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4" r:id="rId17"/>
    <p:sldId id="275" r:id="rId18"/>
    <p:sldId id="273" r:id="rId19"/>
    <p:sldId id="278" r:id="rId20"/>
    <p:sldId id="287" r:id="rId21"/>
    <p:sldId id="280" r:id="rId22"/>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7928" autoAdjust="0"/>
  </p:normalViewPr>
  <p:slideViewPr>
    <p:cSldViewPr snapToGrid="0">
      <p:cViewPr>
        <p:scale>
          <a:sx n="75" d="100"/>
          <a:sy n="75" d="100"/>
        </p:scale>
        <p:origin x="-1086" y="-15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3"/>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889886" y="2921635"/>
            <a:ext cx="6792244" cy="1015663"/>
          </a:xfrm>
          <a:prstGeom prst="rect">
            <a:avLst/>
          </a:prstGeom>
          <a:noFill/>
        </p:spPr>
        <p:txBody>
          <a:bodyPr wrap="none" rtlCol="0" anchor="t">
            <a:spAutoFit/>
          </a:bodyPr>
          <a:lstStyle/>
          <a:p>
            <a:r>
              <a:rPr lang="zh-CN" altLang="en-US" sz="6000" b="1">
                <a:solidFill>
                  <a:schemeClr val="tx1"/>
                </a:solidFill>
                <a:effectLst>
                  <a:outerShdw blurRad="38100" dist="19050" dir="2700000" algn="tl" rotWithShape="0">
                    <a:schemeClr val="dk1">
                      <a:alpha val="40000"/>
                    </a:schemeClr>
                  </a:outerShdw>
                </a:effectLst>
                <a:latin typeface="Arial" panose="02080604020202020204" pitchFamily="34" charset="0"/>
                <a:ea typeface="黑体" panose="02010609060101010101" charset="-122"/>
                <a:cs typeface="+mn-ea"/>
                <a:sym typeface="黑体" panose="02010609060101010101" charset="-122"/>
              </a:rPr>
              <a:t>第十课  贫困与发展</a:t>
            </a: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741530" y="2327913"/>
            <a:ext cx="5413612" cy="1200329"/>
          </a:xfrm>
          <a:prstGeom prst="rect">
            <a:avLst/>
          </a:prstGeom>
        </p:spPr>
        <p:txBody>
          <a:bodyPr wrap="square">
            <a:spAutoFit/>
          </a:bodyPr>
          <a:lstStyle/>
          <a:p>
            <a:r>
              <a:rPr lang="zh-CN" altLang="en-US" sz="2400" dirty="0" smtClean="0"/>
              <a:t>世界银行是一个通过向发展中国家提供低息贷款、无息贷款和赠款以帮助这些国家消除贫困的国际组织</a:t>
            </a:r>
            <a:endParaRPr lang="zh-CN" altLang="en-US" sz="2400" dirty="0"/>
          </a:p>
        </p:txBody>
      </p:sp>
      <p:pic>
        <p:nvPicPr>
          <p:cNvPr id="6146" name="Picture 2" descr="http://p0.so.qhimgs1.com/bdr/_240_/t01f4fbc6d44c7c40fa.jpg"/>
          <p:cNvPicPr>
            <a:picLocks noChangeAspect="1" noChangeArrowheads="1"/>
          </p:cNvPicPr>
          <p:nvPr/>
        </p:nvPicPr>
        <p:blipFill>
          <a:blip r:embed="rId3" cstate="print"/>
          <a:srcRect/>
          <a:stretch>
            <a:fillRect/>
          </a:stretch>
        </p:blipFill>
        <p:spPr bwMode="auto">
          <a:xfrm>
            <a:off x="6979457" y="336054"/>
            <a:ext cx="2657475" cy="2286001"/>
          </a:xfrm>
          <a:prstGeom prst="rect">
            <a:avLst/>
          </a:prstGeom>
          <a:noFill/>
        </p:spPr>
      </p:pic>
      <p:pic>
        <p:nvPicPr>
          <p:cNvPr id="6148" name="Picture 4" descr="http://p0.so.qhimgs1.com/bdr/_240_/t0189cb3bc99505b720.jpg"/>
          <p:cNvPicPr>
            <a:picLocks noChangeAspect="1" noChangeArrowheads="1"/>
          </p:cNvPicPr>
          <p:nvPr/>
        </p:nvPicPr>
        <p:blipFill>
          <a:blip r:embed="rId4" cstate="print"/>
          <a:srcRect/>
          <a:stretch>
            <a:fillRect/>
          </a:stretch>
        </p:blipFill>
        <p:spPr bwMode="auto">
          <a:xfrm>
            <a:off x="6720148" y="3420447"/>
            <a:ext cx="3371851" cy="2286001"/>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linds(horizontal)">
                                      <p:cBhvr>
                                        <p:cTn id="7" dur="5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blinds(horizontal)">
                                      <p:cBhvr>
                                        <p:cTn id="12"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297634" y="664908"/>
            <a:ext cx="10825399" cy="584775"/>
          </a:xfrm>
          <a:prstGeom prst="rect">
            <a:avLst/>
          </a:prstGeom>
        </p:spPr>
        <p:txBody>
          <a:bodyPr wrap="none">
            <a:spAutoFit/>
          </a:bodyPr>
          <a:lstStyle/>
          <a:p>
            <a:r>
              <a:rPr lang="zh-CN" altLang="en-US" sz="3200" b="1" dirty="0" smtClean="0">
                <a:solidFill>
                  <a:srgbClr val="FF0000"/>
                </a:solidFill>
              </a:rPr>
              <a:t>问题探究</a:t>
            </a:r>
            <a:r>
              <a:rPr lang="en-US" altLang="zh-CN" sz="3200" b="1" dirty="0" smtClean="0">
                <a:solidFill>
                  <a:srgbClr val="FF0000"/>
                </a:solidFill>
              </a:rPr>
              <a:t>4.为什么要帮助发展中国家提升自主发展的能力？</a:t>
            </a:r>
          </a:p>
        </p:txBody>
      </p:sp>
      <p:sp>
        <p:nvSpPr>
          <p:cNvPr id="3" name="矩形 2"/>
          <p:cNvSpPr/>
          <p:nvPr/>
        </p:nvSpPr>
        <p:spPr>
          <a:xfrm>
            <a:off x="968991" y="1595990"/>
            <a:ext cx="10617959" cy="4832092"/>
          </a:xfrm>
          <a:prstGeom prst="rect">
            <a:avLst/>
          </a:prstGeom>
        </p:spPr>
        <p:txBody>
          <a:bodyPr wrap="square">
            <a:spAutoFit/>
          </a:bodyPr>
          <a:lstStyle/>
          <a:p>
            <a:r>
              <a:rPr lang="zh-CN" altLang="en-US" sz="2800" dirty="0" smtClean="0"/>
              <a:t>1）</a:t>
            </a:r>
            <a:r>
              <a:rPr lang="zh-CN" altLang="en-US" sz="2800" b="1" dirty="0" smtClean="0"/>
              <a:t>当今世界的发展趋势之一是经济全球</a:t>
            </a:r>
            <a:r>
              <a:rPr lang="zh-CN" altLang="en-US" sz="2800" dirty="0" smtClean="0"/>
              <a:t>化。经济全球化使世界各国、各地区的经济联系日益紧密，形成了相互影响和相互依存的局面。</a:t>
            </a:r>
            <a:r>
              <a:rPr lang="zh-CN" altLang="en-US" sz="2800" b="1" dirty="0" smtClean="0"/>
              <a:t>无论是发达国家还是发展中国家，都被经济的纽带联系在一起，成为休戚与共的命运共同体</a:t>
            </a:r>
            <a:r>
              <a:rPr lang="zh-CN" altLang="en-US" sz="2800" dirty="0" smtClean="0"/>
              <a:t>。</a:t>
            </a:r>
          </a:p>
          <a:p>
            <a:r>
              <a:rPr lang="zh-CN" altLang="en-US" sz="2800" dirty="0" smtClean="0"/>
              <a:t>（2）在经济全球化的影响下，局部地区出现的问题很容易演变成全球性的危机，任何一个国家都难以置身事外、独善其身。世界各国必须携手合作，共同应对人类发展中所面临的各种挑战。</a:t>
            </a:r>
          </a:p>
          <a:p>
            <a:r>
              <a:rPr lang="zh-CN" altLang="en-US" sz="2800" dirty="0" smtClean="0"/>
              <a:t>（3）</a:t>
            </a:r>
            <a:r>
              <a:rPr lang="zh-CN" altLang="en-US" sz="2800" b="1" dirty="0" smtClean="0"/>
              <a:t>为了实现全人类共同发展、共享繁荣的宏伟目标，必须建立以合作共赢为核心的新型国际体系</a:t>
            </a:r>
            <a:r>
              <a:rPr lang="zh-CN" altLang="en-US" sz="2800" dirty="0" smtClean="0"/>
              <a:t>。每个国家都应当在追求本国利益的同时兼顾他国合理关切，在谋求本国发展中促进各国共同发展，同舟共济，权责共担，增进各国人民的共同利益。</a:t>
            </a:r>
            <a:endParaRPr lang="zh-CN" altLang="en-US" sz="2800" dirty="0"/>
          </a:p>
        </p:txBody>
      </p:sp>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097" name="Rectangle 1"/>
          <p:cNvSpPr>
            <a:spLocks noChangeArrowheads="1"/>
          </p:cNvSpPr>
          <p:nvPr/>
        </p:nvSpPr>
        <p:spPr bwMode="auto">
          <a:xfrm>
            <a:off x="391796" y="872735"/>
            <a:ext cx="11392862" cy="507831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．当今世界，威胁和破坏世界和平的因素依然存在，</a:t>
            </a:r>
            <a:endPar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1" fontAlgn="base" latinLnBrk="0" hangingPunct="1">
              <a:lnSpc>
                <a:spcPct val="100000"/>
              </a:lnSpc>
              <a:spcBef>
                <a:spcPct val="0"/>
              </a:spcBef>
              <a:spcAft>
                <a:spcPct val="0"/>
              </a:spcAft>
              <a:buClrTx/>
              <a:buSzTx/>
              <a:buFontTx/>
              <a:buNone/>
            </a:pPr>
            <a:r>
              <a:rPr kumimoji="0" 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中国政府郑重承诺</a:t>
            </a:r>
            <a:r>
              <a:rPr kumimoji="0" lang="zh-CN" altLang="en-US" sz="3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不管国际风云如何变幻，</a:t>
            </a:r>
            <a:endPar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1" fontAlgn="base" latinLnBrk="0" hangingPunct="1">
              <a:lnSpc>
                <a:spcPct val="100000"/>
              </a:lnSpc>
              <a:spcBef>
                <a:spcPct val="0"/>
              </a:spcBef>
              <a:spcAft>
                <a:spcPct val="0"/>
              </a:spcAft>
              <a:buClrTx/>
              <a:buSzTx/>
              <a:buFontTx/>
              <a:buNone/>
            </a:pP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我们都要始终坚持和平发展、合作共赢，</a:t>
            </a:r>
            <a:endPar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1" fontAlgn="base" latinLnBrk="0" hangingPunct="1">
              <a:lnSpc>
                <a:spcPct val="100000"/>
              </a:lnSpc>
              <a:spcBef>
                <a:spcPct val="0"/>
              </a:spcBef>
              <a:spcAft>
                <a:spcPct val="0"/>
              </a:spcAft>
              <a:buClrTx/>
              <a:buSzTx/>
              <a:buFontTx/>
              <a:buNone/>
            </a:pP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要和平不要战争，要合作不要对抗</a:t>
            </a:r>
            <a:r>
              <a:rPr kumimoji="0" lang="zh-CN" altLang="en-US" sz="3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1" fontAlgn="base" latinLnBrk="0" hangingPunct="1">
              <a:lnSpc>
                <a:spcPct val="100000"/>
              </a:lnSpc>
              <a:spcBef>
                <a:spcPct val="0"/>
              </a:spcBef>
              <a:spcAft>
                <a:spcPct val="0"/>
              </a:spcAft>
              <a:buClrTx/>
              <a:buSzTx/>
              <a:buFontTx/>
              <a:buNone/>
            </a:pP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中国政府的承诺反映当今时代的主题是</a:t>
            </a: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6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．战争与和平</a:t>
            </a:r>
            <a:endParaRPr kumimoji="0" lang="zh-CN" altLang="en-US" sz="36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．竞争与合作</a:t>
            </a:r>
            <a:endParaRPr kumimoji="0" lang="zh-CN" altLang="en-US" sz="36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．经济全球化与世界格局多极化</a:t>
            </a:r>
            <a:endParaRPr kumimoji="0" lang="zh-CN" altLang="en-US" sz="36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．和平与发展</a:t>
            </a:r>
            <a:endParaRPr kumimoji="0" lang="zh-CN" altLang="en-US" sz="36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p:txBody>
      </p:sp>
      <p:sp>
        <p:nvSpPr>
          <p:cNvPr id="2" name="文本框 1"/>
          <p:cNvSpPr txBox="1"/>
          <p:nvPr/>
        </p:nvSpPr>
        <p:spPr>
          <a:xfrm>
            <a:off x="7924166" y="4061460"/>
            <a:ext cx="3157855" cy="1198880"/>
          </a:xfrm>
          <a:prstGeom prst="rect">
            <a:avLst/>
          </a:prstGeom>
          <a:noFill/>
        </p:spPr>
        <p:txBody>
          <a:bodyPr wrap="square" rtlCol="0">
            <a:spAutoFit/>
          </a:bodyPr>
          <a:lstStyle/>
          <a:p>
            <a:r>
              <a:rPr lang="en-US" altLang="zh-CN" sz="7200">
                <a:ln w="22225">
                  <a:solidFill>
                    <a:schemeClr val="accent2"/>
                  </a:solidFill>
                  <a:prstDash val="solid"/>
                </a:ln>
                <a:solidFill>
                  <a:srgbClr val="FF0000"/>
                </a:solidFill>
                <a:effectLst/>
              </a:rPr>
              <a:t>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073" name="Rectangle 1"/>
          <p:cNvSpPr>
            <a:spLocks noChangeArrowheads="1"/>
          </p:cNvSpPr>
          <p:nvPr/>
        </p:nvSpPr>
        <p:spPr bwMode="auto">
          <a:xfrm>
            <a:off x="191069" y="1387116"/>
            <a:ext cx="10238700"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第二次世界大战后，在相对和平的国际环境中，</a:t>
            </a:r>
            <a:endPar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1" fontAlgn="base" latinLnBrk="0" hangingPunct="1">
              <a:lnSpc>
                <a:spcPct val="100000"/>
              </a:lnSpc>
              <a:spcBef>
                <a:spcPct val="0"/>
              </a:spcBef>
              <a:spcAft>
                <a:spcPct val="0"/>
              </a:spcAft>
              <a:buClrTx/>
              <a:buSzTx/>
              <a:buFontTx/>
              <a:buNone/>
            </a:pPr>
            <a:r>
              <a:rPr kumimoji="0" 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世界经济发展迅速，但</a:t>
            </a: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仍然是人类面临</a:t>
            </a:r>
            <a:endPar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1" fontAlgn="base" latinLnBrk="0" hangingPunct="1">
              <a:lnSpc>
                <a:spcPct val="100000"/>
              </a:lnSpc>
              <a:spcBef>
                <a:spcPct val="0"/>
              </a:spcBef>
              <a:spcAft>
                <a:spcPct val="0"/>
              </a:spcAft>
              <a:buClrTx/>
              <a:buSzTx/>
              <a:buFontTx/>
              <a:buNone/>
            </a:pP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的严峻挑战之一</a:t>
            </a: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6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．全球气候变暖                 </a:t>
            </a: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．贫困</a:t>
            </a:r>
            <a:endParaRPr lang="en-US" altLang="zh-CN" sz="7200">
              <a:ln w="22225">
                <a:solidFill>
                  <a:schemeClr val="accent2"/>
                </a:solidFill>
                <a:prstDash val="solid"/>
              </a:ln>
              <a:solidFill>
                <a:srgbClr val="FF0000"/>
              </a:solidFill>
              <a:effectLst/>
            </a:endParaRPr>
          </a:p>
          <a:p>
            <a:pPr marL="0" marR="0" lvl="0" indent="355600" algn="l" defTabSz="914400" rtl="0" eaLnBrk="0" fontAlgn="base" latinLnBrk="0" hangingPunct="0">
              <a:lnSpc>
                <a:spcPct val="100000"/>
              </a:lnSpc>
              <a:spcBef>
                <a:spcPct val="0"/>
              </a:spcBef>
              <a:spcAft>
                <a:spcPct val="0"/>
              </a:spcAft>
              <a:buClrTx/>
              <a:buSzTx/>
              <a:buFontTx/>
              <a:buNone/>
            </a:pPr>
            <a:endParaRPr kumimoji="0" lang="zh-CN" altLang="en-US" sz="36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．水资源短缺                   </a:t>
            </a:r>
            <a:r>
              <a:rPr kumimoji="0"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．人口众多</a:t>
            </a:r>
            <a:endParaRPr kumimoji="0" lang="zh-CN" altLang="en-US" sz="36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p:txBody>
      </p:sp>
      <p:sp>
        <p:nvSpPr>
          <p:cNvPr id="2" name="文本框 1"/>
          <p:cNvSpPr txBox="1"/>
          <p:nvPr/>
        </p:nvSpPr>
        <p:spPr>
          <a:xfrm>
            <a:off x="8865237" y="2938781"/>
            <a:ext cx="800219" cy="1200329"/>
          </a:xfrm>
          <a:prstGeom prst="rect">
            <a:avLst/>
          </a:prstGeom>
          <a:noFill/>
        </p:spPr>
        <p:txBody>
          <a:bodyPr wrap="none" rtlCol="0" anchor="t">
            <a:spAutoFit/>
          </a:bodyPr>
          <a:lstStyle/>
          <a:p>
            <a:r>
              <a:rPr lang="en-US" altLang="zh-CN" sz="7200">
                <a:ln w="22225">
                  <a:solidFill>
                    <a:schemeClr val="accent2"/>
                  </a:solidFill>
                  <a:prstDash val="solid"/>
                </a:ln>
                <a:solidFill>
                  <a:srgbClr val="FF0000"/>
                </a:solidFill>
                <a:effectLst/>
                <a:sym typeface="+mn-ea"/>
              </a:rPr>
              <a:t>B</a:t>
            </a:r>
            <a:endParaRPr lang="zh-CN" altLang="en-US"/>
          </a:p>
        </p:txBody>
      </p:sp>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049" name="Rectangle 1"/>
          <p:cNvSpPr>
            <a:spLocks noChangeArrowheads="1"/>
          </p:cNvSpPr>
          <p:nvPr/>
        </p:nvSpPr>
        <p:spPr bwMode="auto">
          <a:xfrm>
            <a:off x="696036" y="817457"/>
            <a:ext cx="8802410" cy="310854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．世界上一些国家的贫困和落后带来的影响是</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①</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让世界贫困人口受到饥饿和疾病的威胁　</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②</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导致国际形势动荡不安　</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③</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严重阻碍人类社会的持续发展　</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④</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使世界贫困人口的生存权和发展权受到严峻的挑战</a:t>
            </a:r>
            <a:endPar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①②③</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②③④</a:t>
            </a:r>
            <a:endPar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①②④</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①②③④</a:t>
            </a: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rPr>
              <a:t> </a:t>
            </a:r>
          </a:p>
        </p:txBody>
      </p:sp>
      <p:sp>
        <p:nvSpPr>
          <p:cNvPr id="2" name="文本框 1"/>
          <p:cNvSpPr txBox="1"/>
          <p:nvPr/>
        </p:nvSpPr>
        <p:spPr>
          <a:xfrm>
            <a:off x="259080" y="4530091"/>
            <a:ext cx="11357611" cy="2308324"/>
          </a:xfrm>
          <a:prstGeom prst="rect">
            <a:avLst/>
          </a:prstGeom>
          <a:noFill/>
        </p:spPr>
        <p:txBody>
          <a:bodyPr wrap="square" rtlCol="0" anchor="t">
            <a:spAutoFit/>
          </a:bodyPr>
          <a:lstStyle/>
          <a:p>
            <a:r>
              <a:rPr lang="zh-CN" altLang="en-US" sz="3600"/>
              <a:t>D 【解析】 贫困和落后让世界人口受到饥饿和疾病的威胁，使世界贫困人口的生存权和发展权受到严峻的挑战，同时也阻碍人类社会的持续发展，会导致国际形势的动荡不安，影响世界的和谐。</a:t>
            </a:r>
            <a:r>
              <a:rPr lang="zh-CN" altLang="en-US" sz="3600" b="1">
                <a:solidFill>
                  <a:srgbClr val="FF0000"/>
                </a:solidFill>
              </a:rPr>
              <a:t>故①②③④符合题意。</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45662" y="1253759"/>
            <a:ext cx="10857459" cy="310854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以下关于消除贫困和落后的说法，不正确的是</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．许多国家政府、国际合作机构、金融组织、民间组织在不同的</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领域设立了专门的基金，用于支持贫穷国家、贫困地区的发展</a:t>
            </a:r>
            <a:endPar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．我国已经达到了总体小康，消除了贫困人口</a:t>
            </a:r>
            <a:endPar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．中国为减少世界贫困人口做出了巨大贡献</a:t>
            </a:r>
            <a:endPar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．中国是一个发展中国家，人口众多，特别是在一些农村、城镇</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和边远地区，贫困现象仍然突出</a:t>
            </a:r>
            <a:endPar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p:txBody>
      </p:sp>
      <p:sp>
        <p:nvSpPr>
          <p:cNvPr id="2" name="文本框 1"/>
          <p:cNvSpPr txBox="1"/>
          <p:nvPr/>
        </p:nvSpPr>
        <p:spPr>
          <a:xfrm>
            <a:off x="8578851" y="4110990"/>
            <a:ext cx="2524125" cy="1198880"/>
          </a:xfrm>
          <a:prstGeom prst="rect">
            <a:avLst/>
          </a:prstGeom>
          <a:noFill/>
        </p:spPr>
        <p:txBody>
          <a:bodyPr wrap="square" rtlCol="0" anchor="t">
            <a:spAutoFit/>
          </a:bodyPr>
          <a:lstStyle/>
          <a:p>
            <a:r>
              <a:rPr lang="en-US" altLang="zh-CN" sz="7200">
                <a:ln w="22225">
                  <a:solidFill>
                    <a:schemeClr val="accent2"/>
                  </a:solidFill>
                  <a:prstDash val="solid"/>
                </a:ln>
                <a:solidFill>
                  <a:srgbClr val="FF0000"/>
                </a:solidFill>
                <a:effectLst/>
                <a:sym typeface="+mn-ea"/>
              </a:rPr>
              <a:t>B</a:t>
            </a:r>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272954" y="711343"/>
            <a:ext cx="12752209" cy="483209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长期以来，贫困问题一直困扰着人类。消除贫困成为国际社会亟待解决的</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重要社会问题。为引起国际社会对贫困问题的重视</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动员各国采取具体行动，</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1992</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年</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12</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月</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22</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日，第</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47</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届联合国大会决定将每年的</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月</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17</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日定为国际消除</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1" fontAlgn="base" latinLnBrk="0" hangingPunct="1">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贫困日。这说明了</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①</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消除贫困，是全人类共同的任务  </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②</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人类要消除贫困，实现全球的繁荣发展，必须走合作的道路 </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③</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世界各国可以为消除自己国家的贫困做出贡献，不用关心其他国家，</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因为各国的问题需要各国自己解决</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④</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联合国在消除贫困方面发挥着很大作用</a:t>
            </a:r>
            <a:endPar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①②③</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①②④</a:t>
            </a:r>
            <a:endPar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①③④</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Times New Roman" panose="02020603050405020304" pitchFamily="18" charset="0"/>
              </a:rPr>
              <a:t>②③④</a:t>
            </a:r>
            <a:endParaRPr kumimoji="0" lang="zh-CN" altLang="en-US" sz="28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p:txBody>
      </p:sp>
      <p:sp>
        <p:nvSpPr>
          <p:cNvPr id="2" name="文本框 1"/>
          <p:cNvSpPr txBox="1"/>
          <p:nvPr/>
        </p:nvSpPr>
        <p:spPr>
          <a:xfrm>
            <a:off x="8578851" y="4110990"/>
            <a:ext cx="2524125" cy="1198880"/>
          </a:xfrm>
          <a:prstGeom prst="rect">
            <a:avLst/>
          </a:prstGeom>
          <a:noFill/>
        </p:spPr>
        <p:txBody>
          <a:bodyPr wrap="square" rtlCol="0" anchor="t">
            <a:spAutoFit/>
          </a:bodyPr>
          <a:lstStyle/>
          <a:p>
            <a:r>
              <a:rPr lang="en-US" altLang="zh-CN" sz="7200">
                <a:ln w="22225">
                  <a:solidFill>
                    <a:schemeClr val="accent2"/>
                  </a:solidFill>
                  <a:prstDash val="solid"/>
                </a:ln>
                <a:solidFill>
                  <a:srgbClr val="FF0000"/>
                </a:solidFill>
                <a:effectLst/>
                <a:sym typeface="+mn-ea"/>
              </a:rPr>
              <a:t>B</a:t>
            </a:r>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 y="324474"/>
            <a:ext cx="11862543" cy="1200329"/>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一部</a:t>
            </a:r>
            <a:r>
              <a:rPr kumimoji="0" lang="en-US" altLang="zh-CN" sz="2400" b="0" i="0" u="none" strike="noStrike" cap="none" normalizeH="0" baseline="0" dirty="0" err="1"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iPhone</a:t>
            </a:r>
            <a:r>
              <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手机，美国公司提供创意，德日韩企业提供核心零件，中国的富士康公司</a:t>
            </a:r>
            <a:endParaRPr kumimoji="0" lang="en-US"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3556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把它组装起来。这说明经济全球化</a:t>
            </a:r>
            <a:r>
              <a:rPr kumimoji="0" lang="en-US"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24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p:txBody>
      </p:sp>
      <p:pic>
        <p:nvPicPr>
          <p:cNvPr id="27649" name="图片 80"/>
          <p:cNvPicPr>
            <a:picLocks noChangeAspect="1" noChangeArrowheads="1"/>
          </p:cNvPicPr>
          <p:nvPr/>
        </p:nvPicPr>
        <p:blipFill>
          <a:blip r:embed="rId2" cstate="print"/>
          <a:srcRect/>
          <a:stretch>
            <a:fillRect/>
          </a:stretch>
        </p:blipFill>
        <p:spPr bwMode="auto">
          <a:xfrm>
            <a:off x="7738282" y="1508079"/>
            <a:ext cx="2374711" cy="2088107"/>
          </a:xfrm>
          <a:prstGeom prst="rect">
            <a:avLst/>
          </a:prstGeom>
          <a:noFill/>
        </p:spPr>
      </p:pic>
      <p:sp>
        <p:nvSpPr>
          <p:cNvPr id="27651" name="Rectangle 3"/>
          <p:cNvSpPr>
            <a:spLocks noChangeArrowheads="1"/>
          </p:cNvSpPr>
          <p:nvPr/>
        </p:nvSpPr>
        <p:spPr bwMode="auto">
          <a:xfrm>
            <a:off x="327545" y="1803420"/>
            <a:ext cx="6995826" cy="206210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en-US" altLang="zh-CN"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．使世界各国联系更加紧密</a:t>
            </a:r>
            <a:endParaRPr kumimoji="0" lang="zh-CN" altLang="en-US" sz="32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．能调控资金在全社会的配置</a:t>
            </a:r>
            <a:endParaRPr kumimoji="0" lang="zh-CN" altLang="en-US" sz="32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．能降低世界各地进口关税水平</a:t>
            </a:r>
            <a:endParaRPr kumimoji="0" lang="zh-CN" altLang="en-US" sz="32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a:p>
            <a:pPr marL="0" marR="0" lvl="0" indent="35560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．能从根本上改变国际经济旧秩序</a:t>
            </a:r>
            <a:endParaRPr kumimoji="0" lang="zh-CN" altLang="en-US" sz="3200" b="0" i="0" u="none" strike="noStrike" cap="none" normalizeH="0" baseline="0" dirty="0" smtClean="0">
              <a:ln>
                <a:noFill/>
              </a:ln>
              <a:solidFill>
                <a:schemeClr val="tx1"/>
              </a:solidFill>
              <a:effectLst/>
              <a:latin typeface="Arial" panose="02080604020202020204" pitchFamily="34" charset="0"/>
              <a:ea typeface="宋体" panose="02010600030101010101" pitchFamily="2" charset="-122"/>
              <a:cs typeface="宋体" panose="02010600030101010101" pitchFamily="2" charset="-122"/>
            </a:endParaRPr>
          </a:p>
        </p:txBody>
      </p:sp>
      <p:sp>
        <p:nvSpPr>
          <p:cNvPr id="2" name="文本框 1"/>
          <p:cNvSpPr txBox="1"/>
          <p:nvPr/>
        </p:nvSpPr>
        <p:spPr>
          <a:xfrm>
            <a:off x="8578851" y="4110990"/>
            <a:ext cx="2524125" cy="1198880"/>
          </a:xfrm>
          <a:prstGeom prst="rect">
            <a:avLst/>
          </a:prstGeom>
          <a:noFill/>
        </p:spPr>
        <p:txBody>
          <a:bodyPr wrap="square" rtlCol="0" anchor="t">
            <a:spAutoFit/>
          </a:bodyPr>
          <a:lstStyle/>
          <a:p>
            <a:r>
              <a:rPr lang="en-US" altLang="zh-CN" sz="7200">
                <a:ln w="22225">
                  <a:solidFill>
                    <a:schemeClr val="accent2"/>
                  </a:solidFill>
                  <a:prstDash val="solid"/>
                </a:ln>
                <a:solidFill>
                  <a:srgbClr val="FF0000"/>
                </a:solidFill>
                <a:effectLst/>
                <a:sym typeface="+mn-ea"/>
              </a:rPr>
              <a:t>A</a:t>
            </a:r>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5535" y="751840"/>
            <a:ext cx="10043160" cy="5509200"/>
          </a:xfrm>
          <a:prstGeom prst="rect">
            <a:avLst/>
          </a:prstGeom>
          <a:noFill/>
        </p:spPr>
        <p:txBody>
          <a:bodyPr wrap="square" rtlCol="0" anchor="t">
            <a:spAutoFit/>
          </a:bodyPr>
          <a:lstStyle/>
          <a:p>
            <a:r>
              <a:rPr lang="zh-CN" altLang="en-US" sz="3200"/>
              <a:t>在跨国经营方面，海尔的产品已批量出口到欧美、中东、东南亚等世界十大经济区域共90多个国家和地区，不仅在海外发展了62个经销商，36000多个经销点，而且在海外设厂5个。企业的发展壮大说明了参与国际竞争有利于(    )</a:t>
            </a:r>
          </a:p>
          <a:p>
            <a:r>
              <a:rPr lang="zh-CN" altLang="en-US" sz="3200"/>
              <a:t>①全面融入经济全球化  </a:t>
            </a:r>
          </a:p>
          <a:p>
            <a:r>
              <a:rPr lang="zh-CN" altLang="en-US" sz="3200"/>
              <a:t>②激发中国企业的竞争意识  </a:t>
            </a:r>
          </a:p>
          <a:p>
            <a:r>
              <a:rPr lang="zh-CN" altLang="en-US" sz="3200"/>
              <a:t>③有利于我国技术进步</a:t>
            </a:r>
          </a:p>
          <a:p>
            <a:r>
              <a:rPr lang="zh-CN" altLang="en-US" sz="3200"/>
              <a:t>④有利于扩大出口贸易</a:t>
            </a:r>
          </a:p>
          <a:p>
            <a:r>
              <a:rPr lang="zh-CN" altLang="en-US" sz="3200"/>
              <a:t>A．①②③④                        B．①②③</a:t>
            </a:r>
          </a:p>
          <a:p>
            <a:r>
              <a:rPr lang="zh-CN" altLang="en-US" sz="3200"/>
              <a:t>C．①②④                          D．②③④</a:t>
            </a:r>
          </a:p>
        </p:txBody>
      </p:sp>
      <p:sp>
        <p:nvSpPr>
          <p:cNvPr id="3" name="文本框 2"/>
          <p:cNvSpPr txBox="1"/>
          <p:nvPr/>
        </p:nvSpPr>
        <p:spPr>
          <a:xfrm>
            <a:off x="8578851" y="4110990"/>
            <a:ext cx="2524125" cy="1198880"/>
          </a:xfrm>
          <a:prstGeom prst="rect">
            <a:avLst/>
          </a:prstGeom>
          <a:noFill/>
        </p:spPr>
        <p:txBody>
          <a:bodyPr wrap="square" rtlCol="0" anchor="t">
            <a:spAutoFit/>
          </a:bodyPr>
          <a:lstStyle/>
          <a:p>
            <a:r>
              <a:rPr lang="en-US" altLang="zh-CN" sz="7200">
                <a:ln w="22225">
                  <a:solidFill>
                    <a:schemeClr val="accent2"/>
                  </a:solidFill>
                  <a:prstDash val="solid"/>
                </a:ln>
                <a:solidFill>
                  <a:srgbClr val="FF0000"/>
                </a:solidFill>
                <a:effectLst/>
                <a:sym typeface="+mn-ea"/>
              </a:rPr>
              <a:t>A</a:t>
            </a:r>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7286" y="635636"/>
            <a:ext cx="10479405" cy="5016758"/>
          </a:xfrm>
          <a:prstGeom prst="rect">
            <a:avLst/>
          </a:prstGeom>
          <a:noFill/>
        </p:spPr>
        <p:txBody>
          <a:bodyPr wrap="square" rtlCol="0" anchor="t">
            <a:spAutoFit/>
          </a:bodyPr>
          <a:lstStyle/>
          <a:p>
            <a:r>
              <a:rPr lang="zh-CN" altLang="en-US" sz="4000"/>
              <a:t>随着经济全球化的不断发展，世界日益成为一个“地球村”。对此，以下认识正确的有(    )</a:t>
            </a:r>
          </a:p>
          <a:p>
            <a:r>
              <a:rPr lang="zh-CN" altLang="en-US" sz="4000"/>
              <a:t>①世界是中国的舞台，中国是世界的市场  </a:t>
            </a:r>
          </a:p>
          <a:p>
            <a:r>
              <a:rPr lang="zh-CN" altLang="en-US" sz="4000"/>
              <a:t>②对于我国来说挑战大于机遇</a:t>
            </a:r>
          </a:p>
          <a:p>
            <a:r>
              <a:rPr lang="zh-CN" altLang="en-US" sz="4000"/>
              <a:t>③我们应确立全球意识，培养国际视野  </a:t>
            </a:r>
          </a:p>
          <a:p>
            <a:r>
              <a:rPr lang="zh-CN" altLang="en-US" sz="4000"/>
              <a:t>④我国要实施互利共赢的开放战略</a:t>
            </a:r>
          </a:p>
          <a:p>
            <a:r>
              <a:rPr lang="zh-CN" altLang="en-US" sz="4000"/>
              <a:t>A．①②③                       B．①②④</a:t>
            </a:r>
          </a:p>
          <a:p>
            <a:r>
              <a:rPr lang="zh-CN" altLang="en-US" sz="4000"/>
              <a:t>C．①③④                       D．②③④</a:t>
            </a:r>
          </a:p>
        </p:txBody>
      </p:sp>
      <p:sp>
        <p:nvSpPr>
          <p:cNvPr id="4" name="文本框 3"/>
          <p:cNvSpPr txBox="1"/>
          <p:nvPr/>
        </p:nvSpPr>
        <p:spPr>
          <a:xfrm>
            <a:off x="8578851" y="4110990"/>
            <a:ext cx="2524125" cy="1198880"/>
          </a:xfrm>
          <a:prstGeom prst="rect">
            <a:avLst/>
          </a:prstGeom>
          <a:noFill/>
        </p:spPr>
        <p:txBody>
          <a:bodyPr wrap="square" rtlCol="0" anchor="t">
            <a:spAutoFit/>
          </a:bodyPr>
          <a:lstStyle/>
          <a:p>
            <a:r>
              <a:rPr lang="en-US" altLang="zh-CN" sz="7200">
                <a:ln w="22225">
                  <a:solidFill>
                    <a:schemeClr val="accent2"/>
                  </a:solidFill>
                  <a:prstDash val="solid"/>
                </a:ln>
                <a:solidFill>
                  <a:srgbClr val="FF0000"/>
                </a:solidFill>
                <a:effectLst/>
                <a:sym typeface="+mn-ea"/>
              </a:rPr>
              <a:t>C</a:t>
            </a:r>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39469" y="1942467"/>
            <a:ext cx="10712451" cy="3969385"/>
          </a:xfrm>
          <a:prstGeom prst="rect">
            <a:avLst/>
          </a:prstGeom>
          <a:noFill/>
        </p:spPr>
        <p:txBody>
          <a:bodyPr wrap="square" rtlCol="0" anchor="t">
            <a:spAutoFit/>
          </a:bodyPr>
          <a:lstStyle/>
          <a:p>
            <a:r>
              <a:rPr lang="zh-CN" altLang="en-US" sz="3600" b="1">
                <a:solidFill>
                  <a:srgbClr val="000000">
                    <a:lumMod val="75000"/>
                    <a:lumOff val="25000"/>
                  </a:srgbClr>
                </a:solidFill>
                <a:latin typeface="Arial" panose="02080604020202020204" pitchFamily="34" charset="0"/>
                <a:ea typeface="+mn-ea"/>
                <a:cs typeface="+mn-ea"/>
                <a:sym typeface="+mn-ea"/>
              </a:rPr>
              <a:t>1、了解贫困的表现及原因，知道生活在贫困当中，少年儿童的处境尤为悲惨。</a:t>
            </a:r>
            <a:endParaRPr lang="zh-CN" altLang="en-US" sz="3600" b="1"/>
          </a:p>
          <a:p>
            <a:r>
              <a:rPr lang="zh-CN" altLang="en-US" sz="3600" b="1">
                <a:solidFill>
                  <a:srgbClr val="000000">
                    <a:lumMod val="75000"/>
                    <a:lumOff val="25000"/>
                  </a:srgbClr>
                </a:solidFill>
                <a:latin typeface="Arial" panose="02080604020202020204" pitchFamily="34" charset="0"/>
                <a:ea typeface="+mn-ea"/>
                <a:cs typeface="+mn-ea"/>
                <a:sym typeface="+mn-ea"/>
              </a:rPr>
              <a:t>2、梳理消除贫困的方法和途径。</a:t>
            </a:r>
            <a:endParaRPr lang="zh-CN" altLang="en-US" sz="3600" b="1"/>
          </a:p>
          <a:p>
            <a:r>
              <a:rPr lang="zh-CN" altLang="en-US" sz="3600" b="1">
                <a:solidFill>
                  <a:srgbClr val="000000">
                    <a:lumMod val="75000"/>
                    <a:lumOff val="25000"/>
                  </a:srgbClr>
                </a:solidFill>
                <a:latin typeface="Arial" panose="02080604020202020204" pitchFamily="34" charset="0"/>
                <a:ea typeface="+mn-ea"/>
                <a:cs typeface="+mn-ea"/>
                <a:sym typeface="+mn-ea"/>
              </a:rPr>
              <a:t>3、消除贫困需要全世界作出努力。</a:t>
            </a:r>
            <a:endParaRPr lang="zh-CN" altLang="en-US" sz="3600" b="1"/>
          </a:p>
          <a:p>
            <a:r>
              <a:rPr lang="zh-CN" altLang="en-US" sz="3600" b="1">
                <a:solidFill>
                  <a:srgbClr val="000000">
                    <a:lumMod val="75000"/>
                    <a:lumOff val="25000"/>
                  </a:srgbClr>
                </a:solidFill>
                <a:latin typeface="Arial" panose="02080604020202020204" pitchFamily="34" charset="0"/>
                <a:ea typeface="+mn-ea"/>
                <a:cs typeface="+mn-ea"/>
                <a:sym typeface="+mn-ea"/>
              </a:rPr>
              <a:t>4、认识经济全球化的作用，顺应时代潮流，世界各国必须携手合作，共同应对人类发展中所面临的各种挑战。</a:t>
            </a:r>
            <a:endParaRPr lang="zh-CN" altLang="en-US" sz="3600"/>
          </a:p>
        </p:txBody>
      </p:sp>
      <p:sp>
        <p:nvSpPr>
          <p:cNvPr id="3" name="文本框 2"/>
          <p:cNvSpPr txBox="1"/>
          <p:nvPr/>
        </p:nvSpPr>
        <p:spPr>
          <a:xfrm>
            <a:off x="4573905" y="624840"/>
            <a:ext cx="3275256" cy="1938992"/>
          </a:xfrm>
          <a:prstGeom prst="rect">
            <a:avLst/>
          </a:prstGeom>
          <a:noFill/>
        </p:spPr>
        <p:txBody>
          <a:bodyPr wrap="none" rtlCol="0" anchor="t">
            <a:spAutoFit/>
          </a:bodyPr>
          <a:lstStyle/>
          <a:p>
            <a:r>
              <a:rPr lang="zh-CN" altLang="en-US" sz="6000" b="1" dirty="0">
                <a:solidFill>
                  <a:srgbClr val="FC6C2C"/>
                </a:solidFill>
                <a:latin typeface="Arial" panose="02080604020202020204" pitchFamily="34" charset="0"/>
                <a:ea typeface="黑体" panose="02010609060101010101" charset="-122"/>
                <a:cs typeface="+mn-ea"/>
                <a:sym typeface="黑体" panose="02010609060101010101" charset="-122"/>
              </a:rPr>
              <a:t>学习目标</a:t>
            </a:r>
            <a:br>
              <a:rPr lang="zh-CN" altLang="en-US" sz="6000" b="1" dirty="0">
                <a:solidFill>
                  <a:srgbClr val="FC6C2C"/>
                </a:solidFill>
                <a:latin typeface="Arial" panose="02080604020202020204" pitchFamily="34" charset="0"/>
                <a:ea typeface="黑体" panose="02010609060101010101" charset="-122"/>
                <a:cs typeface="+mn-ea"/>
                <a:sym typeface="黑体" panose="02010609060101010101" charset="-122"/>
              </a:rPr>
            </a:br>
            <a:endParaRPr lang="zh-CN" altLang="en-US" sz="6000" b="1" dirty="0">
              <a:solidFill>
                <a:srgbClr val="FC6C2C"/>
              </a:solidFill>
              <a:latin typeface="Arial" panose="02080604020202020204" pitchFamily="34" charset="0"/>
              <a:ea typeface="黑体" panose="02010609060101010101" charset="-122"/>
              <a:cs typeface="+mn-ea"/>
              <a:sym typeface="黑体" panose="02010609060101010101" charset="-122"/>
            </a:endParaRPr>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92885" y="678181"/>
            <a:ext cx="9955531" cy="5016758"/>
          </a:xfrm>
          <a:prstGeom prst="rect">
            <a:avLst/>
          </a:prstGeom>
          <a:noFill/>
          <a:ln w="9525">
            <a:noFill/>
          </a:ln>
        </p:spPr>
        <p:txBody>
          <a:bodyPr wrap="square">
            <a:spAutoFit/>
          </a:bodyPr>
          <a:lstStyle/>
          <a:p>
            <a:pPr indent="355600"/>
            <a:r>
              <a:rPr lang="zh-CN" sz="3200" b="0">
                <a:ea typeface="宋体" panose="02010600030101010101" pitchFamily="2" charset="-122"/>
              </a:rPr>
              <a:t>我国提出共建</a:t>
            </a:r>
            <a:r>
              <a:rPr lang="en-US" sz="3200" b="0">
                <a:latin typeface="宋体" panose="02010600030101010101" pitchFamily="2" charset="-122"/>
                <a:cs typeface="Times New Roman" panose="02020603050405020304" pitchFamily="18" charset="0"/>
              </a:rPr>
              <a:t>“</a:t>
            </a:r>
            <a:r>
              <a:rPr lang="zh-CN" sz="3200" b="0">
                <a:ea typeface="宋体" panose="02010600030101010101" pitchFamily="2" charset="-122"/>
              </a:rPr>
              <a:t>一带一路</a:t>
            </a:r>
            <a:r>
              <a:rPr lang="en-US" sz="3200" b="0">
                <a:latin typeface="宋体" panose="02010600030101010101" pitchFamily="2" charset="-122"/>
                <a:cs typeface="Times New Roman" panose="02020603050405020304" pitchFamily="18" charset="0"/>
              </a:rPr>
              <a:t>”</a:t>
            </a:r>
            <a:r>
              <a:rPr lang="zh-CN" sz="3200" b="0">
                <a:ea typeface="宋体" panose="02010600030101010101" pitchFamily="2" charset="-122"/>
              </a:rPr>
              <a:t>的倡议，顺应了和平、发展、合作、共赢的时代潮流，为沿线国家提供了一个具有广泛包容性的合作平台，是推动开放合作，促进和平发展的</a:t>
            </a:r>
            <a:r>
              <a:rPr lang="en-US" sz="3200" b="0">
                <a:latin typeface="宋体" panose="02010600030101010101" pitchFamily="2" charset="-122"/>
                <a:cs typeface="Times New Roman" panose="02020603050405020304" pitchFamily="18" charset="0"/>
              </a:rPr>
              <a:t>“</a:t>
            </a:r>
            <a:r>
              <a:rPr lang="zh-CN" sz="3200" b="0">
                <a:ea typeface="宋体" panose="02010600030101010101" pitchFamily="2" charset="-122"/>
              </a:rPr>
              <a:t>中国方案</a:t>
            </a:r>
            <a:r>
              <a:rPr lang="en-US" sz="3200" b="0">
                <a:latin typeface="宋体" panose="02010600030101010101" pitchFamily="2" charset="-122"/>
                <a:cs typeface="Times New Roman" panose="02020603050405020304" pitchFamily="18" charset="0"/>
              </a:rPr>
              <a:t>”</a:t>
            </a:r>
            <a:r>
              <a:rPr lang="zh-CN" sz="3200" b="0">
                <a:ea typeface="宋体" panose="02010600030101010101" pitchFamily="2" charset="-122"/>
              </a:rPr>
              <a:t>。</a:t>
            </a:r>
            <a:r>
              <a:rPr lang="en-US" sz="3200" b="0">
                <a:latin typeface="宋体" panose="02010600030101010101" pitchFamily="2" charset="-122"/>
                <a:cs typeface="Times New Roman" panose="02020603050405020304" pitchFamily="18" charset="0"/>
              </a:rPr>
              <a:t>“</a:t>
            </a:r>
            <a:r>
              <a:rPr lang="zh-CN" sz="3200" b="0">
                <a:ea typeface="宋体" panose="02010600030101010101" pitchFamily="2" charset="-122"/>
              </a:rPr>
              <a:t>中国方案</a:t>
            </a:r>
            <a:r>
              <a:rPr lang="en-US" sz="3200" b="0">
                <a:latin typeface="宋体" panose="02010600030101010101" pitchFamily="2" charset="-122"/>
                <a:cs typeface="Times New Roman" panose="02020603050405020304" pitchFamily="18" charset="0"/>
              </a:rPr>
              <a:t>”</a:t>
            </a:r>
            <a:r>
              <a:rPr lang="zh-CN" sz="3200" b="0">
                <a:ea typeface="宋体" panose="02010600030101010101" pitchFamily="2" charset="-122"/>
              </a:rPr>
              <a:t>的预期成效有</a:t>
            </a:r>
            <a:r>
              <a:rPr lang="en-US" sz="3200" b="0">
                <a:latin typeface="Times New Roman" panose="02020603050405020304" pitchFamily="18" charset="0"/>
                <a:ea typeface="宋体" panose="02010600030101010101" pitchFamily="2" charset="-122"/>
              </a:rPr>
              <a:t>(</a:t>
            </a:r>
            <a:r>
              <a:rPr lang="en-US" sz="3200" b="0">
                <a:latin typeface="Times New Roman" panose="02020603050405020304" pitchFamily="18" charset="0"/>
                <a:cs typeface="Times New Roman" panose="02020603050405020304" pitchFamily="18" charset="0"/>
              </a:rPr>
              <a:t>    </a:t>
            </a:r>
            <a:r>
              <a:rPr lang="en-US" sz="3200" b="0">
                <a:latin typeface="Times New Roman" panose="02020603050405020304" pitchFamily="18" charset="0"/>
                <a:ea typeface="宋体" panose="02010600030101010101" pitchFamily="2" charset="-122"/>
              </a:rPr>
              <a:t>)</a:t>
            </a:r>
            <a:endParaRPr lang="en-US" sz="3200" b="0">
              <a:latin typeface="宋体" panose="02010600030101010101" pitchFamily="2" charset="-122"/>
              <a:cs typeface="Times New Roman" panose="02020603050405020304" pitchFamily="18" charset="0"/>
            </a:endParaRPr>
          </a:p>
          <a:p>
            <a:r>
              <a:rPr lang="en-US" sz="3200" b="0">
                <a:latin typeface="宋体" panose="02010600030101010101" pitchFamily="2" charset="-122"/>
                <a:cs typeface="Times New Roman" panose="02020603050405020304" pitchFamily="18" charset="0"/>
              </a:rPr>
              <a:t>①</a:t>
            </a:r>
            <a:r>
              <a:rPr lang="zh-CN" sz="3200" b="0">
                <a:ea typeface="宋体" panose="02010600030101010101" pitchFamily="2" charset="-122"/>
              </a:rPr>
              <a:t>经济全球化趋势显现</a:t>
            </a:r>
            <a:r>
              <a:rPr lang="en-US" sz="3200" b="0">
                <a:latin typeface="Times New Roman" panose="02020603050405020304" pitchFamily="18" charset="0"/>
                <a:cs typeface="Times New Roman" panose="02020603050405020304" pitchFamily="18" charset="0"/>
              </a:rPr>
              <a:t> </a:t>
            </a:r>
          </a:p>
          <a:p>
            <a:pPr indent="355600"/>
            <a:r>
              <a:rPr lang="en-US" sz="3200" b="0">
                <a:latin typeface="宋体" panose="02010600030101010101" pitchFamily="2" charset="-122"/>
                <a:cs typeface="Times New Roman" panose="02020603050405020304" pitchFamily="18" charset="0"/>
              </a:rPr>
              <a:t>②</a:t>
            </a:r>
            <a:r>
              <a:rPr lang="zh-CN" sz="3200" b="0">
                <a:ea typeface="宋体" panose="02010600030101010101" pitchFamily="2" charset="-122"/>
              </a:rPr>
              <a:t>我国的国际影响力日益提升</a:t>
            </a:r>
          </a:p>
          <a:p>
            <a:pPr indent="355600"/>
            <a:r>
              <a:rPr lang="en-US" sz="3200" b="0">
                <a:latin typeface="Times New Roman" panose="02020603050405020304" pitchFamily="18" charset="0"/>
                <a:cs typeface="Times New Roman" panose="02020603050405020304" pitchFamily="18" charset="0"/>
              </a:rPr>
              <a:t>  </a:t>
            </a:r>
            <a:r>
              <a:rPr lang="en-US" sz="3200" b="0">
                <a:latin typeface="宋体" panose="02010600030101010101" pitchFamily="2" charset="-122"/>
                <a:cs typeface="Times New Roman" panose="02020603050405020304" pitchFamily="18" charset="0"/>
              </a:rPr>
              <a:t>③“</a:t>
            </a:r>
            <a:r>
              <a:rPr lang="zh-CN" sz="3200" b="0">
                <a:ea typeface="宋体" panose="02010600030101010101" pitchFamily="2" charset="-122"/>
              </a:rPr>
              <a:t>引进来</a:t>
            </a:r>
            <a:r>
              <a:rPr lang="en-US" sz="3200" b="0">
                <a:latin typeface="宋体" panose="02010600030101010101" pitchFamily="2" charset="-122"/>
                <a:cs typeface="Times New Roman" panose="02020603050405020304" pitchFamily="18" charset="0"/>
              </a:rPr>
              <a:t>”</a:t>
            </a:r>
            <a:r>
              <a:rPr lang="zh-CN" sz="3200" b="0">
                <a:ea typeface="宋体" panose="02010600030101010101" pitchFamily="2" charset="-122"/>
              </a:rPr>
              <a:t>和</a:t>
            </a:r>
            <a:r>
              <a:rPr lang="en-US" sz="3200" b="0">
                <a:latin typeface="宋体" panose="02010600030101010101" pitchFamily="2" charset="-122"/>
                <a:cs typeface="Times New Roman" panose="02020603050405020304" pitchFamily="18" charset="0"/>
              </a:rPr>
              <a:t>“</a:t>
            </a:r>
            <a:r>
              <a:rPr lang="zh-CN" sz="3200" b="0">
                <a:ea typeface="宋体" panose="02010600030101010101" pitchFamily="2" charset="-122"/>
              </a:rPr>
              <a:t>走出去</a:t>
            </a:r>
            <a:r>
              <a:rPr lang="en-US" sz="3200" b="0">
                <a:latin typeface="宋体" panose="02010600030101010101" pitchFamily="2" charset="-122"/>
                <a:cs typeface="Times New Roman" panose="02020603050405020304" pitchFamily="18" charset="0"/>
              </a:rPr>
              <a:t>”</a:t>
            </a:r>
            <a:r>
              <a:rPr lang="zh-CN" sz="3200" b="0">
                <a:ea typeface="宋体" panose="02010600030101010101" pitchFamily="2" charset="-122"/>
              </a:rPr>
              <a:t>战略开始实施</a:t>
            </a:r>
            <a:r>
              <a:rPr lang="en-US" sz="3200" b="0">
                <a:latin typeface="Times New Roman" panose="02020603050405020304" pitchFamily="18" charset="0"/>
                <a:cs typeface="Times New Roman" panose="02020603050405020304" pitchFamily="18" charset="0"/>
              </a:rPr>
              <a:t> </a:t>
            </a:r>
          </a:p>
          <a:p>
            <a:pPr indent="355600"/>
            <a:r>
              <a:rPr lang="en-US" sz="3200" b="0">
                <a:latin typeface="Times New Roman" panose="02020603050405020304" pitchFamily="18" charset="0"/>
                <a:cs typeface="Times New Roman" panose="02020603050405020304" pitchFamily="18" charset="0"/>
              </a:rPr>
              <a:t>     </a:t>
            </a:r>
            <a:r>
              <a:rPr lang="en-US" sz="3200" b="0">
                <a:latin typeface="宋体" panose="02010600030101010101" pitchFamily="2" charset="-122"/>
                <a:cs typeface="Times New Roman" panose="02020603050405020304" pitchFamily="18" charset="0"/>
              </a:rPr>
              <a:t>④</a:t>
            </a:r>
            <a:r>
              <a:rPr lang="zh-CN" sz="3200" b="0">
                <a:ea typeface="宋体" panose="02010600030101010101" pitchFamily="2" charset="-122"/>
              </a:rPr>
              <a:t>我国和沿</a:t>
            </a:r>
            <a:r>
              <a:rPr lang="zh-CN" sz="3200" b="0">
                <a:latin typeface="Times New Roman" panose="02020603050405020304" pitchFamily="18" charset="0"/>
                <a:ea typeface="宋体" panose="02010600030101010101" pitchFamily="2" charset="-122"/>
              </a:rPr>
              <a:t>线国家的合作水平不断提升</a:t>
            </a:r>
            <a:endParaRPr lang="en-US" sz="3200" b="0">
              <a:latin typeface="Times New Roman" panose="02020603050405020304" pitchFamily="18" charset="0"/>
              <a:ea typeface="宋体" panose="02010600030101010101" pitchFamily="2" charset="-122"/>
            </a:endParaRPr>
          </a:p>
          <a:p>
            <a:r>
              <a:rPr lang="en-US" sz="3200" b="0">
                <a:latin typeface="Times New Roman" panose="02020603050405020304" pitchFamily="18" charset="0"/>
                <a:ea typeface="宋体" panose="02010600030101010101" pitchFamily="2" charset="-122"/>
              </a:rPr>
              <a:t>A</a:t>
            </a:r>
            <a:r>
              <a:rPr lang="zh-CN" sz="3200" b="0">
                <a:latin typeface="Times New Roman" panose="02020603050405020304" pitchFamily="18" charset="0"/>
                <a:ea typeface="宋体" panose="02010600030101010101" pitchFamily="2" charset="-122"/>
              </a:rPr>
              <a:t>．</a:t>
            </a:r>
            <a:r>
              <a:rPr lang="en-US" sz="3200" b="0">
                <a:latin typeface="宋体" panose="02010600030101010101" pitchFamily="2" charset="-122"/>
                <a:cs typeface="Times New Roman" panose="02020603050405020304" pitchFamily="18" charset="0"/>
              </a:rPr>
              <a:t>①②           </a:t>
            </a:r>
            <a:r>
              <a:rPr lang="en-US" sz="3200" b="0">
                <a:latin typeface="Times New Roman" panose="02020603050405020304" pitchFamily="18" charset="0"/>
                <a:ea typeface="宋体" panose="02010600030101010101" pitchFamily="2" charset="-122"/>
              </a:rPr>
              <a:t>  </a:t>
            </a:r>
            <a:r>
              <a:rPr lang="en-US" sz="3200" b="0">
                <a:latin typeface="Times New Roman" panose="02020603050405020304" pitchFamily="18" charset="0"/>
                <a:cs typeface="Times New Roman" panose="02020603050405020304" pitchFamily="18" charset="0"/>
              </a:rPr>
              <a:t>            </a:t>
            </a:r>
            <a:r>
              <a:rPr lang="en-US" sz="3200" b="0">
                <a:latin typeface="Times New Roman" panose="02020603050405020304" pitchFamily="18" charset="0"/>
                <a:ea typeface="宋体" panose="02010600030101010101" pitchFamily="2" charset="-122"/>
              </a:rPr>
              <a:t>B</a:t>
            </a:r>
            <a:r>
              <a:rPr lang="zh-CN" sz="3200" b="0">
                <a:ea typeface="宋体" panose="02010600030101010101" pitchFamily="2" charset="-122"/>
              </a:rPr>
              <a:t>．</a:t>
            </a:r>
            <a:r>
              <a:rPr lang="en-US" sz="3200" b="0">
                <a:latin typeface="宋体" panose="02010600030101010101" pitchFamily="2" charset="-122"/>
                <a:cs typeface="Times New Roman" panose="02020603050405020304" pitchFamily="18" charset="0"/>
              </a:rPr>
              <a:t>③④</a:t>
            </a:r>
            <a:endParaRPr lang="en-US" sz="3200" b="0">
              <a:latin typeface="Times New Roman" panose="02020603050405020304" pitchFamily="18" charset="0"/>
              <a:ea typeface="宋体" panose="02010600030101010101" pitchFamily="2" charset="-122"/>
            </a:endParaRPr>
          </a:p>
          <a:p>
            <a:r>
              <a:rPr lang="en-US" sz="3200" b="0">
                <a:latin typeface="Times New Roman" panose="02020603050405020304" pitchFamily="18" charset="0"/>
                <a:ea typeface="宋体" panose="02010600030101010101" pitchFamily="2" charset="-122"/>
              </a:rPr>
              <a:t>C</a:t>
            </a:r>
            <a:r>
              <a:rPr lang="zh-CN" sz="3200" b="0">
                <a:ea typeface="宋体" panose="02010600030101010101" pitchFamily="2" charset="-122"/>
              </a:rPr>
              <a:t>．</a:t>
            </a:r>
            <a:r>
              <a:rPr lang="en-US" sz="3200" b="0">
                <a:latin typeface="宋体" panose="02010600030101010101" pitchFamily="2" charset="-122"/>
                <a:cs typeface="Times New Roman" panose="02020603050405020304" pitchFamily="18" charset="0"/>
              </a:rPr>
              <a:t>①③</a:t>
            </a:r>
            <a:r>
              <a:rPr lang="en-US" sz="3200" b="0">
                <a:latin typeface="Times New Roman" panose="02020603050405020304" pitchFamily="18" charset="0"/>
                <a:ea typeface="宋体" panose="02010600030101010101" pitchFamily="2" charset="-122"/>
              </a:rPr>
              <a:t>  </a:t>
            </a:r>
            <a:r>
              <a:rPr lang="en-US" sz="3200" b="0">
                <a:latin typeface="Times New Roman" panose="02020603050405020304" pitchFamily="18" charset="0"/>
                <a:cs typeface="Times New Roman" panose="02020603050405020304" pitchFamily="18" charset="0"/>
              </a:rPr>
              <a:t>                                   </a:t>
            </a:r>
            <a:r>
              <a:rPr lang="en-US" sz="3200" b="0">
                <a:latin typeface="Times New Roman" panose="02020603050405020304" pitchFamily="18" charset="0"/>
                <a:ea typeface="宋体" panose="02010600030101010101" pitchFamily="2" charset="-122"/>
              </a:rPr>
              <a:t>D</a:t>
            </a:r>
            <a:r>
              <a:rPr lang="zh-CN" sz="3200" b="0">
                <a:ea typeface="宋体" panose="02010600030101010101" pitchFamily="2" charset="-122"/>
              </a:rPr>
              <a:t>．</a:t>
            </a:r>
            <a:r>
              <a:rPr lang="en-US" sz="3200" b="0">
                <a:latin typeface="宋体" panose="02010600030101010101" pitchFamily="2" charset="-122"/>
                <a:cs typeface="Times New Roman" panose="02020603050405020304" pitchFamily="18" charset="0"/>
              </a:rPr>
              <a:t>②④</a:t>
            </a:r>
            <a:endParaRPr lang="zh-CN" altLang="en-US" sz="3200"/>
          </a:p>
        </p:txBody>
      </p:sp>
      <p:sp>
        <p:nvSpPr>
          <p:cNvPr id="4" name="文本框 3"/>
          <p:cNvSpPr txBox="1"/>
          <p:nvPr/>
        </p:nvSpPr>
        <p:spPr>
          <a:xfrm>
            <a:off x="9625966" y="4283075"/>
            <a:ext cx="2524125" cy="1198880"/>
          </a:xfrm>
          <a:prstGeom prst="rect">
            <a:avLst/>
          </a:prstGeom>
          <a:noFill/>
        </p:spPr>
        <p:txBody>
          <a:bodyPr wrap="square" rtlCol="0" anchor="t">
            <a:spAutoFit/>
          </a:bodyPr>
          <a:lstStyle/>
          <a:p>
            <a:r>
              <a:rPr lang="en-US" altLang="zh-CN" sz="7200">
                <a:ln w="22225">
                  <a:solidFill>
                    <a:schemeClr val="accent2"/>
                  </a:solidFill>
                  <a:prstDash val="solid"/>
                </a:ln>
                <a:solidFill>
                  <a:srgbClr val="FF0000"/>
                </a:solidFill>
                <a:effectLst/>
                <a:sym typeface="+mn-ea"/>
              </a:rPr>
              <a:t>D</a:t>
            </a:r>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38860" y="254635"/>
            <a:ext cx="9722485" cy="3539430"/>
          </a:xfrm>
          <a:prstGeom prst="rect">
            <a:avLst/>
          </a:prstGeom>
          <a:noFill/>
          <a:ln w="9525">
            <a:noFill/>
          </a:ln>
        </p:spPr>
        <p:txBody>
          <a:bodyPr wrap="square">
            <a:spAutoFit/>
          </a:bodyPr>
          <a:lstStyle/>
          <a:p>
            <a:pPr indent="355600"/>
            <a:r>
              <a:rPr lang="zh-CN" sz="2800" b="0">
                <a:ea typeface="宋体" panose="02010600030101010101" pitchFamily="2" charset="-122"/>
              </a:rPr>
              <a:t>有学者认为：</a:t>
            </a:r>
            <a:r>
              <a:rPr lang="en-US" sz="2800" b="0">
                <a:latin typeface="宋体" panose="02010600030101010101" pitchFamily="2" charset="-122"/>
                <a:cs typeface="Times New Roman" panose="02020603050405020304" pitchFamily="18" charset="0"/>
              </a:rPr>
              <a:t>“</a:t>
            </a:r>
            <a:r>
              <a:rPr lang="zh-CN" sz="2800" b="0">
                <a:ea typeface="宋体" panose="02010600030101010101" pitchFamily="2" charset="-122"/>
              </a:rPr>
              <a:t>西方是经济全球化最大的赢家，第三世界却可悲地扮演着输家的角色。</a:t>
            </a:r>
            <a:r>
              <a:rPr lang="en-US" sz="2800" b="0">
                <a:latin typeface="宋体" panose="02010600030101010101" pitchFamily="2" charset="-122"/>
                <a:cs typeface="Times New Roman" panose="02020603050405020304" pitchFamily="18" charset="0"/>
              </a:rPr>
              <a:t>”</a:t>
            </a:r>
            <a:r>
              <a:rPr lang="zh-CN" sz="2800" b="0">
                <a:ea typeface="宋体" panose="02010600030101010101" pitchFamily="2" charset="-122"/>
              </a:rPr>
              <a:t>对此认识正确的是</a:t>
            </a:r>
            <a:r>
              <a:rPr lang="en-US" sz="2800" b="0">
                <a:latin typeface="Times New Roman" panose="02020603050405020304" pitchFamily="18" charset="0"/>
                <a:ea typeface="宋体" panose="02010600030101010101" pitchFamily="2" charset="-122"/>
              </a:rPr>
              <a:t>(</a:t>
            </a:r>
            <a:r>
              <a:rPr lang="en-US" sz="2800" b="0">
                <a:latin typeface="Times New Roman" panose="02020603050405020304" pitchFamily="18" charset="0"/>
                <a:cs typeface="Times New Roman" panose="02020603050405020304" pitchFamily="18" charset="0"/>
              </a:rPr>
              <a:t>    </a:t>
            </a:r>
            <a:r>
              <a:rPr lang="en-US" sz="2800" b="0">
                <a:latin typeface="Times New Roman" panose="02020603050405020304" pitchFamily="18" charset="0"/>
                <a:ea typeface="宋体" panose="02010600030101010101" pitchFamily="2" charset="-122"/>
              </a:rPr>
              <a:t>)</a:t>
            </a:r>
            <a:endParaRPr lang="en-US" sz="2800" b="0">
              <a:latin typeface="宋体" panose="02010600030101010101" pitchFamily="2" charset="-122"/>
              <a:cs typeface="Times New Roman" panose="02020603050405020304" pitchFamily="18" charset="0"/>
            </a:endParaRPr>
          </a:p>
          <a:p>
            <a:r>
              <a:rPr lang="en-US" sz="2800" b="0">
                <a:latin typeface="宋体" panose="02010600030101010101" pitchFamily="2" charset="-122"/>
                <a:cs typeface="Times New Roman" panose="02020603050405020304" pitchFamily="18" charset="0"/>
              </a:rPr>
              <a:t>①</a:t>
            </a:r>
            <a:r>
              <a:rPr lang="zh-CN" sz="2800" b="0">
                <a:ea typeface="宋体" panose="02010600030101010101" pitchFamily="2" charset="-122"/>
              </a:rPr>
              <a:t>经济全球化加剧了全球竞争中的利益失衡</a:t>
            </a:r>
          </a:p>
          <a:p>
            <a:pPr indent="355600"/>
            <a:r>
              <a:rPr lang="en-US" sz="2800" b="0">
                <a:latin typeface="宋体" panose="02010600030101010101" pitchFamily="2" charset="-122"/>
                <a:cs typeface="Times New Roman" panose="02020603050405020304" pitchFamily="18" charset="0"/>
              </a:rPr>
              <a:t>②</a:t>
            </a:r>
            <a:r>
              <a:rPr lang="zh-CN" sz="2800" b="0">
                <a:ea typeface="宋体" panose="02010600030101010101" pitchFamily="2" charset="-122"/>
              </a:rPr>
              <a:t>经济区域化阻碍了全球化的实现</a:t>
            </a:r>
            <a:endParaRPr lang="en-US" sz="2800" b="0">
              <a:latin typeface="宋体" panose="02010600030101010101" pitchFamily="2" charset="-122"/>
              <a:cs typeface="Times New Roman" panose="02020603050405020304" pitchFamily="18" charset="0"/>
            </a:endParaRPr>
          </a:p>
          <a:p>
            <a:r>
              <a:rPr lang="en-US" sz="2800" b="0">
                <a:latin typeface="宋体" panose="02010600030101010101" pitchFamily="2" charset="-122"/>
                <a:cs typeface="Times New Roman" panose="02020603050405020304" pitchFamily="18" charset="0"/>
              </a:rPr>
              <a:t>   ③</a:t>
            </a:r>
            <a:r>
              <a:rPr lang="zh-CN" sz="2800" b="0">
                <a:ea typeface="宋体" panose="02010600030101010101" pitchFamily="2" charset="-122"/>
              </a:rPr>
              <a:t>经济全球化加强了西方国家的经济优势</a:t>
            </a:r>
            <a:r>
              <a:rPr lang="en-US" sz="2800" b="0">
                <a:latin typeface="Times New Roman" panose="02020603050405020304" pitchFamily="18" charset="0"/>
                <a:cs typeface="Times New Roman" panose="02020603050405020304" pitchFamily="18" charset="0"/>
              </a:rPr>
              <a:t>   </a:t>
            </a:r>
          </a:p>
          <a:p>
            <a:pPr indent="355600"/>
            <a:r>
              <a:rPr lang="en-US" sz="2800" b="0">
                <a:latin typeface="Times New Roman" panose="02020603050405020304" pitchFamily="18" charset="0"/>
                <a:cs typeface="Times New Roman" panose="02020603050405020304" pitchFamily="18" charset="0"/>
              </a:rPr>
              <a:t>     </a:t>
            </a:r>
            <a:r>
              <a:rPr lang="en-US" sz="2800" b="0">
                <a:latin typeface="宋体" panose="02010600030101010101" pitchFamily="2" charset="-122"/>
                <a:cs typeface="Times New Roman" panose="02020603050405020304" pitchFamily="18" charset="0"/>
              </a:rPr>
              <a:t>④</a:t>
            </a:r>
            <a:r>
              <a:rPr lang="zh-CN" sz="2800" b="0">
                <a:ea typeface="宋体" panose="02010600030101010101" pitchFamily="2" charset="-122"/>
              </a:rPr>
              <a:t>发展中国家必须全面实现西方化</a:t>
            </a:r>
            <a:endParaRPr lang="en-US" sz="2800" b="0">
              <a:latin typeface="Times New Roman" panose="02020603050405020304" pitchFamily="18" charset="0"/>
              <a:ea typeface="宋体" panose="02010600030101010101" pitchFamily="2" charset="-122"/>
            </a:endParaRPr>
          </a:p>
          <a:p>
            <a:r>
              <a:rPr lang="en-US" sz="2800" b="0">
                <a:latin typeface="Times New Roman" panose="02020603050405020304" pitchFamily="18" charset="0"/>
                <a:ea typeface="宋体" panose="02010600030101010101" pitchFamily="2" charset="-122"/>
              </a:rPr>
              <a:t>A</a:t>
            </a:r>
            <a:r>
              <a:rPr lang="zh-CN" sz="2800" b="0">
                <a:ea typeface="宋体" panose="02010600030101010101" pitchFamily="2" charset="-122"/>
              </a:rPr>
              <a:t>．</a:t>
            </a:r>
            <a:r>
              <a:rPr lang="en-US" sz="2800" b="0">
                <a:latin typeface="宋体" panose="02010600030101010101" pitchFamily="2" charset="-122"/>
                <a:cs typeface="Times New Roman" panose="02020603050405020304" pitchFamily="18" charset="0"/>
              </a:rPr>
              <a:t>①②③</a:t>
            </a:r>
            <a:r>
              <a:rPr lang="en-US" sz="2800" b="0">
                <a:latin typeface="Times New Roman" panose="02020603050405020304" pitchFamily="18" charset="0"/>
                <a:ea typeface="宋体" panose="02010600030101010101" pitchFamily="2" charset="-122"/>
              </a:rPr>
              <a:t>  </a:t>
            </a:r>
            <a:r>
              <a:rPr lang="en-US" sz="2800" b="0">
                <a:latin typeface="Times New Roman" panose="02020603050405020304" pitchFamily="18" charset="0"/>
                <a:cs typeface="Times New Roman" panose="02020603050405020304" pitchFamily="18" charset="0"/>
              </a:rPr>
              <a:t>                      </a:t>
            </a:r>
            <a:r>
              <a:rPr lang="en-US" sz="2800" b="0">
                <a:latin typeface="Times New Roman" panose="02020603050405020304" pitchFamily="18" charset="0"/>
                <a:ea typeface="宋体" panose="02010600030101010101" pitchFamily="2" charset="-122"/>
              </a:rPr>
              <a:t>B</a:t>
            </a:r>
            <a:r>
              <a:rPr lang="zh-CN" sz="2800" b="0">
                <a:ea typeface="宋体" panose="02010600030101010101" pitchFamily="2" charset="-122"/>
              </a:rPr>
              <a:t>．</a:t>
            </a:r>
            <a:r>
              <a:rPr lang="en-US" sz="2800" b="0">
                <a:latin typeface="宋体" panose="02010600030101010101" pitchFamily="2" charset="-122"/>
                <a:cs typeface="Times New Roman" panose="02020603050405020304" pitchFamily="18" charset="0"/>
              </a:rPr>
              <a:t>②③④</a:t>
            </a:r>
            <a:endParaRPr lang="en-US" sz="2800" b="0">
              <a:latin typeface="Times New Roman" panose="02020603050405020304" pitchFamily="18" charset="0"/>
              <a:ea typeface="宋体" panose="02010600030101010101" pitchFamily="2" charset="-122"/>
            </a:endParaRPr>
          </a:p>
          <a:p>
            <a:r>
              <a:rPr lang="en-US" sz="2800" b="0">
                <a:latin typeface="Times New Roman" panose="02020603050405020304" pitchFamily="18" charset="0"/>
                <a:ea typeface="宋体" panose="02010600030101010101" pitchFamily="2" charset="-122"/>
              </a:rPr>
              <a:t>C</a:t>
            </a:r>
            <a:r>
              <a:rPr lang="zh-CN" sz="2800" b="0">
                <a:ea typeface="宋体" panose="02010600030101010101" pitchFamily="2" charset="-122"/>
              </a:rPr>
              <a:t>．</a:t>
            </a:r>
            <a:r>
              <a:rPr lang="en-US" sz="2800" b="0">
                <a:latin typeface="宋体" panose="02010600030101010101" pitchFamily="2" charset="-122"/>
                <a:cs typeface="Times New Roman" panose="02020603050405020304" pitchFamily="18" charset="0"/>
              </a:rPr>
              <a:t>②④</a:t>
            </a:r>
            <a:r>
              <a:rPr lang="en-US" sz="2800" b="0">
                <a:latin typeface="Times New Roman" panose="02020603050405020304" pitchFamily="18" charset="0"/>
                <a:ea typeface="宋体" panose="02010600030101010101" pitchFamily="2" charset="-122"/>
              </a:rPr>
              <a:t>  </a:t>
            </a:r>
            <a:r>
              <a:rPr lang="en-US" sz="2800" b="0">
                <a:latin typeface="Times New Roman" panose="02020603050405020304" pitchFamily="18" charset="0"/>
                <a:cs typeface="Times New Roman" panose="02020603050405020304" pitchFamily="18" charset="0"/>
              </a:rPr>
              <a:t>                        </a:t>
            </a:r>
            <a:r>
              <a:rPr lang="en-US" sz="2800" b="0">
                <a:latin typeface="Times New Roman" panose="02020603050405020304" pitchFamily="18" charset="0"/>
                <a:ea typeface="宋体" panose="02010600030101010101" pitchFamily="2" charset="-122"/>
              </a:rPr>
              <a:t>D</a:t>
            </a:r>
            <a:r>
              <a:rPr lang="zh-CN" sz="2800" b="0">
                <a:ea typeface="宋体" panose="02010600030101010101" pitchFamily="2" charset="-122"/>
              </a:rPr>
              <a:t>．</a:t>
            </a:r>
            <a:r>
              <a:rPr lang="en-US" sz="2800" b="0">
                <a:latin typeface="宋体" panose="02010600030101010101" pitchFamily="2" charset="-122"/>
                <a:cs typeface="Times New Roman" panose="02020603050405020304" pitchFamily="18" charset="0"/>
              </a:rPr>
              <a:t>①③</a:t>
            </a:r>
            <a:endParaRPr lang="zh-CN" altLang="en-US" sz="2800"/>
          </a:p>
        </p:txBody>
      </p:sp>
      <p:sp>
        <p:nvSpPr>
          <p:cNvPr id="2" name="文本框 1"/>
          <p:cNvSpPr txBox="1"/>
          <p:nvPr/>
        </p:nvSpPr>
        <p:spPr>
          <a:xfrm>
            <a:off x="1673862" y="4323716"/>
            <a:ext cx="9822815" cy="2062103"/>
          </a:xfrm>
          <a:prstGeom prst="rect">
            <a:avLst/>
          </a:prstGeom>
          <a:noFill/>
        </p:spPr>
        <p:txBody>
          <a:bodyPr wrap="square" rtlCol="0" anchor="t">
            <a:spAutoFit/>
          </a:bodyPr>
          <a:lstStyle/>
          <a:p>
            <a:r>
              <a:rPr lang="zh-CN" altLang="en-US" sz="3200">
                <a:solidFill>
                  <a:srgbClr val="FF0000"/>
                </a:solidFill>
              </a:rPr>
              <a:t>D</a:t>
            </a:r>
            <a:r>
              <a:rPr lang="zh-CN" altLang="en-US" sz="3200"/>
              <a:t> 【解析】 经济全球化有利弊两个方面，故②错误；发达国家和发展中国家在全球化的过程中所处的地位不同，发展中国家要趋利避害，④的说法太绝对，排除；①③符合题意，故选D。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329566" y="111762"/>
            <a:ext cx="4147820" cy="2969895"/>
          </a:xfrm>
          <a:prstGeom prst="rect">
            <a:avLst/>
          </a:prstGeom>
        </p:spPr>
      </p:pic>
      <p:pic>
        <p:nvPicPr>
          <p:cNvPr id="3" name="图片 2"/>
          <p:cNvPicPr>
            <a:picLocks noChangeAspect="1"/>
          </p:cNvPicPr>
          <p:nvPr/>
        </p:nvPicPr>
        <p:blipFill>
          <a:blip r:embed="rId4" cstate="print"/>
          <a:stretch>
            <a:fillRect/>
          </a:stretch>
        </p:blipFill>
        <p:spPr>
          <a:xfrm>
            <a:off x="329565" y="3385822"/>
            <a:ext cx="4643755" cy="3086735"/>
          </a:xfrm>
          <a:prstGeom prst="rect">
            <a:avLst/>
          </a:prstGeom>
        </p:spPr>
      </p:pic>
      <p:sp>
        <p:nvSpPr>
          <p:cNvPr id="4" name="矩形 3"/>
          <p:cNvSpPr/>
          <p:nvPr/>
        </p:nvSpPr>
        <p:spPr>
          <a:xfrm>
            <a:off x="5838310" y="610319"/>
            <a:ext cx="4145686" cy="769441"/>
          </a:xfrm>
          <a:prstGeom prst="rect">
            <a:avLst/>
          </a:prstGeom>
        </p:spPr>
        <p:txBody>
          <a:bodyPr wrap="none">
            <a:spAutoFit/>
          </a:bodyPr>
          <a:lstStyle/>
          <a:p>
            <a:pPr algn="ctr">
              <a:spcBef>
                <a:spcPts val="3960"/>
              </a:spcBef>
              <a:defRPr lang="zh-CN" sz="1800" b="0" i="0" u="none" strike="noStrike" kern="1" spc="0" baseline="0">
                <a:solidFill>
                  <a:srgbClr val="000000"/>
                </a:solidFill>
                <a:effectLst/>
                <a:latin typeface="Candara" panose="020E0502030303020204" pitchFamily="2" charset="0"/>
                <a:ea typeface="Candara" panose="020E0502030303020204" pitchFamily="2" charset="0"/>
                <a:cs typeface="Candara" panose="020E0502030303020204" pitchFamily="2" charset="0"/>
              </a:defRPr>
            </a:pPr>
            <a:r>
              <a:rPr lang="zh-CN" altLang="en-US" sz="4400" b="1" dirty="0" smtClean="0">
                <a:effectLst>
                  <a:outerShdw dist="63500" dir="3600000" algn="tl" rotWithShape="0">
                    <a:srgbClr val="000000">
                      <a:alpha val="40000"/>
                    </a:srgbClr>
                  </a:outerShdw>
                </a:effectLst>
                <a:latin typeface="Arial" panose="02080604020202020204" pitchFamily="34" charset="0"/>
                <a:ea typeface="宋体" panose="02010600030101010101" pitchFamily="2" charset="-122"/>
                <a:cs typeface="Candara" panose="020E0502030303020204" pitchFamily="2" charset="0"/>
              </a:rPr>
              <a:t>（一）消除贫困</a:t>
            </a:r>
            <a:endParaRPr lang="zh-CN" altLang="en-US" sz="4400" b="1" dirty="0">
              <a:effectLst>
                <a:outerShdw dist="63500" dir="3600000" algn="tl" rotWithShape="0">
                  <a:srgbClr val="000000">
                    <a:alpha val="40000"/>
                  </a:srgbClr>
                </a:outerShdw>
              </a:effectLst>
              <a:latin typeface="Arial" panose="02080604020202020204" pitchFamily="34" charset="0"/>
              <a:ea typeface="宋体" panose="02010600030101010101" pitchFamily="2" charset="-122"/>
              <a:cs typeface="Candara" panose="020E0502030303020204" pitchFamily="2" charset="0"/>
            </a:endParaRPr>
          </a:p>
        </p:txBody>
      </p:sp>
      <p:sp>
        <p:nvSpPr>
          <p:cNvPr id="5" name="TextBox 4"/>
          <p:cNvSpPr txBox="1"/>
          <p:nvPr/>
        </p:nvSpPr>
        <p:spPr>
          <a:xfrm>
            <a:off x="5295331" y="2047164"/>
            <a:ext cx="6264323" cy="2308324"/>
          </a:xfrm>
          <a:prstGeom prst="rect">
            <a:avLst/>
          </a:prstGeom>
          <a:noFill/>
        </p:spPr>
        <p:txBody>
          <a:bodyPr wrap="square" rtlCol="0">
            <a:spAutoFit/>
          </a:bodyPr>
          <a:lstStyle/>
          <a:p>
            <a:r>
              <a:rPr lang="zh-CN" altLang="en-US" sz="3600" dirty="0" smtClean="0"/>
              <a:t>在第二次世界大战后，在相对和平的国际环境中，世界经济发展迅速，但</a:t>
            </a:r>
            <a:r>
              <a:rPr lang="zh-CN" altLang="en-US" sz="3600" b="1" u="sng" dirty="0" smtClean="0">
                <a:solidFill>
                  <a:srgbClr val="FF0000"/>
                </a:solidFill>
              </a:rPr>
              <a:t>贫困</a:t>
            </a:r>
            <a:r>
              <a:rPr lang="zh-CN" altLang="en-US" sz="3600" dirty="0" smtClean="0"/>
              <a:t>仍然是人类面临的严峻挑战之一；</a:t>
            </a:r>
            <a:endParaRPr lang="zh-CN" altLang="en-US" sz="36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27545" y="1037231"/>
            <a:ext cx="11632443" cy="1200329"/>
          </a:xfrm>
          <a:prstGeom prst="rect">
            <a:avLst/>
          </a:prstGeom>
          <a:noFill/>
        </p:spPr>
        <p:txBody>
          <a:bodyPr wrap="square" rtlCol="0">
            <a:spAutoFit/>
          </a:bodyPr>
          <a:lstStyle/>
          <a:p>
            <a:r>
              <a:rPr lang="zh-CN" altLang="en-US" sz="3600" dirty="0" smtClean="0"/>
              <a:t>“衣不蔽体，食不果腹”，这是对贫困生活最真实的描写。</a:t>
            </a:r>
            <a:endParaRPr lang="en-US" altLang="zh-CN" sz="3600" dirty="0" smtClean="0"/>
          </a:p>
          <a:p>
            <a:r>
              <a:rPr lang="zh-CN" altLang="en-US" sz="3600" b="1" dirty="0" smtClean="0"/>
              <a:t>问题（</a:t>
            </a:r>
            <a:r>
              <a:rPr lang="en-US" altLang="zh-CN" sz="3600" b="1" dirty="0" smtClean="0"/>
              <a:t>1</a:t>
            </a:r>
            <a:r>
              <a:rPr lang="zh-CN" altLang="en-US" sz="3600" b="1" dirty="0" smtClean="0"/>
              <a:t>）：出现贫困的原因有哪些？</a:t>
            </a:r>
            <a:endParaRPr lang="en-US" altLang="zh-CN" sz="3600" b="1" dirty="0" smtClean="0"/>
          </a:p>
        </p:txBody>
      </p:sp>
      <p:sp>
        <p:nvSpPr>
          <p:cNvPr id="3" name="TextBox 2"/>
          <p:cNvSpPr txBox="1"/>
          <p:nvPr/>
        </p:nvSpPr>
        <p:spPr>
          <a:xfrm>
            <a:off x="736980" y="2934270"/>
            <a:ext cx="10699845" cy="1569660"/>
          </a:xfrm>
          <a:prstGeom prst="rect">
            <a:avLst/>
          </a:prstGeom>
          <a:noFill/>
        </p:spPr>
        <p:txBody>
          <a:bodyPr wrap="square" rtlCol="0">
            <a:spAutoFit/>
          </a:bodyPr>
          <a:lstStyle/>
          <a:p>
            <a:r>
              <a:rPr lang="en-US" altLang="zh-CN" sz="3200" dirty="0" smtClean="0"/>
              <a:t>1.</a:t>
            </a:r>
            <a:r>
              <a:rPr lang="zh-CN" altLang="en-US" sz="3200" dirty="0" smtClean="0"/>
              <a:t>恶劣的自然条件、自然灾害（如食物和饮用水匮乏）</a:t>
            </a:r>
            <a:endParaRPr lang="en-US" altLang="zh-CN" sz="3200" dirty="0" smtClean="0"/>
          </a:p>
          <a:p>
            <a:r>
              <a:rPr lang="en-US" altLang="zh-CN" sz="3200" dirty="0" smtClean="0"/>
              <a:t>2.</a:t>
            </a:r>
            <a:r>
              <a:rPr lang="zh-CN" altLang="en-US" sz="3200" dirty="0" smtClean="0"/>
              <a:t> 贫困地区落后的医疗卫生条件也为各种疾病的肆虐提供了条件，大大降低了当地人口的预期寿命</a:t>
            </a:r>
            <a:endParaRPr lang="en-US" altLang="zh-CN" sz="3200" dirty="0"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11266" name="Picture 2" descr="http://p0.so.qhmsg.com/bdr/_240_/t01a16e8b075a8f3e7f.jpg"/>
          <p:cNvPicPr>
            <a:picLocks noChangeAspect="1" noChangeArrowheads="1"/>
          </p:cNvPicPr>
          <p:nvPr/>
        </p:nvPicPr>
        <p:blipFill>
          <a:blip r:embed="rId3" cstate="print"/>
          <a:srcRect/>
          <a:stretch>
            <a:fillRect/>
          </a:stretch>
        </p:blipFill>
        <p:spPr bwMode="auto">
          <a:xfrm>
            <a:off x="360293" y="213225"/>
            <a:ext cx="5723399" cy="3239661"/>
          </a:xfrm>
          <a:prstGeom prst="rect">
            <a:avLst/>
          </a:prstGeom>
          <a:noFill/>
        </p:spPr>
      </p:pic>
      <p:pic>
        <p:nvPicPr>
          <p:cNvPr id="11268" name="Picture 4" descr="http://p0.so.qhimgs1.com/bdr/_240_/t01854bd01f14c038bc.jpg"/>
          <p:cNvPicPr>
            <a:picLocks noChangeAspect="1" noChangeArrowheads="1"/>
          </p:cNvPicPr>
          <p:nvPr/>
        </p:nvPicPr>
        <p:blipFill>
          <a:blip r:embed="rId4" cstate="print"/>
          <a:srcRect/>
          <a:stretch>
            <a:fillRect/>
          </a:stretch>
        </p:blipFill>
        <p:spPr bwMode="auto">
          <a:xfrm>
            <a:off x="6373506" y="0"/>
            <a:ext cx="5076967" cy="3384646"/>
          </a:xfrm>
          <a:prstGeom prst="rect">
            <a:avLst/>
          </a:prstGeom>
          <a:noFill/>
        </p:spPr>
      </p:pic>
      <p:pic>
        <p:nvPicPr>
          <p:cNvPr id="11270" name="Picture 6" descr="http://p4.so.qhmsg.com/bdr/_240_/t015c53ecc878db0b29.jpg"/>
          <p:cNvPicPr>
            <a:picLocks noChangeAspect="1" noChangeArrowheads="1"/>
          </p:cNvPicPr>
          <p:nvPr/>
        </p:nvPicPr>
        <p:blipFill>
          <a:blip r:embed="rId5" cstate="print"/>
          <a:srcRect/>
          <a:stretch>
            <a:fillRect/>
          </a:stretch>
        </p:blipFill>
        <p:spPr bwMode="auto">
          <a:xfrm>
            <a:off x="687837" y="3584222"/>
            <a:ext cx="5047240" cy="2830229"/>
          </a:xfrm>
          <a:prstGeom prst="rect">
            <a:avLst/>
          </a:prstGeom>
          <a:noFill/>
        </p:spPr>
      </p:pic>
      <p:pic>
        <p:nvPicPr>
          <p:cNvPr id="11272" name="Picture 8" descr="http://p0.so.qhimgs1.com/bdr/_240_/t01f292fb71a97f801c.jpg"/>
          <p:cNvPicPr>
            <a:picLocks noChangeAspect="1" noChangeArrowheads="1"/>
          </p:cNvPicPr>
          <p:nvPr/>
        </p:nvPicPr>
        <p:blipFill>
          <a:blip r:embed="rId6" cstate="print"/>
          <a:srcRect/>
          <a:stretch>
            <a:fillRect/>
          </a:stretch>
        </p:blipFill>
        <p:spPr bwMode="auto">
          <a:xfrm>
            <a:off x="6515431" y="3447742"/>
            <a:ext cx="4842196" cy="3219190"/>
          </a:xfrm>
          <a:prstGeom prst="rect">
            <a:avLst/>
          </a:prstGeom>
          <a:noFill/>
        </p:spPr>
      </p:pic>
      <p:pic>
        <p:nvPicPr>
          <p:cNvPr id="11274" name="Picture 10" descr="http://p3.so.qhimgs1.com/bdr/_240_/t019feec6ff1368c6a3.jpg"/>
          <p:cNvPicPr>
            <a:picLocks noChangeAspect="1" noChangeArrowheads="1"/>
          </p:cNvPicPr>
          <p:nvPr/>
        </p:nvPicPr>
        <p:blipFill>
          <a:blip r:embed="rId7" cstate="print"/>
          <a:srcRect/>
          <a:stretch>
            <a:fillRect/>
          </a:stretch>
        </p:blipFill>
        <p:spPr bwMode="auto">
          <a:xfrm>
            <a:off x="3171732" y="1537057"/>
            <a:ext cx="6419499" cy="3608151"/>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68"/>
                                        </p:tgtEl>
                                        <p:attrNameLst>
                                          <p:attrName>style.visibility</p:attrName>
                                        </p:attrNameLst>
                                      </p:cBhvr>
                                      <p:to>
                                        <p:strVal val="visible"/>
                                      </p:to>
                                    </p:set>
                                    <p:animEffect transition="in" filter="blinds(horizontal)">
                                      <p:cBhvr>
                                        <p:cTn id="12" dur="500"/>
                                        <p:tgtEl>
                                          <p:spTgt spid="1126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270"/>
                                        </p:tgtEl>
                                        <p:attrNameLst>
                                          <p:attrName>style.visibility</p:attrName>
                                        </p:attrNameLst>
                                      </p:cBhvr>
                                      <p:to>
                                        <p:strVal val="visible"/>
                                      </p:to>
                                    </p:set>
                                    <p:animEffect transition="in" filter="blinds(horizontal)">
                                      <p:cBhvr>
                                        <p:cTn id="17" dur="500"/>
                                        <p:tgtEl>
                                          <p:spTgt spid="1127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272"/>
                                        </p:tgtEl>
                                        <p:attrNameLst>
                                          <p:attrName>style.visibility</p:attrName>
                                        </p:attrNameLst>
                                      </p:cBhvr>
                                      <p:to>
                                        <p:strVal val="visible"/>
                                      </p:to>
                                    </p:set>
                                    <p:animEffect transition="in" filter="blinds(horizontal)">
                                      <p:cBhvr>
                                        <p:cTn id="22" dur="500"/>
                                        <p:tgtEl>
                                          <p:spTgt spid="1127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274"/>
                                        </p:tgtEl>
                                        <p:attrNameLst>
                                          <p:attrName>style.visibility</p:attrName>
                                        </p:attrNameLst>
                                      </p:cBhvr>
                                      <p:to>
                                        <p:strVal val="visible"/>
                                      </p:to>
                                    </p:set>
                                    <p:animEffect transition="in" filter="blinds(horizontal)">
                                      <p:cBhvr>
                                        <p:cTn id="27" dur="500"/>
                                        <p:tgtEl>
                                          <p:spTgt spid="11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85674" y="678555"/>
            <a:ext cx="7372531" cy="523220"/>
          </a:xfrm>
          <a:prstGeom prst="rect">
            <a:avLst/>
          </a:prstGeom>
        </p:spPr>
        <p:txBody>
          <a:bodyPr wrap="none">
            <a:spAutoFit/>
          </a:bodyPr>
          <a:lstStyle/>
          <a:p>
            <a:r>
              <a:rPr lang="zh-CN" altLang="en-US" sz="2800" dirty="0" smtClean="0"/>
              <a:t>生活在贫困当中，</a:t>
            </a:r>
            <a:r>
              <a:rPr lang="zh-CN" altLang="en-US" sz="2800" b="1" dirty="0" smtClean="0">
                <a:solidFill>
                  <a:srgbClr val="FF0000"/>
                </a:solidFill>
              </a:rPr>
              <a:t>少年儿童</a:t>
            </a:r>
            <a:r>
              <a:rPr lang="zh-CN" altLang="en-US" sz="2800" dirty="0" smtClean="0"/>
              <a:t>的处境尤为悲惨。</a:t>
            </a:r>
            <a:endParaRPr lang="zh-CN" altLang="en-US" sz="2800" dirty="0"/>
          </a:p>
        </p:txBody>
      </p:sp>
      <p:pic>
        <p:nvPicPr>
          <p:cNvPr id="10242" name="Picture 2" descr="http://p0.so.qhimgs1.com/bdr/_240_/t01c3230253c8cfdb7a.jpg"/>
          <p:cNvPicPr>
            <a:picLocks noChangeAspect="1" noChangeArrowheads="1"/>
          </p:cNvPicPr>
          <p:nvPr/>
        </p:nvPicPr>
        <p:blipFill>
          <a:blip r:embed="rId3" cstate="print"/>
          <a:srcRect/>
          <a:stretch>
            <a:fillRect/>
          </a:stretch>
        </p:blipFill>
        <p:spPr bwMode="auto">
          <a:xfrm>
            <a:off x="715137" y="3349365"/>
            <a:ext cx="4829940" cy="3201562"/>
          </a:xfrm>
          <a:prstGeom prst="rect">
            <a:avLst/>
          </a:prstGeom>
          <a:noFill/>
        </p:spPr>
      </p:pic>
      <p:pic>
        <p:nvPicPr>
          <p:cNvPr id="10244" name="Picture 4" descr="http://p1.so.qhimgs1.com/bdr/_240_/t0110357b3a35ad36bd.jpg"/>
          <p:cNvPicPr>
            <a:picLocks noChangeAspect="1" noChangeArrowheads="1"/>
          </p:cNvPicPr>
          <p:nvPr/>
        </p:nvPicPr>
        <p:blipFill>
          <a:blip r:embed="rId4" cstate="print"/>
          <a:srcRect/>
          <a:stretch>
            <a:fillRect/>
          </a:stretch>
        </p:blipFill>
        <p:spPr bwMode="auto">
          <a:xfrm>
            <a:off x="6365307" y="3427270"/>
            <a:ext cx="5490964" cy="3082713"/>
          </a:xfrm>
          <a:prstGeom prst="rect">
            <a:avLst/>
          </a:prstGeom>
          <a:noFill/>
        </p:spPr>
      </p:pic>
      <p:sp>
        <p:nvSpPr>
          <p:cNvPr id="6" name="TextBox 5"/>
          <p:cNvSpPr txBox="1"/>
          <p:nvPr/>
        </p:nvSpPr>
        <p:spPr>
          <a:xfrm>
            <a:off x="2388359" y="1351128"/>
            <a:ext cx="7956645" cy="1569660"/>
          </a:xfrm>
          <a:prstGeom prst="rect">
            <a:avLst/>
          </a:prstGeom>
          <a:noFill/>
        </p:spPr>
        <p:txBody>
          <a:bodyPr wrap="square" rtlCol="0">
            <a:spAutoFit/>
          </a:bodyPr>
          <a:lstStyle/>
          <a:p>
            <a:r>
              <a:rPr lang="zh-CN" altLang="en-US" sz="2400" dirty="0" smtClean="0"/>
              <a:t>在儿童总数占全球儿童总数</a:t>
            </a:r>
            <a:r>
              <a:rPr lang="en-US" altLang="zh-CN" sz="2400" dirty="0" smtClean="0"/>
              <a:t>92%</a:t>
            </a:r>
            <a:r>
              <a:rPr lang="zh-CN" altLang="en-US" sz="2400" dirty="0" smtClean="0"/>
              <a:t>的发展中国家，每</a:t>
            </a:r>
            <a:r>
              <a:rPr lang="en-US" altLang="zh-CN" sz="2400" dirty="0" smtClean="0"/>
              <a:t>100</a:t>
            </a:r>
            <a:r>
              <a:rPr lang="zh-CN" altLang="en-US" sz="2400" dirty="0" smtClean="0"/>
              <a:t>名儿童中就有</a:t>
            </a:r>
            <a:r>
              <a:rPr lang="en-US" altLang="zh-CN" sz="2400" dirty="0" smtClean="0"/>
              <a:t>7</a:t>
            </a:r>
            <a:r>
              <a:rPr lang="zh-CN" altLang="en-US" sz="2400" dirty="0" smtClean="0"/>
              <a:t>人不满</a:t>
            </a:r>
            <a:r>
              <a:rPr lang="en-US" altLang="zh-CN" sz="2400" dirty="0" smtClean="0"/>
              <a:t>5</a:t>
            </a:r>
            <a:r>
              <a:rPr lang="zh-CN" altLang="en-US" sz="2400" dirty="0" smtClean="0"/>
              <a:t>岁便夭折，</a:t>
            </a:r>
            <a:r>
              <a:rPr lang="en-US" altLang="zh-CN" sz="2400" dirty="0" smtClean="0"/>
              <a:t>50</a:t>
            </a:r>
            <a:r>
              <a:rPr lang="zh-CN" altLang="en-US" sz="2400" dirty="0" smtClean="0"/>
              <a:t>人没有出生登记，</a:t>
            </a:r>
            <a:r>
              <a:rPr lang="en-US" altLang="zh-CN" sz="2400" dirty="0" smtClean="0"/>
              <a:t>17</a:t>
            </a:r>
            <a:r>
              <a:rPr lang="zh-CN" altLang="en-US" sz="2400" dirty="0" smtClean="0"/>
              <a:t>人一辈子也不会获得小学教育，</a:t>
            </a:r>
            <a:r>
              <a:rPr lang="en-US" altLang="zh-CN" sz="2400" dirty="0" smtClean="0"/>
              <a:t>30</a:t>
            </a:r>
            <a:r>
              <a:rPr lang="zh-CN" altLang="en-US" sz="2400" dirty="0" smtClean="0"/>
              <a:t>人发育不良，</a:t>
            </a:r>
            <a:r>
              <a:rPr lang="en-US" altLang="zh-CN" sz="2400" dirty="0" smtClean="0"/>
              <a:t>25</a:t>
            </a:r>
            <a:r>
              <a:rPr lang="zh-CN" altLang="en-US" sz="2400" dirty="0" smtClean="0"/>
              <a:t>人生于贫困当中</a:t>
            </a:r>
            <a:endParaRPr lang="zh-CN" altLang="en-US" sz="2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blinds(horizontal)">
                                      <p:cBhvr>
                                        <p:cTn id="12"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779203" y="682388"/>
            <a:ext cx="8680581" cy="523220"/>
          </a:xfrm>
          <a:prstGeom prst="rect">
            <a:avLst/>
          </a:prstGeom>
        </p:spPr>
        <p:txBody>
          <a:bodyPr wrap="none">
            <a:spAutoFit/>
          </a:bodyPr>
          <a:lstStyle/>
          <a:p>
            <a:r>
              <a:rPr lang="zh-CN" altLang="en-US" sz="2800" b="1" dirty="0" smtClean="0"/>
              <a:t>问题（</a:t>
            </a:r>
            <a:r>
              <a:rPr lang="en-US" altLang="zh-CN" sz="2800" b="1" dirty="0" smtClean="0"/>
              <a:t>2</a:t>
            </a:r>
            <a:r>
              <a:rPr lang="zh-CN" altLang="en-US" sz="2800" b="1" dirty="0" smtClean="0"/>
              <a:t>）：消除贫困，是全世界人类共同的未竟事业</a:t>
            </a:r>
            <a:endParaRPr lang="en-US" altLang="zh-CN" sz="2800" b="1" dirty="0" smtClean="0"/>
          </a:p>
        </p:txBody>
      </p:sp>
      <p:sp>
        <p:nvSpPr>
          <p:cNvPr id="3" name="矩形 2"/>
          <p:cNvSpPr/>
          <p:nvPr/>
        </p:nvSpPr>
        <p:spPr>
          <a:xfrm>
            <a:off x="696037" y="1440809"/>
            <a:ext cx="10890912" cy="954107"/>
          </a:xfrm>
          <a:prstGeom prst="rect">
            <a:avLst/>
          </a:prstGeom>
        </p:spPr>
        <p:txBody>
          <a:bodyPr wrap="square">
            <a:spAutoFit/>
          </a:bodyPr>
          <a:lstStyle/>
          <a:p>
            <a:r>
              <a:rPr lang="zh-CN" altLang="en-US" sz="2800" dirty="0" smtClean="0"/>
              <a:t>世界范围内的贫困现象使许多人失去健康、失去安全、失去尊严，更谈不上什么梦想和未来</a:t>
            </a:r>
            <a:endParaRPr lang="zh-CN" altLang="en-US" sz="2800" dirty="0"/>
          </a:p>
        </p:txBody>
      </p:sp>
      <p:sp>
        <p:nvSpPr>
          <p:cNvPr id="4" name="矩形 3"/>
          <p:cNvSpPr/>
          <p:nvPr/>
        </p:nvSpPr>
        <p:spPr>
          <a:xfrm>
            <a:off x="518615" y="3310552"/>
            <a:ext cx="10686197" cy="3046988"/>
          </a:xfrm>
          <a:prstGeom prst="rect">
            <a:avLst/>
          </a:prstGeom>
        </p:spPr>
        <p:txBody>
          <a:bodyPr wrap="square">
            <a:spAutoFit/>
          </a:bodyPr>
          <a:lstStyle/>
          <a:p>
            <a:r>
              <a:rPr lang="en-US" altLang="zh-CN" sz="2400" dirty="0" smtClean="0"/>
              <a:t>1.</a:t>
            </a:r>
            <a:r>
              <a:rPr lang="zh-CN" altLang="en-US" sz="2400" dirty="0" smtClean="0"/>
              <a:t>联合国将消除贫困作为重要议题，制定了消除贫困的长期规划，号召所有国家为消除全球的贫困现象而携手合作、共同努力。</a:t>
            </a:r>
            <a:endParaRPr lang="en-US" altLang="zh-CN" sz="2400" dirty="0" smtClean="0"/>
          </a:p>
          <a:p>
            <a:r>
              <a:rPr lang="en-US" altLang="zh-CN" sz="2400" dirty="0" smtClean="0"/>
              <a:t>2.</a:t>
            </a:r>
            <a:r>
              <a:rPr lang="zh-CN" altLang="en-US" sz="2400" b="1" dirty="0" smtClean="0"/>
              <a:t>发展中国家必须承担起消除本国贫困的主要责任，</a:t>
            </a:r>
            <a:r>
              <a:rPr lang="zh-CN" altLang="en-US" sz="2400" dirty="0" smtClean="0"/>
              <a:t>作为一个发展中国家，我国在改革开放的30多年时间里使几亿农村绝对贫困人口摆脱了贫困，为减少世界贫困人口做出了巨大贡献</a:t>
            </a:r>
            <a:endParaRPr lang="en-US" altLang="zh-CN" sz="2400" dirty="0" smtClean="0"/>
          </a:p>
          <a:p>
            <a:r>
              <a:rPr lang="en-US" altLang="zh-CN" sz="2400" dirty="0" smtClean="0"/>
              <a:t>3.</a:t>
            </a:r>
            <a:r>
              <a:rPr lang="zh-CN" altLang="en-US" sz="2400" dirty="0" smtClean="0"/>
              <a:t>在消除贫困的过程中，由于发展中国家条件差、底子薄，发达国家也必须承担起应有的义务和责任</a:t>
            </a:r>
            <a:r>
              <a:rPr lang="zh-CN" altLang="en-US" sz="2400" b="1" dirty="0" smtClean="0">
                <a:solidFill>
                  <a:srgbClr val="FF0000"/>
                </a:solidFill>
              </a:rPr>
              <a:t>，对发展中国家公平开放市场，减免债务，通过增加资金和技术援助</a:t>
            </a:r>
            <a:r>
              <a:rPr lang="zh-CN" altLang="en-US" sz="2400" dirty="0" smtClean="0"/>
              <a:t>，帮助发展中国家进一步消除贫困</a:t>
            </a:r>
            <a:endParaRPr lang="zh-CN" altLang="en-US" sz="2400" dirty="0"/>
          </a:p>
        </p:txBody>
      </p:sp>
      <p:sp>
        <p:nvSpPr>
          <p:cNvPr id="5" name="矩形 4"/>
          <p:cNvSpPr/>
          <p:nvPr/>
        </p:nvSpPr>
        <p:spPr>
          <a:xfrm>
            <a:off x="1774210" y="2548301"/>
            <a:ext cx="7459540" cy="584775"/>
          </a:xfrm>
          <a:prstGeom prst="rect">
            <a:avLst/>
          </a:prstGeom>
        </p:spPr>
        <p:txBody>
          <a:bodyPr wrap="square">
            <a:spAutoFit/>
          </a:bodyPr>
          <a:lstStyle/>
          <a:p>
            <a:r>
              <a:rPr lang="zh-CN" altLang="en-US" sz="3200" b="1" dirty="0" smtClean="0"/>
              <a:t>问题（</a:t>
            </a:r>
            <a:r>
              <a:rPr lang="en-US" altLang="zh-CN" sz="3200" b="1" dirty="0" smtClean="0"/>
              <a:t>3</a:t>
            </a:r>
            <a:r>
              <a:rPr lang="zh-CN" altLang="en-US" sz="3200" b="1" dirty="0" smtClean="0"/>
              <a:t>）：消除贫困的途径</a:t>
            </a:r>
            <a:endParaRPr lang="en-US" altLang="zh-CN" sz="3200" b="1" dirty="0" smtClean="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296539" y="210489"/>
            <a:ext cx="9648967" cy="1384995"/>
          </a:xfrm>
          <a:prstGeom prst="rect">
            <a:avLst/>
          </a:prstGeom>
        </p:spPr>
        <p:txBody>
          <a:bodyPr wrap="square">
            <a:spAutoFit/>
          </a:bodyPr>
          <a:lstStyle/>
          <a:p>
            <a:r>
              <a:rPr lang="en-US" altLang="zh-CN" sz="2800" dirty="0" smtClean="0"/>
              <a:t>4.</a:t>
            </a:r>
            <a:r>
              <a:rPr lang="zh-CN" altLang="en-US" sz="2800" dirty="0" smtClean="0"/>
              <a:t>在消除贫困的事业中，我们也经常可以看到许多杰出的</a:t>
            </a:r>
            <a:r>
              <a:rPr lang="zh-CN" altLang="en-US" sz="2800" dirty="0" smtClean="0">
                <a:solidFill>
                  <a:srgbClr val="FF0000"/>
                </a:solidFill>
              </a:rPr>
              <a:t>个人和组织</a:t>
            </a:r>
            <a:r>
              <a:rPr lang="zh-CN" altLang="en-US" sz="2800" dirty="0" smtClean="0"/>
              <a:t>在默默地耕耘与付出，谱写了一曲曲令人动容的人类互助之歌</a:t>
            </a:r>
            <a:endParaRPr lang="zh-CN" altLang="en-US" sz="2800" dirty="0"/>
          </a:p>
        </p:txBody>
      </p:sp>
      <p:pic>
        <p:nvPicPr>
          <p:cNvPr id="8194" name="Picture 2" descr="http://p2.so.qhimgs1.com/bdr/_240_/t0167ae019aa3e5d31e.jpg"/>
          <p:cNvPicPr>
            <a:picLocks noChangeAspect="1" noChangeArrowheads="1"/>
          </p:cNvPicPr>
          <p:nvPr/>
        </p:nvPicPr>
        <p:blipFill>
          <a:blip r:embed="rId3" cstate="print"/>
          <a:srcRect/>
          <a:stretch>
            <a:fillRect/>
          </a:stretch>
        </p:blipFill>
        <p:spPr bwMode="auto">
          <a:xfrm>
            <a:off x="319348" y="1673536"/>
            <a:ext cx="5637953" cy="3717333"/>
          </a:xfrm>
          <a:prstGeom prst="rect">
            <a:avLst/>
          </a:prstGeom>
          <a:noFill/>
        </p:spPr>
      </p:pic>
      <p:pic>
        <p:nvPicPr>
          <p:cNvPr id="8196" name="Picture 4" descr="http://p4.so.qhmsg.com/bdr/_240_/t01d98eb687ff0a53a9.jpg"/>
          <p:cNvPicPr>
            <a:picLocks noChangeAspect="1" noChangeArrowheads="1"/>
          </p:cNvPicPr>
          <p:nvPr/>
        </p:nvPicPr>
        <p:blipFill>
          <a:blip r:embed="rId4" cstate="print"/>
          <a:srcRect/>
          <a:stretch>
            <a:fillRect/>
          </a:stretch>
        </p:blipFill>
        <p:spPr bwMode="auto">
          <a:xfrm>
            <a:off x="6733795" y="1919193"/>
            <a:ext cx="5078272" cy="3376138"/>
          </a:xfrm>
          <a:prstGeom prst="rect">
            <a:avLst/>
          </a:prstGeom>
          <a:noFill/>
        </p:spPr>
      </p:pic>
      <p:pic>
        <p:nvPicPr>
          <p:cNvPr id="8198" name="Picture 6" descr="http://p1.so.qhmsg.com/bdr/_240_/t01eb73e97ac993bb66.jpg"/>
          <p:cNvPicPr>
            <a:picLocks noChangeAspect="1" noChangeArrowheads="1"/>
          </p:cNvPicPr>
          <p:nvPr/>
        </p:nvPicPr>
        <p:blipFill>
          <a:blip r:embed="rId5" cstate="print"/>
          <a:srcRect/>
          <a:stretch>
            <a:fillRect/>
          </a:stretch>
        </p:blipFill>
        <p:spPr bwMode="auto">
          <a:xfrm>
            <a:off x="3826823" y="3092900"/>
            <a:ext cx="4670011" cy="3417082"/>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blinds(horizontal)">
                                      <p:cBhvr>
                                        <p:cTn id="12" dur="500"/>
                                        <p:tgtEl>
                                          <p:spTgt spid="819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198"/>
                                        </p:tgtEl>
                                        <p:attrNameLst>
                                          <p:attrName>style.visibility</p:attrName>
                                        </p:attrNameLst>
                                      </p:cBhvr>
                                      <p:to>
                                        <p:strVal val="visible"/>
                                      </p:to>
                                    </p:set>
                                    <p:animEffect transition="in" filter="blinds(horizontal)">
                                      <p:cBhvr>
                                        <p:cTn id="17"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023583" y="972741"/>
            <a:ext cx="10249468" cy="1384995"/>
          </a:xfrm>
          <a:prstGeom prst="rect">
            <a:avLst/>
          </a:prstGeom>
        </p:spPr>
        <p:txBody>
          <a:bodyPr wrap="square">
            <a:spAutoFit/>
          </a:bodyPr>
          <a:lstStyle/>
          <a:p>
            <a:r>
              <a:rPr lang="zh-CN" altLang="en-US" sz="2800" b="1" dirty="0" smtClean="0"/>
              <a:t>消除贫困，推动世界经济向前发展，建立全人类共同繁荣的和谐世界，这是世界各国人民的共同愿望</a:t>
            </a:r>
            <a:r>
              <a:rPr lang="zh-CN" altLang="en-US" sz="2800" dirty="0" smtClean="0"/>
              <a:t>。然而，当前全球经济的发展还很不平衡，发展中国家和发达国家之间的差距依然很大。</a:t>
            </a:r>
            <a:endParaRPr lang="zh-CN" altLang="en-US" sz="2800" dirty="0"/>
          </a:p>
        </p:txBody>
      </p:sp>
      <p:sp>
        <p:nvSpPr>
          <p:cNvPr id="3" name="下箭头 2"/>
          <p:cNvSpPr/>
          <p:nvPr/>
        </p:nvSpPr>
        <p:spPr>
          <a:xfrm>
            <a:off x="5172501" y="2606723"/>
            <a:ext cx="1255595" cy="77792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310186" y="3603011"/>
            <a:ext cx="9089409" cy="2246769"/>
          </a:xfrm>
          <a:prstGeom prst="rect">
            <a:avLst/>
          </a:prstGeom>
          <a:noFill/>
        </p:spPr>
        <p:txBody>
          <a:bodyPr wrap="square" rtlCol="0">
            <a:spAutoFit/>
          </a:bodyPr>
          <a:lstStyle/>
          <a:p>
            <a:r>
              <a:rPr lang="zh-CN" altLang="en-US" sz="2800" dirty="0" smtClean="0"/>
              <a:t>世界的长期繁荣、稳定发展不可能建立在一批国家越来越富裕而另一批国家却长期贫穷落后的基础之上，没有发展中国家的发展，尤其是最不发达国家的发展，全球就难以实现平衡和可持续发展。为了帮助发展中国家提升自主发展的能力，国际社会采取了许多措施。</a:t>
            </a:r>
            <a:endParaRPr lang="zh-CN" altLang="en-US" sz="28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TotalTime>
  <Words>2791</Words>
  <Application>WPS 演示</Application>
  <PresentationFormat>自定义</PresentationFormat>
  <Paragraphs>112</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2018-12-24T01:18:00Z</dcterms:created>
  <dcterms:modified xsi:type="dcterms:W3CDTF">2019-02-18T05:52:36Z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