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40"/>
  </p:notesMasterIdLst>
  <p:sldIdLst>
    <p:sldId id="299" r:id="rId3"/>
    <p:sldId id="300" r:id="rId4"/>
    <p:sldId id="309" r:id="rId5"/>
    <p:sldId id="308" r:id="rId6"/>
    <p:sldId id="259" r:id="rId7"/>
    <p:sldId id="301" r:id="rId8"/>
    <p:sldId id="278" r:id="rId9"/>
    <p:sldId id="277" r:id="rId10"/>
    <p:sldId id="315" r:id="rId11"/>
    <p:sldId id="280" r:id="rId12"/>
    <p:sldId id="281" r:id="rId13"/>
    <p:sldId id="279" r:id="rId14"/>
    <p:sldId id="302" r:id="rId15"/>
    <p:sldId id="283" r:id="rId16"/>
    <p:sldId id="316" r:id="rId17"/>
    <p:sldId id="317" r:id="rId18"/>
    <p:sldId id="285" r:id="rId19"/>
    <p:sldId id="286" r:id="rId20"/>
    <p:sldId id="287" r:id="rId21"/>
    <p:sldId id="288" r:id="rId22"/>
    <p:sldId id="289" r:id="rId23"/>
    <p:sldId id="291" r:id="rId24"/>
    <p:sldId id="311" r:id="rId25"/>
    <p:sldId id="312" r:id="rId26"/>
    <p:sldId id="321" r:id="rId27"/>
    <p:sldId id="327" r:id="rId28"/>
    <p:sldId id="314" r:id="rId29"/>
    <p:sldId id="325" r:id="rId30"/>
    <p:sldId id="324" r:id="rId31"/>
    <p:sldId id="297" r:id="rId32"/>
    <p:sldId id="303" r:id="rId33"/>
    <p:sldId id="304" r:id="rId34"/>
    <p:sldId id="298" r:id="rId35"/>
    <p:sldId id="305" r:id="rId36"/>
    <p:sldId id="326" r:id="rId37"/>
    <p:sldId id="267" r:id="rId38"/>
    <p:sldId id="323" r:id="rId39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  <a:srgbClr val="FFFF66"/>
    <a:srgbClr val="FFFF99"/>
    <a:srgbClr val="FFCCFF"/>
    <a:srgbClr val="FFFF00"/>
    <a:srgbClr val="660066"/>
    <a:srgbClr val="993366"/>
    <a:srgbClr val="990000"/>
    <a:srgbClr val="0033CC"/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7" d="100"/>
          <a:sy n="67" d="100"/>
        </p:scale>
        <p:origin x="-147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5FDB558-CE15-4836-9080-039760CBB0FF}" type="datetimeFigureOut">
              <a:rPr lang="zh-CN" altLang="en-US" smtClean="0"/>
              <a:t>2017-2-17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0804EE0-2A74-4F1C-BDAD-8FC3B661584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4478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B20E-F502-448B-8CA4-E793714559CD}" type="datetimeFigureOut">
              <a:rPr lang="zh-CN" altLang="en-US" smtClean="0"/>
              <a:t>2017-2-17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F0F4F0-8902-426C-869D-31D11ABC020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91654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B20E-F502-448B-8CA4-E793714559CD}" type="datetimeFigureOut">
              <a:rPr lang="zh-CN" altLang="en-US" smtClean="0"/>
              <a:t>2017-2-17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F0F4F0-8902-426C-869D-31D11ABC020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71387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B20E-F502-448B-8CA4-E793714559CD}" type="datetimeFigureOut">
              <a:rPr lang="zh-CN" altLang="en-US" smtClean="0"/>
              <a:t>2017-2-17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F0F4F0-8902-426C-869D-31D11ABC020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044520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87492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163304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59970965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803503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155066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118020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430833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5072424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B20E-F502-448B-8CA4-E793714559CD}" type="datetimeFigureOut">
              <a:rPr lang="zh-CN" altLang="en-US" smtClean="0"/>
              <a:t>2017-2-17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F0F4F0-8902-426C-869D-31D11ABC020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033300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06984623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622469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66136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B20E-F502-448B-8CA4-E793714559CD}" type="datetimeFigureOut">
              <a:rPr lang="zh-CN" altLang="en-US" smtClean="0"/>
              <a:t>2017-2-17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F0F4F0-8902-426C-869D-31D11ABC020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68252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B20E-F502-448B-8CA4-E793714559CD}" type="datetimeFigureOut">
              <a:rPr lang="zh-CN" altLang="en-US" smtClean="0"/>
              <a:t>2017-2-17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F0F4F0-8902-426C-869D-31D11ABC020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27386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B20E-F502-448B-8CA4-E793714559CD}" type="datetimeFigureOut">
              <a:rPr lang="zh-CN" altLang="en-US" smtClean="0"/>
              <a:t>2017-2-17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F0F4F0-8902-426C-869D-31D11ABC020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65908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B20E-F502-448B-8CA4-E793714559CD}" type="datetimeFigureOut">
              <a:rPr lang="zh-CN" altLang="en-US" smtClean="0"/>
              <a:t>2017-2-17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F0F4F0-8902-426C-869D-31D11ABC020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93235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B20E-F502-448B-8CA4-E793714559CD}" type="datetimeFigureOut">
              <a:rPr lang="zh-CN" altLang="en-US" smtClean="0"/>
              <a:t>2017-2-17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F0F4F0-8902-426C-869D-31D11ABC020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79285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B20E-F502-448B-8CA4-E793714559CD}" type="datetimeFigureOut">
              <a:rPr lang="zh-CN" altLang="en-US" smtClean="0"/>
              <a:t>2017-2-17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F0F4F0-8902-426C-869D-31D11ABC020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5039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B20E-F502-448B-8CA4-E793714559CD}" type="datetimeFigureOut">
              <a:rPr lang="zh-CN" altLang="en-US" smtClean="0"/>
              <a:t>2017-2-17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F0F4F0-8902-426C-869D-31D11ABC020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87715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5FB20E-F502-448B-8CA4-E793714559CD}" type="datetimeFigureOut">
              <a:rPr lang="zh-CN" altLang="en-US" smtClean="0"/>
              <a:t>2017-2-17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6F0F4F0-8902-426C-869D-31D11ABC020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53022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4" name="Rectangle 170"/>
          <p:cNvSpPr>
            <a:spLocks noChangeArrowheads="1"/>
          </p:cNvSpPr>
          <p:nvPr userDrawn="1"/>
        </p:nvSpPr>
        <p:spPr bwMode="auto">
          <a:xfrm>
            <a:off x="0" y="727075"/>
            <a:ext cx="9144000" cy="293688"/>
          </a:xfrm>
          <a:prstGeom prst="rect">
            <a:avLst/>
          </a:prstGeom>
          <a:solidFill>
            <a:srgbClr val="E6E8D4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kumimoji="1" lang="zh-CN" altLang="en-US">
              <a:solidFill>
                <a:srgbClr val="333333"/>
              </a:solidFill>
            </a:endParaRPr>
          </a:p>
        </p:txBody>
      </p:sp>
      <p:sp>
        <p:nvSpPr>
          <p:cNvPr id="1196" name="Rectangle 172"/>
          <p:cNvSpPr>
            <a:spLocks noChangeArrowheads="1"/>
          </p:cNvSpPr>
          <p:nvPr userDrawn="1"/>
        </p:nvSpPr>
        <p:spPr bwMode="auto">
          <a:xfrm>
            <a:off x="2159000" y="96838"/>
            <a:ext cx="5651500" cy="427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kumimoji="1" lang="zh-CN" altLang="en-US" sz="2200">
                <a:solidFill>
                  <a:srgbClr val="FFFFFF"/>
                </a:solidFill>
                <a:latin typeface="华文彩云" pitchFamily="2" charset="-122"/>
                <a:ea typeface="华文彩云" pitchFamily="2" charset="-122"/>
              </a:rPr>
              <a:t>第一学习主题　第</a:t>
            </a:r>
            <a:r>
              <a:rPr kumimoji="1" lang="en-US" altLang="zh-CN" sz="2200">
                <a:solidFill>
                  <a:srgbClr val="FFFFFF"/>
                </a:solidFill>
                <a:latin typeface="华文彩云" pitchFamily="2" charset="-122"/>
                <a:ea typeface="华文彩云" pitchFamily="2" charset="-122"/>
              </a:rPr>
              <a:t>1</a:t>
            </a:r>
            <a:r>
              <a:rPr kumimoji="1" lang="zh-CN" altLang="en-US" sz="2200">
                <a:solidFill>
                  <a:srgbClr val="FFFFFF"/>
                </a:solidFill>
                <a:latin typeface="华文彩云" pitchFamily="2" charset="-122"/>
                <a:ea typeface="华文彩云" pitchFamily="2" charset="-122"/>
              </a:rPr>
              <a:t>课　中国境内的早期人类</a:t>
            </a:r>
          </a:p>
        </p:txBody>
      </p:sp>
    </p:spTree>
    <p:extLst>
      <p:ext uri="{BB962C8B-B14F-4D97-AF65-F5344CB8AC3E}">
        <p14:creationId xmlns:p14="http://schemas.microsoft.com/office/powerpoint/2010/main" val="20006711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charset="-122"/>
        </a:defRPr>
      </a:lvl2pPr>
      <a:lvl3pPr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charset="-122"/>
        </a:defRPr>
      </a:lvl3pPr>
      <a:lvl4pPr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charset="-122"/>
        </a:defRPr>
      </a:lvl4pPr>
      <a:lvl5pPr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4" Type="http://schemas.openxmlformats.org/officeDocument/2006/relationships/hyperlink" Target="file:///F:\&#26446;&#26032;&#20142;&#21382;&#21490;&#35838;&#20214;\&#26446;&#26032;&#20142;&#19971;&#24180;&#32423;&#19979;&#35838;&#20214;\&#26446;&#26032;&#20142;&#19971;&#24180;&#32423;&#21382;&#21490;&#19979;&#20876;&#35838;&#20214;\2016&#29256;&#26446;&#26032;&#20142;&#19971;&#24180;&#32423;&#19979;&#20876;&#35838;&#20214;\&#31532;2&#35838;&#20174;&#8220;&#36126;&#35266;&#20043;&#27835;&#8221;&#21040;&#8220;&#24320;&#20803;&#30427;&#19990;&#8221;\&#29572;&#27494;&#38376;&#20043;&#21464;&#30005;&#24433;.rmvb" TargetMode="Externa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image" Target="../media/image12.jpeg"/><Relationship Id="rId7" Type="http://schemas.openxmlformats.org/officeDocument/2006/relationships/image" Target="../media/image16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5" Type="http://schemas.openxmlformats.org/officeDocument/2006/relationships/hyperlink" Target="file:///F:\&#26446;&#26032;&#20142;&#21382;&#21490;&#35838;&#20214;\&#26446;&#26032;&#20142;&#19971;&#24180;&#32423;&#19979;&#35838;&#20214;\&#26446;&#26032;&#20142;&#19971;&#24180;&#32423;&#21382;&#21490;&#19979;&#20876;&#35838;&#20214;\2016&#29256;&#26446;&#26032;&#20142;&#19971;&#24180;&#32423;&#19979;&#20876;&#35838;&#20214;\&#31532;2&#35838;&#20174;&#8220;&#36126;&#35266;&#20043;&#27835;&#8221;&#21040;&#8220;&#24320;&#20803;&#30427;&#19990;&#8221;\&#39759;&#24449;&#30452;&#35855;.rmvb" TargetMode="External"/><Relationship Id="rId4" Type="http://schemas.openxmlformats.org/officeDocument/2006/relationships/image" Target="../media/image2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5" Type="http://schemas.openxmlformats.org/officeDocument/2006/relationships/hyperlink" Target="file:///F:\&#26446;&#26032;&#20142;&#21382;&#21490;&#35838;&#20214;\&#26446;&#26032;&#20142;&#19971;&#24180;&#32423;&#19979;&#35838;&#20214;\&#26446;&#26032;&#20142;&#19971;&#24180;&#32423;&#21382;&#21490;&#19979;&#20876;&#35838;&#20214;\2016&#29256;&#26446;&#26032;&#20142;&#19971;&#24180;&#32423;&#19979;&#20876;&#35838;&#20214;\&#31532;2&#35838;&#20174;&#8220;&#36126;&#35266;&#20043;&#27835;&#8221;&#21040;&#8220;&#24320;&#20803;&#30427;&#19990;&#8221;\&#27494;&#21017;&#22825;.rmvb" TargetMode="External"/><Relationship Id="rId4" Type="http://schemas.openxmlformats.org/officeDocument/2006/relationships/image" Target="../media/image6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F:\&#26446;&#26032;&#20142;&#21382;&#21490;&#35838;&#20214;\&#26446;&#26032;&#20142;&#19971;&#24180;&#32423;&#19979;&#35838;&#20214;\&#26446;&#26032;&#20142;&#19971;&#24180;&#32423;&#21382;&#21490;&#19979;&#20876;&#35838;&#20214;\2016&#29256;&#26446;&#26032;&#20142;&#19971;&#24180;&#32423;&#19979;&#20876;&#35838;&#20214;\&#31532;2&#35838;&#20174;&#8220;&#36126;&#35266;&#20043;&#27835;&#8221;&#21040;&#8220;&#24320;&#20803;&#30427;&#19990;&#8221;\&#24320;&#20803;&#30427;&#19990;.swf" TargetMode="External"/><Relationship Id="rId4" Type="http://schemas.openxmlformats.org/officeDocument/2006/relationships/image" Target="../media/image20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5" Type="http://schemas.openxmlformats.org/officeDocument/2006/relationships/hyperlink" Target="file:///F:\&#26446;&#26032;&#20142;&#21382;&#21490;&#35838;&#20214;\&#26446;&#26032;&#20142;&#19971;&#24180;&#32423;&#19979;&#35838;&#20214;\&#26446;&#26032;&#20142;&#19971;&#24180;&#32423;&#21382;&#21490;&#19979;&#20876;&#35838;&#20214;\2016&#29256;&#26446;&#26032;&#20142;&#19971;&#24180;&#32423;&#19979;&#20876;&#35838;&#20214;\&#31532;2&#35838;&#20174;&#8220;&#36126;&#35266;&#20043;&#27835;&#8221;&#21040;&#8220;&#24320;&#20803;&#30427;&#19990;&#8221;\&#26446;&#28170;&#31216;&#24093;.rmvb" TargetMode="External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9" name="Rectangle 7"/>
          <p:cNvSpPr>
            <a:spLocks noChangeArrowheads="1"/>
          </p:cNvSpPr>
          <p:nvPr/>
        </p:nvSpPr>
        <p:spPr bwMode="auto">
          <a:xfrm>
            <a:off x="360684" y="1115665"/>
            <a:ext cx="4984750" cy="91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/>
            <a:r>
              <a:rPr kumimoji="1" lang="zh-CN" altLang="en-US" sz="5400" b="1" dirty="0">
                <a:solidFill>
                  <a:srgbClr val="A5002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华文彩云" pitchFamily="2" charset="-122"/>
              </a:rPr>
              <a:t>隋朝建立时间：</a:t>
            </a:r>
          </a:p>
        </p:txBody>
      </p:sp>
      <p:sp>
        <p:nvSpPr>
          <p:cNvPr id="38920" name="Rectangle 8"/>
          <p:cNvSpPr>
            <a:spLocks noChangeArrowheads="1"/>
          </p:cNvSpPr>
          <p:nvPr/>
        </p:nvSpPr>
        <p:spPr bwMode="auto">
          <a:xfrm>
            <a:off x="5653409" y="980728"/>
            <a:ext cx="2292350" cy="1098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/>
            <a:r>
              <a:rPr kumimoji="1" lang="en-US" altLang="zh-CN" sz="6600" b="1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581</a:t>
            </a:r>
            <a:r>
              <a:rPr kumimoji="1" lang="zh-CN" altLang="en-US" sz="6600" b="1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年</a:t>
            </a:r>
          </a:p>
        </p:txBody>
      </p:sp>
      <p:sp>
        <p:nvSpPr>
          <p:cNvPr id="38921" name="Rectangle 9"/>
          <p:cNvSpPr>
            <a:spLocks noChangeArrowheads="1"/>
          </p:cNvSpPr>
          <p:nvPr/>
        </p:nvSpPr>
        <p:spPr bwMode="auto">
          <a:xfrm>
            <a:off x="368622" y="2268190"/>
            <a:ext cx="3232150" cy="1006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/>
            <a:r>
              <a:rPr kumimoji="1" lang="zh-CN" altLang="en-US" sz="6000" b="1">
                <a:solidFill>
                  <a:srgbClr val="A5002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华文彩云" pitchFamily="2" charset="-122"/>
              </a:rPr>
              <a:t>建立者：</a:t>
            </a:r>
          </a:p>
        </p:txBody>
      </p:sp>
      <p:sp>
        <p:nvSpPr>
          <p:cNvPr id="38922" name="Rectangle 10"/>
          <p:cNvSpPr>
            <a:spLocks noChangeArrowheads="1"/>
          </p:cNvSpPr>
          <p:nvPr/>
        </p:nvSpPr>
        <p:spPr bwMode="auto">
          <a:xfrm>
            <a:off x="3708722" y="2292003"/>
            <a:ext cx="5111750" cy="1736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/>
            <a:r>
              <a:rPr kumimoji="1" lang="zh-CN" altLang="en-US" sz="5400" b="1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北周外戚 </a:t>
            </a:r>
            <a:r>
              <a:rPr kumimoji="1" lang="zh-CN" altLang="en-US" sz="5400" b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杨坚</a:t>
            </a:r>
          </a:p>
          <a:p>
            <a:pPr algn="l"/>
            <a:r>
              <a:rPr kumimoji="1" lang="zh-CN" altLang="en-US" sz="5400" b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（隋文帝）</a:t>
            </a:r>
          </a:p>
        </p:txBody>
      </p:sp>
      <p:sp>
        <p:nvSpPr>
          <p:cNvPr id="38923" name="Rectangle 11"/>
          <p:cNvSpPr>
            <a:spLocks noChangeArrowheads="1"/>
          </p:cNvSpPr>
          <p:nvPr/>
        </p:nvSpPr>
        <p:spPr bwMode="auto">
          <a:xfrm>
            <a:off x="1017835" y="4215755"/>
            <a:ext cx="2470150" cy="1006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/>
            <a:r>
              <a:rPr kumimoji="1" lang="zh-CN" altLang="en-US" sz="6000" b="1" dirty="0">
                <a:solidFill>
                  <a:srgbClr val="A5002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华文彩云" pitchFamily="2" charset="-122"/>
              </a:rPr>
              <a:t>都城：</a:t>
            </a:r>
          </a:p>
        </p:txBody>
      </p:sp>
      <p:sp>
        <p:nvSpPr>
          <p:cNvPr id="38924" name="Rectangle 12"/>
          <p:cNvSpPr>
            <a:spLocks noChangeArrowheads="1"/>
          </p:cNvSpPr>
          <p:nvPr/>
        </p:nvSpPr>
        <p:spPr bwMode="auto">
          <a:xfrm>
            <a:off x="3137148" y="4149080"/>
            <a:ext cx="1866900" cy="1098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/>
            <a:r>
              <a:rPr kumimoji="1" lang="zh-CN" altLang="en-US" sz="6600" b="1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黑体" pitchFamily="2" charset="-122"/>
              </a:rPr>
              <a:t>长安</a:t>
            </a:r>
          </a:p>
        </p:txBody>
      </p:sp>
      <p:sp>
        <p:nvSpPr>
          <p:cNvPr id="38925" name="Rectangle 13"/>
          <p:cNvSpPr>
            <a:spLocks noChangeArrowheads="1"/>
          </p:cNvSpPr>
          <p:nvPr/>
        </p:nvSpPr>
        <p:spPr bwMode="auto">
          <a:xfrm>
            <a:off x="319906" y="5517232"/>
            <a:ext cx="4756150" cy="1006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/>
            <a:r>
              <a:rPr kumimoji="1" lang="zh-CN" altLang="en-US" sz="6000" b="1" dirty="0">
                <a:solidFill>
                  <a:srgbClr val="A50021"/>
                </a:solidFill>
                <a:ea typeface="华文彩云" pitchFamily="2" charset="-122"/>
              </a:rPr>
              <a:t>隋统一时间：</a:t>
            </a:r>
          </a:p>
        </p:txBody>
      </p:sp>
      <p:sp>
        <p:nvSpPr>
          <p:cNvPr id="38926" name="Rectangle 14"/>
          <p:cNvSpPr>
            <a:spLocks noChangeArrowheads="1"/>
          </p:cNvSpPr>
          <p:nvPr/>
        </p:nvSpPr>
        <p:spPr bwMode="auto">
          <a:xfrm>
            <a:off x="5148263" y="5373216"/>
            <a:ext cx="2482850" cy="1189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/>
            <a:r>
              <a:rPr kumimoji="1" lang="en-US" altLang="zh-CN" sz="7200" b="1" dirty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589</a:t>
            </a:r>
            <a:r>
              <a:rPr kumimoji="1" lang="zh-CN" altLang="en-US" sz="7200" b="1" dirty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年</a:t>
            </a:r>
          </a:p>
        </p:txBody>
      </p:sp>
      <p:grpSp>
        <p:nvGrpSpPr>
          <p:cNvPr id="11" name="组合 10"/>
          <p:cNvGrpSpPr/>
          <p:nvPr/>
        </p:nvGrpSpPr>
        <p:grpSpPr>
          <a:xfrm>
            <a:off x="-4539" y="0"/>
            <a:ext cx="9148539" cy="764704"/>
            <a:chOff x="-4539" y="0"/>
            <a:chExt cx="9148539" cy="764704"/>
          </a:xfrm>
        </p:grpSpPr>
        <p:pic>
          <p:nvPicPr>
            <p:cNvPr id="12" name="Picture 6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4539" y="0"/>
              <a:ext cx="9148539" cy="76470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3" name="WordArt 18"/>
            <p:cNvSpPr>
              <a:spLocks noChangeArrowheads="1" noChangeShapeType="1" noTextEdit="1"/>
            </p:cNvSpPr>
            <p:nvPr/>
          </p:nvSpPr>
          <p:spPr bwMode="auto">
            <a:xfrm>
              <a:off x="2555776" y="116632"/>
              <a:ext cx="3744913" cy="576535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zh-CN" altLang="en-US" sz="3600" b="1" kern="10" dirty="0">
                  <a:ln w="19050">
                    <a:solidFill>
                      <a:srgbClr val="99CCFF"/>
                    </a:solidFill>
                    <a:round/>
                    <a:headEnd/>
                    <a:tailEnd/>
                  </a:ln>
                  <a:solidFill>
                    <a:srgbClr val="FF0000"/>
                  </a:solidFill>
                  <a:effectLst>
                    <a:outerShdw dist="35921" dir="2700000" algn="ctr" rotWithShape="0">
                      <a:srgbClr val="990000"/>
                    </a:outerShdw>
                  </a:effectLst>
                  <a:latin typeface="隶书"/>
                  <a:ea typeface="隶书"/>
                </a:rPr>
                <a:t>温故知新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26046887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89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89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389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389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20" grpId="0"/>
      <p:bldP spid="38922" grpId="0"/>
      <p:bldP spid="38924" grpId="0"/>
      <p:bldP spid="3892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6" name="Text Box 8"/>
          <p:cNvSpPr txBox="1">
            <a:spLocks noChangeArrowheads="1"/>
          </p:cNvSpPr>
          <p:nvPr/>
        </p:nvSpPr>
        <p:spPr bwMode="auto">
          <a:xfrm>
            <a:off x="250825" y="1794520"/>
            <a:ext cx="8497888" cy="91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/>
            <a:r>
              <a:rPr lang="en-US" altLang="zh-CN" sz="5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隶书" pitchFamily="49" charset="-122"/>
              </a:rPr>
              <a:t>3</a:t>
            </a:r>
            <a:r>
              <a:rPr lang="zh-CN" altLang="en-US" sz="5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隶书" pitchFamily="49" charset="-122"/>
              </a:rPr>
              <a:t>、</a:t>
            </a:r>
            <a:r>
              <a:rPr lang="zh-CN" altLang="en-US" sz="5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隶书" pitchFamily="49" charset="-122"/>
              </a:rPr>
              <a:t>唐太宗开明的治国思想</a:t>
            </a:r>
            <a:endParaRPr lang="zh-CN" altLang="en-US" sz="66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8138" name="Text Box 10"/>
          <p:cNvSpPr txBox="1">
            <a:spLocks noChangeArrowheads="1"/>
          </p:cNvSpPr>
          <p:nvPr/>
        </p:nvSpPr>
        <p:spPr bwMode="auto">
          <a:xfrm>
            <a:off x="322957" y="2887484"/>
            <a:ext cx="8353499" cy="32778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lang="zh-CN" altLang="en-US" sz="6000" b="1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  吸取隋朝速亡的历史教训，勤于政事，虚心纳谏，从善如流。</a:t>
            </a:r>
            <a:endParaRPr lang="zh-CN" altLang="en-US" sz="6000" b="1" dirty="0">
              <a:solidFill>
                <a:srgbClr val="00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itchFamily="2" charset="-122"/>
              <a:ea typeface="黑体" pitchFamily="2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1" y="0"/>
            <a:ext cx="9252520" cy="764704"/>
            <a:chOff x="-4539" y="0"/>
            <a:chExt cx="9220547" cy="764704"/>
          </a:xfrm>
        </p:grpSpPr>
        <p:pic>
          <p:nvPicPr>
            <p:cNvPr id="13" name="Picture 6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4539" y="0"/>
              <a:ext cx="9148539" cy="76470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4" name="Rectangle 4"/>
            <p:cNvSpPr>
              <a:spLocks noChangeArrowheads="1"/>
            </p:cNvSpPr>
            <p:nvPr/>
          </p:nvSpPr>
          <p:spPr bwMode="auto">
            <a:xfrm>
              <a:off x="1295525" y="107921"/>
              <a:ext cx="7920483" cy="5847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32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华文彩云" pitchFamily="2" charset="-122"/>
                  <a:ea typeface="华文彩云" pitchFamily="2" charset="-122"/>
                </a:rPr>
                <a:t>第</a:t>
              </a:r>
              <a:r>
                <a:rPr lang="en-US" altLang="zh-CN" sz="32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华文彩云" pitchFamily="2" charset="-122"/>
                  <a:ea typeface="华文彩云" pitchFamily="2" charset="-122"/>
                </a:rPr>
                <a:t>2</a:t>
              </a:r>
              <a:r>
                <a:rPr lang="zh-CN" altLang="en-US" sz="32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华文彩云" pitchFamily="2" charset="-122"/>
                  <a:ea typeface="华文彩云" pitchFamily="2" charset="-122"/>
                </a:rPr>
                <a:t>课从“贞观之治”到“开元盛世”</a:t>
              </a:r>
            </a:p>
          </p:txBody>
        </p:sp>
      </p:grpSp>
      <p:sp>
        <p:nvSpPr>
          <p:cNvPr id="8" name="矩形 7"/>
          <p:cNvSpPr/>
          <p:nvPr/>
        </p:nvSpPr>
        <p:spPr>
          <a:xfrm>
            <a:off x="1" y="764704"/>
            <a:ext cx="9144000" cy="830997"/>
          </a:xfrm>
          <a:prstGeom prst="rect">
            <a:avLst/>
          </a:prstGeom>
          <a:blipFill>
            <a:blip r:embed="rId3"/>
            <a:tile tx="0" ty="0" sx="100000" sy="100000" flip="none" algn="tl"/>
          </a:blipFill>
        </p:spPr>
        <p:txBody>
          <a:bodyPr wrap="square">
            <a:spAutoFit/>
          </a:bodyPr>
          <a:lstStyle/>
          <a:p>
            <a:pPr lvl="0"/>
            <a:r>
              <a:rPr lang="zh-CN" altLang="en-US" sz="4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 一</a:t>
            </a:r>
            <a:r>
              <a:rPr lang="zh-CN" altLang="en-US" sz="4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、</a:t>
            </a:r>
            <a:r>
              <a:rPr lang="zh-CN" altLang="en-US" sz="4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唐朝的建立与“贞观之治”</a:t>
            </a:r>
            <a:endParaRPr lang="zh-CN" altLang="en-US" sz="4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itchFamily="2" charset="-122"/>
              <a:ea typeface="黑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211500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8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3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82" name="Text Box 6"/>
          <p:cNvSpPr txBox="1">
            <a:spLocks noChangeArrowheads="1"/>
          </p:cNvSpPr>
          <p:nvPr/>
        </p:nvSpPr>
        <p:spPr bwMode="auto">
          <a:xfrm>
            <a:off x="682624" y="1596976"/>
            <a:ext cx="7561784" cy="823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en-US" altLang="zh-CN" sz="4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隶书" pitchFamily="49" charset="-122"/>
              </a:rPr>
              <a:t>4</a:t>
            </a:r>
            <a:r>
              <a:rPr lang="zh-CN" altLang="en-US" sz="4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隶书" pitchFamily="49" charset="-122"/>
              </a:rPr>
              <a:t>、唐太宗的</a:t>
            </a:r>
            <a:r>
              <a:rPr lang="zh-CN" altLang="en-US" sz="4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隶书" pitchFamily="49" charset="-122"/>
              </a:rPr>
              <a:t>治国措施</a:t>
            </a:r>
            <a:r>
              <a:rPr lang="zh-CN" altLang="en-US" sz="4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隶书" pitchFamily="49" charset="-122"/>
              </a:rPr>
              <a:t>。</a:t>
            </a:r>
            <a:endParaRPr lang="zh-CN" altLang="en-US" sz="60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0183" name="Text Box 7"/>
          <p:cNvSpPr txBox="1">
            <a:spLocks noChangeArrowheads="1"/>
          </p:cNvSpPr>
          <p:nvPr/>
        </p:nvSpPr>
        <p:spPr bwMode="auto">
          <a:xfrm>
            <a:off x="322957" y="2409850"/>
            <a:ext cx="8497515" cy="42216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ts val="4600"/>
              </a:lnSpc>
            </a:pPr>
            <a:r>
              <a:rPr lang="zh-CN" altLang="en-US" sz="3600" b="1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政治</a:t>
            </a:r>
            <a:r>
              <a:rPr lang="zh-CN" altLang="en-US" sz="3600" b="1" dirty="0">
                <a:solidFill>
                  <a:srgbClr val="FF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上</a:t>
            </a:r>
            <a:r>
              <a:rPr lang="zh-CN" altLang="en-US" sz="3600" b="1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：  </a:t>
            </a:r>
            <a:r>
              <a:rPr lang="zh-CN" altLang="en-US" sz="3600" b="1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进一步</a:t>
            </a:r>
            <a:r>
              <a:rPr lang="zh-CN" altLang="en-US" sz="3600" b="1" dirty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完善三省六部制</a:t>
            </a:r>
            <a:r>
              <a:rPr lang="zh-CN" altLang="en-US" sz="3600" b="1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；制定</a:t>
            </a:r>
            <a:r>
              <a:rPr lang="zh-CN" altLang="en-US" sz="3600" b="1" dirty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法律，减省刑法</a:t>
            </a:r>
            <a:r>
              <a:rPr lang="zh-CN" altLang="en-US" sz="3600" b="1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；增加</a:t>
            </a:r>
            <a:r>
              <a:rPr lang="zh-CN" altLang="en-US" sz="3600" b="1" dirty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科举考试科目</a:t>
            </a:r>
            <a:r>
              <a:rPr lang="zh-CN" altLang="en-US" sz="3600" b="1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；严格</a:t>
            </a:r>
            <a:r>
              <a:rPr lang="zh-CN" altLang="en-US" sz="3600" b="1" dirty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考查各级官吏的政绩</a:t>
            </a:r>
            <a:r>
              <a:rPr lang="zh-CN" altLang="en-US" sz="3600" b="1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。</a:t>
            </a:r>
            <a:endParaRPr lang="en-US" altLang="zh-CN" sz="3600" b="1" dirty="0" smtClean="0">
              <a:solidFill>
                <a:srgbClr val="00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itchFamily="2" charset="-122"/>
              <a:ea typeface="黑体" pitchFamily="2" charset="-122"/>
            </a:endParaRPr>
          </a:p>
          <a:p>
            <a:pPr>
              <a:lnSpc>
                <a:spcPts val="4600"/>
              </a:lnSpc>
            </a:pPr>
            <a:r>
              <a:rPr lang="zh-CN" altLang="en-US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经济</a:t>
            </a:r>
            <a:r>
              <a:rPr lang="zh-CN" altLang="en-US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上：</a:t>
            </a:r>
          </a:p>
          <a:p>
            <a:pPr>
              <a:lnSpc>
                <a:spcPts val="4600"/>
              </a:lnSpc>
            </a:pPr>
            <a:r>
              <a:rPr lang="zh-CN" altLang="en-US" sz="3600" b="1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减轻人民的劳役负担，鼓励发展农业生产。</a:t>
            </a:r>
            <a:endParaRPr lang="zh-CN" altLang="en-US" sz="3600" b="1" dirty="0">
              <a:solidFill>
                <a:srgbClr val="00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itchFamily="2" charset="-122"/>
              <a:ea typeface="黑体" pitchFamily="2" charset="-122"/>
            </a:endParaRPr>
          </a:p>
          <a:p>
            <a:pPr>
              <a:lnSpc>
                <a:spcPts val="4600"/>
              </a:lnSpc>
            </a:pPr>
            <a:r>
              <a:rPr lang="zh-CN" altLang="en-US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军事上：</a:t>
            </a:r>
            <a:endParaRPr lang="zh-CN" altLang="en-US" sz="3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itchFamily="2" charset="-122"/>
              <a:ea typeface="黑体" pitchFamily="2" charset="-122"/>
            </a:endParaRPr>
          </a:p>
          <a:p>
            <a:pPr>
              <a:lnSpc>
                <a:spcPts val="4600"/>
              </a:lnSpc>
            </a:pPr>
            <a:r>
              <a:rPr lang="zh-CN" altLang="en-US" sz="3600" b="1" dirty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击败东、西突厥，加强了对西域的</a:t>
            </a:r>
            <a:r>
              <a:rPr lang="zh-CN" altLang="en-US" sz="3600" b="1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统治。</a:t>
            </a:r>
            <a:endParaRPr lang="zh-CN" altLang="en-US" sz="3600" b="1" dirty="0">
              <a:solidFill>
                <a:srgbClr val="00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itchFamily="2" charset="-122"/>
              <a:ea typeface="黑体" pitchFamily="2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1" y="0"/>
            <a:ext cx="9252520" cy="764704"/>
            <a:chOff x="-4539" y="0"/>
            <a:chExt cx="9220547" cy="764704"/>
          </a:xfrm>
        </p:grpSpPr>
        <p:pic>
          <p:nvPicPr>
            <p:cNvPr id="13" name="Picture 6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4539" y="0"/>
              <a:ext cx="9148539" cy="76470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4" name="Rectangle 4"/>
            <p:cNvSpPr>
              <a:spLocks noChangeArrowheads="1"/>
            </p:cNvSpPr>
            <p:nvPr/>
          </p:nvSpPr>
          <p:spPr bwMode="auto">
            <a:xfrm>
              <a:off x="1295525" y="107921"/>
              <a:ext cx="7920483" cy="5847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32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华文彩云" pitchFamily="2" charset="-122"/>
                  <a:ea typeface="华文彩云" pitchFamily="2" charset="-122"/>
                </a:rPr>
                <a:t>第</a:t>
              </a:r>
              <a:r>
                <a:rPr lang="en-US" altLang="zh-CN" sz="32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华文彩云" pitchFamily="2" charset="-122"/>
                  <a:ea typeface="华文彩云" pitchFamily="2" charset="-122"/>
                </a:rPr>
                <a:t>2</a:t>
              </a:r>
              <a:r>
                <a:rPr lang="zh-CN" altLang="en-US" sz="32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华文彩云" pitchFamily="2" charset="-122"/>
                  <a:ea typeface="华文彩云" pitchFamily="2" charset="-122"/>
                </a:rPr>
                <a:t>课从“贞观之治”到“开元盛世”</a:t>
              </a:r>
            </a:p>
          </p:txBody>
        </p:sp>
      </p:grpSp>
      <p:sp>
        <p:nvSpPr>
          <p:cNvPr id="8" name="矩形 7"/>
          <p:cNvSpPr/>
          <p:nvPr/>
        </p:nvSpPr>
        <p:spPr>
          <a:xfrm>
            <a:off x="1" y="764704"/>
            <a:ext cx="9144000" cy="830997"/>
          </a:xfrm>
          <a:prstGeom prst="rect">
            <a:avLst/>
          </a:prstGeom>
          <a:blipFill>
            <a:blip r:embed="rId3"/>
            <a:tile tx="0" ty="0" sx="100000" sy="100000" flip="none" algn="tl"/>
          </a:blipFill>
        </p:spPr>
        <p:txBody>
          <a:bodyPr wrap="square">
            <a:spAutoFit/>
          </a:bodyPr>
          <a:lstStyle/>
          <a:p>
            <a:pPr lvl="0"/>
            <a:r>
              <a:rPr lang="zh-CN" altLang="en-US" sz="4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 一</a:t>
            </a:r>
            <a:r>
              <a:rPr lang="zh-CN" altLang="en-US" sz="4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、</a:t>
            </a:r>
            <a:r>
              <a:rPr lang="zh-CN" altLang="en-US" sz="4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唐朝的建立与“贞观之治”</a:t>
            </a:r>
            <a:endParaRPr lang="zh-CN" altLang="en-US" sz="4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itchFamily="2" charset="-122"/>
              <a:ea typeface="黑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274526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0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18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692696"/>
            <a:ext cx="3282454" cy="6165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1203" name="Text Box 3"/>
          <p:cNvSpPr txBox="1">
            <a:spLocks noChangeArrowheads="1"/>
          </p:cNvSpPr>
          <p:nvPr/>
        </p:nvSpPr>
        <p:spPr bwMode="auto">
          <a:xfrm>
            <a:off x="3779838" y="4087813"/>
            <a:ext cx="5040312" cy="854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kumimoji="1" lang="zh-CN" altLang="en-US" sz="5000" b="1" dirty="0">
                <a:latin typeface="Times New Roman" pitchFamily="18" charset="0"/>
                <a:ea typeface="华文行楷" pitchFamily="2" charset="-122"/>
              </a:rPr>
              <a:t>唐太宗</a:t>
            </a:r>
            <a:r>
              <a:rPr kumimoji="1" lang="en-US" altLang="zh-CN" sz="5000" b="1" dirty="0">
                <a:latin typeface="Times New Roman" pitchFamily="18" charset="0"/>
                <a:ea typeface="华文行楷" pitchFamily="2" charset="-122"/>
              </a:rPr>
              <a:t>—</a:t>
            </a:r>
            <a:r>
              <a:rPr kumimoji="1" lang="zh-CN" altLang="en-US" sz="5000" b="1" dirty="0">
                <a:latin typeface="Times New Roman" pitchFamily="18" charset="0"/>
                <a:ea typeface="华文行楷" pitchFamily="2" charset="-122"/>
              </a:rPr>
              <a:t>李世民</a:t>
            </a:r>
          </a:p>
        </p:txBody>
      </p:sp>
      <p:sp>
        <p:nvSpPr>
          <p:cNvPr id="51205" name="WordArt 5"/>
          <p:cNvSpPr>
            <a:spLocks noChangeArrowheads="1" noChangeShapeType="1" noTextEdit="1"/>
          </p:cNvSpPr>
          <p:nvPr/>
        </p:nvSpPr>
        <p:spPr bwMode="auto">
          <a:xfrm>
            <a:off x="3995738" y="1339850"/>
            <a:ext cx="4248150" cy="19446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zh-CN" altLang="en-US" sz="3600" kern="10" dirty="0">
                <a:ln w="28575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0000CC"/>
                </a:soli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宋体"/>
                <a:ea typeface="宋体"/>
              </a:rPr>
              <a:t>玄武门之变</a:t>
            </a:r>
          </a:p>
        </p:txBody>
      </p:sp>
      <p:grpSp>
        <p:nvGrpSpPr>
          <p:cNvPr id="8" name="组合 7"/>
          <p:cNvGrpSpPr/>
          <p:nvPr/>
        </p:nvGrpSpPr>
        <p:grpSpPr>
          <a:xfrm>
            <a:off x="1" y="0"/>
            <a:ext cx="9252520" cy="764704"/>
            <a:chOff x="-4539" y="0"/>
            <a:chExt cx="9220547" cy="764704"/>
          </a:xfrm>
        </p:grpSpPr>
        <p:pic>
          <p:nvPicPr>
            <p:cNvPr id="9" name="Picture 6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4539" y="0"/>
              <a:ext cx="9148539" cy="76470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0" name="Rectangle 4"/>
            <p:cNvSpPr>
              <a:spLocks noChangeArrowheads="1"/>
            </p:cNvSpPr>
            <p:nvPr/>
          </p:nvSpPr>
          <p:spPr bwMode="auto">
            <a:xfrm>
              <a:off x="1295525" y="107921"/>
              <a:ext cx="7920483" cy="5847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32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华文彩云" pitchFamily="2" charset="-122"/>
                  <a:ea typeface="华文彩云" pitchFamily="2" charset="-122"/>
                </a:rPr>
                <a:t>第</a:t>
              </a:r>
              <a:r>
                <a:rPr lang="en-US" altLang="zh-CN" sz="32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华文彩云" pitchFamily="2" charset="-122"/>
                  <a:ea typeface="华文彩云" pitchFamily="2" charset="-122"/>
                </a:rPr>
                <a:t>2</a:t>
              </a:r>
              <a:r>
                <a:rPr lang="zh-CN" altLang="en-US" sz="32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华文彩云" pitchFamily="2" charset="-122"/>
                  <a:ea typeface="华文彩云" pitchFamily="2" charset="-122"/>
                </a:rPr>
                <a:t>课从“贞观之治”到“开元盛世”</a:t>
              </a:r>
            </a:p>
          </p:txBody>
        </p:sp>
      </p:grpSp>
      <p:sp>
        <p:nvSpPr>
          <p:cNvPr id="2" name="动作按钮: 影片 1">
            <a:hlinkClick r:id="rId4" action="ppaction://program" highlightClick="1"/>
          </p:cNvPr>
          <p:cNvSpPr/>
          <p:nvPr/>
        </p:nvSpPr>
        <p:spPr>
          <a:xfrm>
            <a:off x="3995738" y="5229200"/>
            <a:ext cx="4248150" cy="1402456"/>
          </a:xfrm>
          <a:prstGeom prst="actionButtonMovi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32103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4283968" y="3717032"/>
            <a:ext cx="1800200" cy="2366967"/>
            <a:chOff x="4211960" y="3717032"/>
            <a:chExt cx="1800200" cy="2366967"/>
          </a:xfrm>
        </p:grpSpPr>
        <p:pic>
          <p:nvPicPr>
            <p:cNvPr id="3074" name="Picture 2" descr="长孙无忌1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11960" y="3721799"/>
              <a:ext cx="1765300" cy="2362200"/>
            </a:xfrm>
            <a:prstGeom prst="rect">
              <a:avLst/>
            </a:prstGeom>
            <a:noFill/>
            <a:ln w="57150" cmpd="thinThick">
              <a:solidFill>
                <a:srgbClr val="000066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075" name="Text Box 3"/>
            <p:cNvSpPr txBox="1">
              <a:spLocks noChangeArrowheads="1"/>
            </p:cNvSpPr>
            <p:nvPr/>
          </p:nvSpPr>
          <p:spPr bwMode="auto">
            <a:xfrm>
              <a:off x="5508104" y="3717032"/>
              <a:ext cx="504056" cy="156966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57150" cmpd="thinThick">
                  <a:solidFill>
                    <a:srgbClr val="000066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hangingPunct="1"/>
              <a:r>
                <a:rPr lang="zh-CN" altLang="en-US" sz="2400" b="1" dirty="0">
                  <a:ea typeface="华文新魏" pitchFamily="2" charset="-122"/>
                </a:rPr>
                <a:t>长</a:t>
              </a:r>
            </a:p>
            <a:p>
              <a:pPr eaLnBrk="1" hangingPunct="1"/>
              <a:r>
                <a:rPr lang="zh-CN" altLang="en-US" sz="2400" b="1" dirty="0">
                  <a:ea typeface="华文新魏" pitchFamily="2" charset="-122"/>
                </a:rPr>
                <a:t>孙</a:t>
              </a:r>
            </a:p>
            <a:p>
              <a:pPr eaLnBrk="1" hangingPunct="1"/>
              <a:r>
                <a:rPr lang="zh-CN" altLang="en-US" sz="2400" b="1" dirty="0">
                  <a:ea typeface="华文新魏" pitchFamily="2" charset="-122"/>
                </a:rPr>
                <a:t>无</a:t>
              </a:r>
            </a:p>
            <a:p>
              <a:pPr eaLnBrk="1" hangingPunct="1"/>
              <a:r>
                <a:rPr lang="zh-CN" altLang="en-US" sz="2400" b="1" dirty="0">
                  <a:ea typeface="华文新魏" pitchFamily="2" charset="-122"/>
                </a:rPr>
                <a:t>忌</a:t>
              </a:r>
            </a:p>
          </p:txBody>
        </p:sp>
      </p:grpSp>
      <p:sp>
        <p:nvSpPr>
          <p:cNvPr id="11268" name="Rectangle 4"/>
          <p:cNvSpPr>
            <a:spLocks noChangeArrowheads="1"/>
          </p:cNvSpPr>
          <p:nvPr/>
        </p:nvSpPr>
        <p:spPr bwMode="auto">
          <a:xfrm>
            <a:off x="6156176" y="836712"/>
            <a:ext cx="2808312" cy="5632311"/>
          </a:xfrm>
          <a:prstGeom prst="rect">
            <a:avLst/>
          </a:prstGeom>
          <a:noFill/>
          <a:ln w="38100">
            <a:solidFill>
              <a:srgbClr val="FFFF66"/>
            </a:solidFill>
            <a:miter lim="800000"/>
            <a:headEnd/>
            <a:tailEnd/>
          </a:ln>
          <a:effectLst/>
          <a:extLst/>
        </p:spPr>
        <p:txBody>
          <a:bodyPr wrap="square">
            <a:spAutoFit/>
          </a:bodyPr>
          <a:lstStyle/>
          <a:p>
            <a:r>
              <a:rPr lang="zh-CN" altLang="en-US" sz="4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李世民手下猛将有程咬金、李靖、秦叔宝等。十八学士有多谋善断的房玄龄、杜如晦、长孙无忌等人。</a:t>
            </a:r>
          </a:p>
        </p:txBody>
      </p:sp>
      <p:pic>
        <p:nvPicPr>
          <p:cNvPr id="3077" name="Picture 5" descr="房玄龄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904" y="3731096"/>
            <a:ext cx="1828800" cy="2362200"/>
          </a:xfrm>
          <a:prstGeom prst="rect">
            <a:avLst/>
          </a:prstGeom>
          <a:noFill/>
          <a:ln w="57150" cmpd="thinThick">
            <a:solidFill>
              <a:srgbClr val="000066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" name="组合 1"/>
          <p:cNvGrpSpPr/>
          <p:nvPr/>
        </p:nvGrpSpPr>
        <p:grpSpPr>
          <a:xfrm>
            <a:off x="4259560" y="897806"/>
            <a:ext cx="1752600" cy="2531194"/>
            <a:chOff x="4211960" y="853653"/>
            <a:chExt cx="1752600" cy="2531194"/>
          </a:xfrm>
        </p:grpSpPr>
        <p:pic>
          <p:nvPicPr>
            <p:cNvPr id="3078" name="Picture 6" descr="秦琼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11960" y="870247"/>
              <a:ext cx="1752600" cy="2514600"/>
            </a:xfrm>
            <a:prstGeom prst="rect">
              <a:avLst/>
            </a:prstGeom>
            <a:noFill/>
            <a:ln w="57150" cmpd="thinThick">
              <a:solidFill>
                <a:srgbClr val="000066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079" name="Text Box 7"/>
            <p:cNvSpPr txBox="1">
              <a:spLocks noChangeArrowheads="1"/>
            </p:cNvSpPr>
            <p:nvPr/>
          </p:nvSpPr>
          <p:spPr bwMode="auto">
            <a:xfrm>
              <a:off x="5415285" y="853653"/>
              <a:ext cx="549275" cy="1219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r>
                <a:rPr lang="zh-CN" altLang="en-US" sz="2400" dirty="0">
                  <a:ea typeface="隶书" pitchFamily="49" charset="-122"/>
                </a:rPr>
                <a:t>秦叔宝</a:t>
              </a:r>
            </a:p>
          </p:txBody>
        </p:sp>
      </p:grpSp>
      <p:grpSp>
        <p:nvGrpSpPr>
          <p:cNvPr id="3080" name="Group 8"/>
          <p:cNvGrpSpPr>
            <a:grpSpLocks/>
          </p:cNvGrpSpPr>
          <p:nvPr/>
        </p:nvGrpSpPr>
        <p:grpSpPr bwMode="auto">
          <a:xfrm>
            <a:off x="2123728" y="3686646"/>
            <a:ext cx="1905000" cy="2406650"/>
            <a:chOff x="240" y="1700"/>
            <a:chExt cx="1248" cy="1612"/>
          </a:xfrm>
        </p:grpSpPr>
        <p:pic>
          <p:nvPicPr>
            <p:cNvPr id="3087" name="Picture 9" descr="杜如晦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0" y="1728"/>
              <a:ext cx="1248" cy="1584"/>
            </a:xfrm>
            <a:prstGeom prst="rect">
              <a:avLst/>
            </a:prstGeom>
            <a:noFill/>
            <a:ln w="57150" cmpd="thinThick">
              <a:solidFill>
                <a:srgbClr val="000066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088" name="Text Box 10"/>
            <p:cNvSpPr txBox="1">
              <a:spLocks noChangeArrowheads="1"/>
            </p:cNvSpPr>
            <p:nvPr/>
          </p:nvSpPr>
          <p:spPr bwMode="auto">
            <a:xfrm>
              <a:off x="1152" y="1700"/>
              <a:ext cx="320" cy="79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hangingPunct="1"/>
              <a:r>
                <a:rPr lang="zh-CN" altLang="en-US" sz="2400">
                  <a:ea typeface="华文新魏" pitchFamily="2" charset="-122"/>
                </a:rPr>
                <a:t>杜</a:t>
              </a:r>
            </a:p>
            <a:p>
              <a:pPr eaLnBrk="1" hangingPunct="1"/>
              <a:r>
                <a:rPr lang="zh-CN" altLang="en-US" sz="2400">
                  <a:ea typeface="华文新魏" pitchFamily="2" charset="-122"/>
                </a:rPr>
                <a:t>如</a:t>
              </a:r>
            </a:p>
            <a:p>
              <a:pPr eaLnBrk="1" hangingPunct="1"/>
              <a:r>
                <a:rPr lang="zh-CN" altLang="en-US" sz="2400">
                  <a:ea typeface="华文新魏" pitchFamily="2" charset="-122"/>
                </a:rPr>
                <a:t>晦</a:t>
              </a:r>
            </a:p>
          </p:txBody>
        </p:sp>
      </p:grpSp>
      <p:grpSp>
        <p:nvGrpSpPr>
          <p:cNvPr id="3081" name="Group 11"/>
          <p:cNvGrpSpPr>
            <a:grpSpLocks/>
          </p:cNvGrpSpPr>
          <p:nvPr/>
        </p:nvGrpSpPr>
        <p:grpSpPr bwMode="auto">
          <a:xfrm>
            <a:off x="2099305" y="914400"/>
            <a:ext cx="1905000" cy="2514600"/>
            <a:chOff x="2160" y="1728"/>
            <a:chExt cx="1222" cy="1584"/>
          </a:xfrm>
        </p:grpSpPr>
        <p:pic>
          <p:nvPicPr>
            <p:cNvPr id="3085" name="Picture 12" descr="李靖1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60" y="1728"/>
              <a:ext cx="1222" cy="1584"/>
            </a:xfrm>
            <a:prstGeom prst="rect">
              <a:avLst/>
            </a:prstGeom>
            <a:noFill/>
            <a:ln w="57150" cmpd="thinThick">
              <a:solidFill>
                <a:srgbClr val="000066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086" name="Text Box 13"/>
            <p:cNvSpPr txBox="1">
              <a:spLocks noChangeArrowheads="1"/>
            </p:cNvSpPr>
            <p:nvPr/>
          </p:nvSpPr>
          <p:spPr bwMode="auto">
            <a:xfrm>
              <a:off x="3024" y="1738"/>
              <a:ext cx="313" cy="51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hangingPunct="1"/>
              <a:r>
                <a:rPr lang="zh-CN" altLang="en-US" sz="2400">
                  <a:ea typeface="华文新魏" pitchFamily="2" charset="-122"/>
                </a:rPr>
                <a:t>李</a:t>
              </a:r>
            </a:p>
            <a:p>
              <a:pPr eaLnBrk="1" hangingPunct="1"/>
              <a:r>
                <a:rPr lang="zh-CN" altLang="en-US" sz="2400">
                  <a:ea typeface="华文新魏" pitchFamily="2" charset="-122"/>
                </a:rPr>
                <a:t>靖</a:t>
              </a:r>
            </a:p>
          </p:txBody>
        </p:sp>
      </p:grpSp>
      <p:grpSp>
        <p:nvGrpSpPr>
          <p:cNvPr id="3082" name="Group 14"/>
          <p:cNvGrpSpPr>
            <a:grpSpLocks/>
          </p:cNvGrpSpPr>
          <p:nvPr/>
        </p:nvGrpSpPr>
        <p:grpSpPr bwMode="auto">
          <a:xfrm>
            <a:off x="107504" y="853653"/>
            <a:ext cx="1828800" cy="2559050"/>
            <a:chOff x="3936" y="1700"/>
            <a:chExt cx="1152" cy="1612"/>
          </a:xfrm>
        </p:grpSpPr>
        <p:pic>
          <p:nvPicPr>
            <p:cNvPr id="3083" name="Picture 15" descr="程咬金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36" y="1728"/>
              <a:ext cx="1152" cy="1584"/>
            </a:xfrm>
            <a:prstGeom prst="rect">
              <a:avLst/>
            </a:prstGeom>
            <a:noFill/>
            <a:ln w="57150" cmpd="thinThick">
              <a:solidFill>
                <a:srgbClr val="000066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084" name="Text Box 16"/>
            <p:cNvSpPr txBox="1">
              <a:spLocks noChangeArrowheads="1"/>
            </p:cNvSpPr>
            <p:nvPr/>
          </p:nvSpPr>
          <p:spPr bwMode="auto">
            <a:xfrm>
              <a:off x="4780" y="1700"/>
              <a:ext cx="308" cy="74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hangingPunct="1"/>
              <a:r>
                <a:rPr lang="zh-CN" altLang="en-US" sz="2400">
                  <a:ea typeface="华文新魏" pitchFamily="2" charset="-122"/>
                </a:rPr>
                <a:t>程</a:t>
              </a:r>
            </a:p>
            <a:p>
              <a:pPr eaLnBrk="1" hangingPunct="1"/>
              <a:r>
                <a:rPr lang="zh-CN" altLang="en-US" sz="2400">
                  <a:ea typeface="华文新魏" pitchFamily="2" charset="-122"/>
                </a:rPr>
                <a:t>咬</a:t>
              </a:r>
            </a:p>
            <a:p>
              <a:pPr eaLnBrk="1" hangingPunct="1"/>
              <a:r>
                <a:rPr lang="zh-CN" altLang="en-US" sz="2400">
                  <a:ea typeface="华文新魏" pitchFamily="2" charset="-122"/>
                </a:rPr>
                <a:t>金</a:t>
              </a:r>
            </a:p>
          </p:txBody>
        </p:sp>
      </p:grpSp>
      <p:sp>
        <p:nvSpPr>
          <p:cNvPr id="22" name="WordArt 6"/>
          <p:cNvSpPr>
            <a:spLocks noChangeArrowheads="1" noChangeShapeType="1" noTextEdit="1"/>
          </p:cNvSpPr>
          <p:nvPr/>
        </p:nvSpPr>
        <p:spPr bwMode="auto">
          <a:xfrm>
            <a:off x="179512" y="6203057"/>
            <a:ext cx="3804073" cy="538311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zh-CN" altLang="en-US" sz="3600" b="1" kern="10" dirty="0">
                <a:ln w="9525">
                  <a:solidFill>
                    <a:srgbClr val="FFFF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房谋杜断</a:t>
            </a:r>
          </a:p>
        </p:txBody>
      </p:sp>
      <p:grpSp>
        <p:nvGrpSpPr>
          <p:cNvPr id="23" name="组合 22"/>
          <p:cNvGrpSpPr/>
          <p:nvPr/>
        </p:nvGrpSpPr>
        <p:grpSpPr>
          <a:xfrm>
            <a:off x="1" y="0"/>
            <a:ext cx="9252520" cy="764704"/>
            <a:chOff x="-4539" y="0"/>
            <a:chExt cx="9220547" cy="764704"/>
          </a:xfrm>
        </p:grpSpPr>
        <p:pic>
          <p:nvPicPr>
            <p:cNvPr id="24" name="Picture 6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4539" y="0"/>
              <a:ext cx="9148539" cy="76470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5" name="Rectangle 4"/>
            <p:cNvSpPr>
              <a:spLocks noChangeArrowheads="1"/>
            </p:cNvSpPr>
            <p:nvPr/>
          </p:nvSpPr>
          <p:spPr bwMode="auto">
            <a:xfrm>
              <a:off x="1295525" y="107921"/>
              <a:ext cx="7920483" cy="5847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32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华文彩云" pitchFamily="2" charset="-122"/>
                  <a:ea typeface="华文彩云" pitchFamily="2" charset="-122"/>
                </a:rPr>
                <a:t>第</a:t>
              </a:r>
              <a:r>
                <a:rPr lang="en-US" altLang="zh-CN" sz="32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华文彩云" pitchFamily="2" charset="-122"/>
                  <a:ea typeface="华文彩云" pitchFamily="2" charset="-122"/>
                </a:rPr>
                <a:t>2</a:t>
              </a:r>
              <a:r>
                <a:rPr lang="zh-CN" altLang="en-US" sz="32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华文彩云" pitchFamily="2" charset="-122"/>
                  <a:ea typeface="华文彩云" pitchFamily="2" charset="-122"/>
                </a:rPr>
                <a:t>课从“贞观之治”到“开元盛世”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027680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7" dur="5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8" grpId="0" animBg="1" autoUpdateAnimBg="0"/>
      <p:bldP spid="2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6" name="Picture 4" descr="唐太宗李世民（公元599-649年），唐朝第二个皇帝，杰出政治家、军事家。他在位期间出现了历史上称道的“贞观之治”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4" y="3701024"/>
            <a:ext cx="2376264" cy="3112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4282" name="Group 10"/>
          <p:cNvGrpSpPr>
            <a:grpSpLocks/>
          </p:cNvGrpSpPr>
          <p:nvPr/>
        </p:nvGrpSpPr>
        <p:grpSpPr bwMode="auto">
          <a:xfrm>
            <a:off x="0" y="764704"/>
            <a:ext cx="3348038" cy="4105275"/>
            <a:chOff x="113" y="1207"/>
            <a:chExt cx="1709" cy="2313"/>
          </a:xfrm>
        </p:grpSpPr>
        <p:pic>
          <p:nvPicPr>
            <p:cNvPr id="54277" name="Picture 5" descr="魏征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3" y="1207"/>
              <a:ext cx="1709" cy="231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4278" name="Text Box 6"/>
            <p:cNvSpPr txBox="1">
              <a:spLocks noChangeArrowheads="1"/>
            </p:cNvSpPr>
            <p:nvPr/>
          </p:nvSpPr>
          <p:spPr bwMode="auto">
            <a:xfrm>
              <a:off x="1338" y="1207"/>
              <a:ext cx="421" cy="67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l"/>
              <a:r>
                <a:rPr lang="zh-CN" altLang="en-US" sz="3600" b="1">
                  <a:solidFill>
                    <a:srgbClr val="990000"/>
                  </a:solidFill>
                  <a:latin typeface="Verdana" pitchFamily="34" charset="0"/>
                  <a:ea typeface="华文行楷" pitchFamily="2" charset="-122"/>
                </a:rPr>
                <a:t>魏</a:t>
              </a:r>
            </a:p>
            <a:p>
              <a:pPr algn="l"/>
              <a:r>
                <a:rPr lang="zh-CN" altLang="en-US" sz="3600" b="1">
                  <a:solidFill>
                    <a:srgbClr val="990000"/>
                  </a:solidFill>
                  <a:latin typeface="Verdana" pitchFamily="34" charset="0"/>
                  <a:ea typeface="华文行楷" pitchFamily="2" charset="-122"/>
                </a:rPr>
                <a:t>征</a:t>
              </a: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1" y="0"/>
            <a:ext cx="9252520" cy="764704"/>
            <a:chOff x="-4539" y="0"/>
            <a:chExt cx="9220547" cy="764704"/>
          </a:xfrm>
        </p:grpSpPr>
        <p:pic>
          <p:nvPicPr>
            <p:cNvPr id="14" name="Picture 6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4539" y="0"/>
              <a:ext cx="9148539" cy="76470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5" name="Rectangle 4"/>
            <p:cNvSpPr>
              <a:spLocks noChangeArrowheads="1"/>
            </p:cNvSpPr>
            <p:nvPr/>
          </p:nvSpPr>
          <p:spPr bwMode="auto">
            <a:xfrm>
              <a:off x="1295525" y="107921"/>
              <a:ext cx="7920483" cy="5847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32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华文彩云" pitchFamily="2" charset="-122"/>
                  <a:ea typeface="华文彩云" pitchFamily="2" charset="-122"/>
                </a:rPr>
                <a:t>第</a:t>
              </a:r>
              <a:r>
                <a:rPr lang="en-US" altLang="zh-CN" sz="32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华文彩云" pitchFamily="2" charset="-122"/>
                  <a:ea typeface="华文彩云" pitchFamily="2" charset="-122"/>
                </a:rPr>
                <a:t>2</a:t>
              </a:r>
              <a:r>
                <a:rPr lang="zh-CN" altLang="en-US" sz="32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华文彩云" pitchFamily="2" charset="-122"/>
                  <a:ea typeface="华文彩云" pitchFamily="2" charset="-122"/>
                </a:rPr>
                <a:t>课从“贞观之治”到“开元盛世”</a:t>
              </a:r>
            </a:p>
          </p:txBody>
        </p:sp>
      </p:grpSp>
      <p:sp>
        <p:nvSpPr>
          <p:cNvPr id="3" name="矩形 2"/>
          <p:cNvSpPr/>
          <p:nvPr/>
        </p:nvSpPr>
        <p:spPr>
          <a:xfrm>
            <a:off x="3420047" y="815221"/>
            <a:ext cx="5400425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400" b="1" dirty="0">
                <a:solidFill>
                  <a:srgbClr val="FF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“</a:t>
            </a:r>
            <a:r>
              <a:rPr lang="zh-CN" altLang="en-US" sz="4400" b="1" dirty="0">
                <a:solidFill>
                  <a:srgbClr val="FF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以铜为镜，可以正衣冠；以古为镜，可以知兴替；以人为镜，可以明得失。”</a:t>
            </a:r>
            <a:br>
              <a:rPr lang="zh-CN" altLang="en-US" sz="4400" b="1" dirty="0">
                <a:solidFill>
                  <a:srgbClr val="FF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</a:br>
            <a:r>
              <a:rPr lang="zh-CN" altLang="en-US" sz="4400" b="1" dirty="0">
                <a:solidFill>
                  <a:srgbClr val="FF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        </a:t>
            </a:r>
            <a:r>
              <a:rPr lang="en-US" altLang="zh-CN" sz="4400" b="1" dirty="0">
                <a:solidFill>
                  <a:srgbClr val="FF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——</a:t>
            </a:r>
            <a:r>
              <a:rPr lang="zh-CN" altLang="en-US" sz="4400" b="1" dirty="0">
                <a:solidFill>
                  <a:srgbClr val="FF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唐太宗</a:t>
            </a:r>
          </a:p>
        </p:txBody>
      </p:sp>
      <p:sp>
        <p:nvSpPr>
          <p:cNvPr id="4" name="动作按钮: 影片 3">
            <a:hlinkClick r:id="rId5" action="ppaction://program" highlightClick="1"/>
          </p:cNvPr>
          <p:cNvSpPr/>
          <p:nvPr/>
        </p:nvSpPr>
        <p:spPr>
          <a:xfrm>
            <a:off x="6084168" y="4546824"/>
            <a:ext cx="2700213" cy="2050528"/>
          </a:xfrm>
          <a:prstGeom prst="actionButtonMovi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35303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-4539" y="0"/>
            <a:ext cx="9148539" cy="853897"/>
            <a:chOff x="-4539" y="0"/>
            <a:chExt cx="9148539" cy="853897"/>
          </a:xfrm>
        </p:grpSpPr>
        <p:pic>
          <p:nvPicPr>
            <p:cNvPr id="5" name="Picture 6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4539" y="0"/>
              <a:ext cx="9148539" cy="76470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6" name="Text Box 55"/>
            <p:cNvSpPr txBox="1">
              <a:spLocks noChangeArrowheads="1"/>
            </p:cNvSpPr>
            <p:nvPr/>
          </p:nvSpPr>
          <p:spPr bwMode="auto">
            <a:xfrm>
              <a:off x="2067545" y="184483"/>
              <a:ext cx="5096743" cy="669414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square" anchor="b">
              <a:spAutoFit/>
            </a:bodyPr>
            <a:lstStyle/>
            <a:p>
              <a:pPr algn="just" fontAlgn="ctr">
                <a:lnSpc>
                  <a:spcPts val="4500"/>
                </a:lnSpc>
              </a:pPr>
              <a:r>
                <a:rPr kumimoji="0" lang="zh-CN" altLang="en-US" sz="6600" b="1" dirty="0" smtClean="0">
                  <a:solidFill>
                    <a:srgbClr val="FFFF0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  <a:ea typeface="隶书" pitchFamily="49" charset="-122"/>
                </a:rPr>
                <a:t>材 料 研 读</a:t>
              </a:r>
              <a:r>
                <a:rPr kumimoji="0" lang="en-US" altLang="zh-CN" sz="6600" b="1" dirty="0" smtClean="0">
                  <a:solidFill>
                    <a:srgbClr val="FFFF0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  <a:ea typeface="隶书" pitchFamily="49" charset="-122"/>
                </a:rPr>
                <a:t>:</a:t>
              </a:r>
              <a:endParaRPr kumimoji="0" lang="en-US" altLang="zh-CN" sz="66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隶书" pitchFamily="49" charset="-122"/>
              </a:endParaRPr>
            </a:p>
          </p:txBody>
        </p:sp>
      </p:grpSp>
      <p:sp>
        <p:nvSpPr>
          <p:cNvPr id="7" name="矩形 6"/>
          <p:cNvSpPr/>
          <p:nvPr/>
        </p:nvSpPr>
        <p:spPr>
          <a:xfrm>
            <a:off x="467544" y="764704"/>
            <a:ext cx="8352928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dirty="0" smtClean="0">
                <a:solidFill>
                  <a:srgbClr val="CC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唐太宗曾对大臣说：“为</a:t>
            </a:r>
            <a:r>
              <a:rPr lang="zh-CN" altLang="en-US" sz="3600" b="1" dirty="0">
                <a:solidFill>
                  <a:srgbClr val="CC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君之</a:t>
            </a:r>
            <a:r>
              <a:rPr lang="zh-CN" altLang="en-US" sz="3600" b="1" dirty="0" smtClean="0">
                <a:solidFill>
                  <a:srgbClr val="CC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道，必须</a:t>
            </a:r>
            <a:r>
              <a:rPr lang="zh-CN" altLang="en-US" sz="3600" b="1" dirty="0">
                <a:solidFill>
                  <a:srgbClr val="CC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先存百姓，若损百姓以奉其身，犹割股以</a:t>
            </a:r>
            <a:r>
              <a:rPr lang="zh-CN" altLang="en-US" sz="3600" b="1" dirty="0" smtClean="0">
                <a:solidFill>
                  <a:srgbClr val="CC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啖腹</a:t>
            </a:r>
            <a:r>
              <a:rPr lang="zh-CN" altLang="en-US" sz="3600" b="1" dirty="0">
                <a:solidFill>
                  <a:srgbClr val="CC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，腹饱而身毙。</a:t>
            </a:r>
            <a:r>
              <a:rPr lang="zh-CN" altLang="en-US" sz="3600" b="1" dirty="0" smtClean="0">
                <a:solidFill>
                  <a:srgbClr val="CC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”他还常引用古人的话 </a:t>
            </a:r>
            <a:r>
              <a:rPr lang="zh-CN" altLang="en-US" sz="3600" b="1" dirty="0">
                <a:solidFill>
                  <a:srgbClr val="CC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：“舟所以比人君，水所以比黎庶，水能载舟，亦能覆舟。”</a:t>
            </a:r>
          </a:p>
        </p:txBody>
      </p:sp>
      <p:sp>
        <p:nvSpPr>
          <p:cNvPr id="8" name="Rectangle 15"/>
          <p:cNvSpPr>
            <a:spLocks noChangeArrowheads="1"/>
          </p:cNvSpPr>
          <p:nvPr/>
        </p:nvSpPr>
        <p:spPr bwMode="auto">
          <a:xfrm>
            <a:off x="323850" y="3638634"/>
            <a:ext cx="8280400" cy="144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2">
                    <a:alpha val="55000"/>
                  </a:scheme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algn="l"/>
            <a:r>
              <a:rPr lang="zh-CN" altLang="en-US" sz="4400" b="1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为什么唐太宗把君主和百姓的关系比喻成舟与水的关系</a:t>
            </a:r>
            <a:r>
              <a:rPr lang="en-US" altLang="zh-CN" sz="4400" b="1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? </a:t>
            </a:r>
            <a:endParaRPr lang="en-US" altLang="zh-CN" sz="4400" b="1" dirty="0">
              <a:solidFill>
                <a:srgbClr val="FF33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39552" y="5085184"/>
            <a:ext cx="8208912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4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要维持自己的统治就必须让老百姓能生存下去。吸取隋亡教训。</a:t>
            </a:r>
          </a:p>
        </p:txBody>
      </p:sp>
    </p:spTree>
    <p:extLst>
      <p:ext uri="{BB962C8B-B14F-4D97-AF65-F5344CB8AC3E}">
        <p14:creationId xmlns:p14="http://schemas.microsoft.com/office/powerpoint/2010/main" val="27251564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-4539" y="0"/>
            <a:ext cx="9148539" cy="908720"/>
            <a:chOff x="-4539" y="0"/>
            <a:chExt cx="9148539" cy="908720"/>
          </a:xfrm>
        </p:grpSpPr>
        <p:pic>
          <p:nvPicPr>
            <p:cNvPr id="5" name="Picture 6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4539" y="0"/>
              <a:ext cx="9148539" cy="76470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6" name="Text Box 55"/>
            <p:cNvSpPr txBox="1">
              <a:spLocks noChangeArrowheads="1"/>
            </p:cNvSpPr>
            <p:nvPr/>
          </p:nvSpPr>
          <p:spPr bwMode="auto">
            <a:xfrm>
              <a:off x="2139553" y="129661"/>
              <a:ext cx="5096743" cy="779059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square" anchor="b">
              <a:spAutoFit/>
            </a:bodyPr>
            <a:lstStyle/>
            <a:p>
              <a:pPr algn="just" fontAlgn="ctr">
                <a:lnSpc>
                  <a:spcPts val="4500"/>
                </a:lnSpc>
              </a:pPr>
              <a:r>
                <a:rPr kumimoji="0" lang="zh-CN" altLang="en-US" sz="6600" b="1" dirty="0" smtClean="0">
                  <a:solidFill>
                    <a:srgbClr val="FFFF0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  <a:ea typeface="隶书" pitchFamily="49" charset="-122"/>
                </a:rPr>
                <a:t>问 题 思 考</a:t>
              </a:r>
              <a:r>
                <a:rPr kumimoji="0" lang="en-US" altLang="zh-CN" sz="6600" b="1" dirty="0" smtClean="0">
                  <a:solidFill>
                    <a:srgbClr val="FFFF0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  <a:ea typeface="隶书" pitchFamily="49" charset="-122"/>
                </a:rPr>
                <a:t>:</a:t>
              </a:r>
              <a:endParaRPr kumimoji="0" lang="en-US" altLang="zh-CN" sz="66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隶书" pitchFamily="49" charset="-122"/>
              </a:endParaRPr>
            </a:p>
          </p:txBody>
        </p:sp>
      </p:grpSp>
      <p:sp>
        <p:nvSpPr>
          <p:cNvPr id="8" name="Rectangle 15"/>
          <p:cNvSpPr>
            <a:spLocks noChangeArrowheads="1"/>
          </p:cNvSpPr>
          <p:nvPr/>
        </p:nvSpPr>
        <p:spPr bwMode="auto">
          <a:xfrm>
            <a:off x="540072" y="854710"/>
            <a:ext cx="8280400" cy="28623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2">
                    <a:alpha val="55000"/>
                  </a:scheme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algn="l"/>
            <a:r>
              <a:rPr lang="zh-CN" altLang="en-US" sz="6000" b="1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唐太宗吸取隋朝灭亡的教训，你认为从哪些方面能体现出来</a:t>
            </a:r>
            <a:r>
              <a:rPr lang="en-US" altLang="zh-CN" sz="6000" b="1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? </a:t>
            </a:r>
            <a:endParaRPr lang="en-US" altLang="zh-CN" sz="6000" b="1" dirty="0">
              <a:solidFill>
                <a:srgbClr val="FF33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39552" y="4010288"/>
            <a:ext cx="820891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60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减轻农民的赋税和徭役负担，重视农业</a:t>
            </a:r>
            <a:r>
              <a:rPr lang="zh-CN" altLang="en-US" sz="60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生产。</a:t>
            </a:r>
            <a:endParaRPr lang="zh-CN" altLang="en-US" sz="6000" b="1" dirty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itchFamily="2" charset="-122"/>
              <a:ea typeface="黑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478137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50" name="Rectangle 14"/>
          <p:cNvSpPr>
            <a:spLocks noChangeArrowheads="1"/>
          </p:cNvSpPr>
          <p:nvPr/>
        </p:nvSpPr>
        <p:spPr bwMode="auto">
          <a:xfrm>
            <a:off x="3203848" y="1729839"/>
            <a:ext cx="5544616" cy="31393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2">
                    <a:alpha val="55000"/>
                  </a:scheme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pPr algn="l"/>
            <a:r>
              <a:rPr lang="en-US" altLang="zh-CN" sz="6600" b="1" dirty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“</a:t>
            </a:r>
            <a:r>
              <a:rPr lang="zh-CN" altLang="en-US" sz="6600" b="1" dirty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我国历史上唯一的女皇帝是谁</a:t>
            </a:r>
            <a:r>
              <a:rPr lang="en-US" altLang="zh-CN" sz="6600" b="1" dirty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?” </a:t>
            </a:r>
          </a:p>
        </p:txBody>
      </p:sp>
      <p:sp>
        <p:nvSpPr>
          <p:cNvPr id="39951" name="Rectangle 15"/>
          <p:cNvSpPr>
            <a:spLocks noChangeArrowheads="1"/>
          </p:cNvSpPr>
          <p:nvPr/>
        </p:nvSpPr>
        <p:spPr bwMode="auto">
          <a:xfrm>
            <a:off x="468064" y="5674022"/>
            <a:ext cx="8280400" cy="9233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2">
                    <a:alpha val="55000"/>
                  </a:scheme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algn="l"/>
            <a:r>
              <a:rPr lang="zh-CN" altLang="en-US" sz="5400" b="1" dirty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武则天是一位怎样的皇帝</a:t>
            </a:r>
            <a:r>
              <a:rPr lang="en-US" altLang="zh-CN" sz="5400" b="1" dirty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? </a:t>
            </a:r>
          </a:p>
        </p:txBody>
      </p:sp>
      <p:sp>
        <p:nvSpPr>
          <p:cNvPr id="11" name="矩形 10"/>
          <p:cNvSpPr/>
          <p:nvPr/>
        </p:nvSpPr>
        <p:spPr>
          <a:xfrm>
            <a:off x="1" y="764704"/>
            <a:ext cx="9144000" cy="923330"/>
          </a:xfrm>
          <a:prstGeom prst="rect">
            <a:avLst/>
          </a:prstGeom>
          <a:blipFill>
            <a:blip r:embed="rId2"/>
            <a:tile tx="0" ty="0" sx="100000" sy="100000" flip="none" algn="tl"/>
          </a:blipFill>
        </p:spPr>
        <p:txBody>
          <a:bodyPr wrap="square">
            <a:spAutoFit/>
          </a:bodyPr>
          <a:lstStyle/>
          <a:p>
            <a:pPr lvl="0"/>
            <a:r>
              <a:rPr lang="zh-CN" altLang="en-US" sz="5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     </a:t>
            </a:r>
            <a:r>
              <a:rPr lang="zh-CN" altLang="en-US" sz="5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二</a:t>
            </a:r>
            <a:r>
              <a:rPr lang="zh-CN" altLang="en-US" sz="5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、</a:t>
            </a:r>
            <a:r>
              <a:rPr lang="zh-CN" altLang="en-US" sz="5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女</a:t>
            </a:r>
            <a:r>
              <a:rPr lang="zh-CN" altLang="en-US" sz="5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皇帝武则天</a:t>
            </a:r>
            <a:endParaRPr lang="zh-CN" altLang="en-US" sz="5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itchFamily="2" charset="-122"/>
              <a:ea typeface="黑体" pitchFamily="2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1" y="0"/>
            <a:ext cx="9252520" cy="764704"/>
            <a:chOff x="-4539" y="0"/>
            <a:chExt cx="9220547" cy="764704"/>
          </a:xfrm>
        </p:grpSpPr>
        <p:pic>
          <p:nvPicPr>
            <p:cNvPr id="16" name="Picture 6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4539" y="0"/>
              <a:ext cx="9148539" cy="76470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7" name="Rectangle 4"/>
            <p:cNvSpPr>
              <a:spLocks noChangeArrowheads="1"/>
            </p:cNvSpPr>
            <p:nvPr/>
          </p:nvSpPr>
          <p:spPr bwMode="auto">
            <a:xfrm>
              <a:off x="1295525" y="107921"/>
              <a:ext cx="7920483" cy="5847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32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华文彩云" pitchFamily="2" charset="-122"/>
                  <a:ea typeface="华文彩云" pitchFamily="2" charset="-122"/>
                </a:rPr>
                <a:t>第</a:t>
              </a:r>
              <a:r>
                <a:rPr lang="en-US" altLang="zh-CN" sz="32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华文彩云" pitchFamily="2" charset="-122"/>
                  <a:ea typeface="华文彩云" pitchFamily="2" charset="-122"/>
                </a:rPr>
                <a:t>2</a:t>
              </a:r>
              <a:r>
                <a:rPr lang="zh-CN" altLang="en-US" sz="32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华文彩云" pitchFamily="2" charset="-122"/>
                  <a:ea typeface="华文彩云" pitchFamily="2" charset="-122"/>
                </a:rPr>
                <a:t>课从“贞观之治”到“开元盛世”</a:t>
              </a:r>
            </a:p>
          </p:txBody>
        </p:sp>
      </p:grpSp>
      <p:pic>
        <p:nvPicPr>
          <p:cNvPr id="8" name="Picture 2" descr="武则天像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25" y="1700807"/>
            <a:ext cx="3168923" cy="41030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矩形 1"/>
          <p:cNvSpPr/>
          <p:nvPr/>
        </p:nvSpPr>
        <p:spPr>
          <a:xfrm>
            <a:off x="3203848" y="4725144"/>
            <a:ext cx="5602816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6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（</a:t>
            </a:r>
            <a:r>
              <a:rPr lang="en-US" altLang="zh-CN" sz="6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624——705</a:t>
            </a:r>
            <a:r>
              <a:rPr lang="zh-CN" altLang="en-US" sz="6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）</a:t>
            </a:r>
            <a:endParaRPr lang="zh-CN" altLang="en-US" sz="6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3" name="动作按钮: 影片 2">
            <a:hlinkClick r:id="rId5" action="ppaction://program" highlightClick="1"/>
          </p:cNvPr>
          <p:cNvSpPr/>
          <p:nvPr/>
        </p:nvSpPr>
        <p:spPr>
          <a:xfrm>
            <a:off x="6156176" y="3933056"/>
            <a:ext cx="2808312" cy="843937"/>
          </a:xfrm>
          <a:prstGeom prst="actionButtonMovi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01714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1000"/>
                                        <p:tgtEl>
                                          <p:spTgt spid="399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withGroup">
                            <p:stCondLst>
                              <p:cond delay="2000"/>
                            </p:stCondLst>
                            <p:childTnLst>
                              <p:par>
                                <p:cTn id="9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399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50" grpId="0"/>
      <p:bldP spid="3995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300" name="Rectangle 4"/>
          <p:cNvSpPr>
            <a:spLocks noChangeArrowheads="1"/>
          </p:cNvSpPr>
          <p:nvPr/>
        </p:nvSpPr>
        <p:spPr bwMode="auto">
          <a:xfrm>
            <a:off x="323528" y="752483"/>
            <a:ext cx="8569027" cy="58759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2">
                    <a:alpha val="55000"/>
                  </a:scheme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pPr>
              <a:lnSpc>
                <a:spcPts val="4100"/>
              </a:lnSpc>
            </a:pPr>
            <a:r>
              <a:rPr lang="en-US" altLang="zh-CN" sz="36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  </a:t>
            </a:r>
            <a:r>
              <a:rPr lang="en-US" altLang="zh-CN" sz="36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 14</a:t>
            </a:r>
            <a:r>
              <a:rPr lang="zh-CN" altLang="en-US" sz="36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岁时，</a:t>
            </a:r>
            <a:r>
              <a:rPr lang="zh-CN" altLang="en-US" sz="36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唐太宗“才人”。</a:t>
            </a:r>
            <a:r>
              <a:rPr lang="zh-CN" altLang="en-US" sz="36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太宗死后，武则天入寺为尼。</a:t>
            </a:r>
            <a:r>
              <a:rPr lang="zh-CN" altLang="en-US" sz="36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唐高宗拜</a:t>
            </a:r>
            <a:r>
              <a:rPr lang="zh-CN" altLang="en-US" sz="36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昭</a:t>
            </a:r>
            <a:r>
              <a:rPr lang="zh-CN" altLang="en-US" sz="36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仪。</a:t>
            </a:r>
            <a:r>
              <a:rPr lang="en-US" altLang="zh-CN" sz="36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655</a:t>
            </a:r>
            <a:r>
              <a:rPr lang="zh-CN" altLang="en-US" sz="36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年立皇后</a:t>
            </a:r>
            <a:r>
              <a:rPr lang="zh-CN" altLang="en-US" sz="36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。</a:t>
            </a:r>
            <a:r>
              <a:rPr lang="en-US" altLang="zh-CN" sz="36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683</a:t>
            </a:r>
            <a:r>
              <a:rPr lang="zh-CN" altLang="en-US" sz="36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年高</a:t>
            </a:r>
            <a:r>
              <a:rPr lang="zh-CN" altLang="en-US" sz="36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宗死，中宗李显即位，武则天临朝称制。第二年，废中宗为庐陵王，立睿宗李旦，继续临朝称制，取代李唐王朝的趋势日益明显。</a:t>
            </a:r>
            <a:r>
              <a:rPr lang="en-US" altLang="zh-CN" sz="36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690</a:t>
            </a:r>
            <a:r>
              <a:rPr lang="zh-CN" altLang="en-US" sz="36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年（</a:t>
            </a:r>
            <a:r>
              <a:rPr lang="en-US" altLang="zh-CN" sz="36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67</a:t>
            </a:r>
            <a:r>
              <a:rPr lang="zh-CN" altLang="en-US" sz="36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岁），武则天正式改唐为</a:t>
            </a:r>
            <a:r>
              <a:rPr lang="zh-CN" altLang="en-US" sz="36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周。</a:t>
            </a:r>
            <a:r>
              <a:rPr lang="en-US" altLang="zh-CN" sz="36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705</a:t>
            </a:r>
            <a:r>
              <a:rPr lang="zh-CN" altLang="en-US" sz="36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年正月，武则天病重，宰相张柬之发动兵变，武则天退位。禅让帝位与太子李显。唐朝复辟。</a:t>
            </a:r>
            <a:r>
              <a:rPr lang="en-US" altLang="zh-CN" sz="36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705</a:t>
            </a:r>
            <a:r>
              <a:rPr lang="zh-CN" altLang="en-US" sz="36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年</a:t>
            </a:r>
            <a:r>
              <a:rPr lang="en-US" altLang="zh-CN" sz="36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12</a:t>
            </a:r>
            <a:r>
              <a:rPr lang="zh-CN" altLang="en-US" sz="36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月</a:t>
            </a:r>
            <a:r>
              <a:rPr lang="en-US" altLang="zh-CN" sz="36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16</a:t>
            </a:r>
            <a:r>
              <a:rPr lang="zh-CN" altLang="en-US" sz="36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日武则天在上阳宫病死去世，享年</a:t>
            </a:r>
            <a:r>
              <a:rPr lang="en-US" altLang="zh-CN" sz="36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82</a:t>
            </a:r>
            <a:r>
              <a:rPr lang="zh-CN" altLang="en-US" sz="36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岁高宗合葬乾陵</a:t>
            </a:r>
            <a:r>
              <a:rPr lang="zh-CN" altLang="en-US" sz="36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。</a:t>
            </a:r>
            <a:r>
              <a:rPr lang="zh-CN" altLang="en-US" sz="36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 </a:t>
            </a:r>
            <a:endParaRPr lang="zh-CN" altLang="en-US" sz="3600" b="1" dirty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itchFamily="2" charset="-122"/>
              <a:ea typeface="黑体" pitchFamily="2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1" y="0"/>
            <a:ext cx="9252520" cy="764704"/>
            <a:chOff x="-4539" y="0"/>
            <a:chExt cx="9220547" cy="764704"/>
          </a:xfrm>
        </p:grpSpPr>
        <p:pic>
          <p:nvPicPr>
            <p:cNvPr id="10" name="Picture 6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4539" y="0"/>
              <a:ext cx="9148539" cy="76470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1" name="Rectangle 4"/>
            <p:cNvSpPr>
              <a:spLocks noChangeArrowheads="1"/>
            </p:cNvSpPr>
            <p:nvPr/>
          </p:nvSpPr>
          <p:spPr bwMode="auto">
            <a:xfrm>
              <a:off x="1295525" y="107921"/>
              <a:ext cx="7920483" cy="5847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32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华文彩云" pitchFamily="2" charset="-122"/>
                  <a:ea typeface="华文彩云" pitchFamily="2" charset="-122"/>
                </a:rPr>
                <a:t>第</a:t>
              </a:r>
              <a:r>
                <a:rPr lang="en-US" altLang="zh-CN" sz="32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华文彩云" pitchFamily="2" charset="-122"/>
                  <a:ea typeface="华文彩云" pitchFamily="2" charset="-122"/>
                </a:rPr>
                <a:t>2</a:t>
              </a:r>
              <a:r>
                <a:rPr lang="zh-CN" altLang="en-US" sz="32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华文彩云" pitchFamily="2" charset="-122"/>
                  <a:ea typeface="华文彩云" pitchFamily="2" charset="-122"/>
                </a:rPr>
                <a:t>课从“贞观之治”到“开元盛世”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491973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7" name="Rectangle 5"/>
          <p:cNvSpPr>
            <a:spLocks noChangeArrowheads="1"/>
          </p:cNvSpPr>
          <p:nvPr/>
        </p:nvSpPr>
        <p:spPr bwMode="auto">
          <a:xfrm>
            <a:off x="394841" y="3513431"/>
            <a:ext cx="8353623" cy="30839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2">
                    <a:alpha val="55000"/>
                  </a:scheme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zh-CN" sz="5400" b="1" dirty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本是</a:t>
            </a:r>
            <a:r>
              <a:rPr lang="zh-CN" altLang="zh-CN" sz="5400" b="1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（</a:t>
            </a:r>
            <a:r>
              <a:rPr lang="en-US" altLang="zh-CN" sz="5400" b="1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_________</a:t>
            </a:r>
            <a:r>
              <a:rPr lang="zh-CN" altLang="zh-CN" sz="5400" b="1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）</a:t>
            </a:r>
            <a:r>
              <a:rPr lang="zh-CN" altLang="zh-CN" sz="5400" b="1" dirty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的皇后</a:t>
            </a:r>
            <a:r>
              <a:rPr lang="zh-CN" altLang="zh-CN" sz="5400" b="1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，</a:t>
            </a:r>
            <a:endParaRPr lang="en-US" altLang="zh-CN" sz="5400" b="1" dirty="0" smtClean="0">
              <a:solidFill>
                <a:srgbClr val="00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itchFamily="2" charset="-122"/>
              <a:ea typeface="黑体" pitchFamily="2" charset="-122"/>
            </a:endParaRPr>
          </a:p>
          <a:p>
            <a:pPr algn="l">
              <a:lnSpc>
                <a:spcPct val="120000"/>
              </a:lnSpc>
            </a:pPr>
            <a:r>
              <a:rPr lang="zh-CN" altLang="zh-CN" sz="5400" b="1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逐渐掌握</a:t>
            </a:r>
            <a:r>
              <a:rPr lang="zh-CN" altLang="zh-CN" sz="5400" b="1" dirty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实权，晚年称帝，</a:t>
            </a:r>
            <a:endParaRPr lang="zh-CN" altLang="en-US" sz="5400" b="1" dirty="0">
              <a:solidFill>
                <a:srgbClr val="00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itchFamily="2" charset="-122"/>
              <a:ea typeface="黑体" pitchFamily="2" charset="-122"/>
            </a:endParaRPr>
          </a:p>
          <a:p>
            <a:pPr algn="l">
              <a:lnSpc>
                <a:spcPct val="120000"/>
              </a:lnSpc>
            </a:pPr>
            <a:r>
              <a:rPr lang="zh-CN" altLang="zh-CN" sz="5400" b="1" dirty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改国号为</a:t>
            </a:r>
            <a:r>
              <a:rPr lang="zh-CN" altLang="zh-CN" sz="5400" b="1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（</a:t>
            </a:r>
            <a:r>
              <a:rPr lang="en-US" altLang="zh-CN" sz="5400" b="1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____</a:t>
            </a:r>
            <a:r>
              <a:rPr lang="zh-CN" altLang="zh-CN" sz="5400" b="1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）</a:t>
            </a:r>
            <a:r>
              <a:rPr lang="zh-CN" altLang="zh-CN" sz="5400" b="1" dirty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。</a:t>
            </a:r>
            <a:endParaRPr lang="zh-CN" altLang="en-US" sz="5400" b="1" dirty="0">
              <a:solidFill>
                <a:srgbClr val="00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79880" name="Text Box 8"/>
          <p:cNvSpPr txBox="1">
            <a:spLocks noChangeArrowheads="1"/>
          </p:cNvSpPr>
          <p:nvPr/>
        </p:nvSpPr>
        <p:spPr bwMode="auto">
          <a:xfrm>
            <a:off x="1762744" y="2420888"/>
            <a:ext cx="6625680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l"/>
            <a:r>
              <a:rPr lang="en-US" altLang="en-US" sz="7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隶书" pitchFamily="49" charset="-122"/>
              </a:rPr>
              <a:t>1</a:t>
            </a:r>
            <a:r>
              <a:rPr lang="zh-CN" altLang="en-US" sz="7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隶书" pitchFamily="49" charset="-122"/>
              </a:rPr>
              <a:t>、</a:t>
            </a:r>
            <a:r>
              <a:rPr lang="en-US" altLang="en-US" sz="72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隶书" pitchFamily="49" charset="-122"/>
              </a:rPr>
              <a:t>执政过程</a:t>
            </a:r>
            <a:endParaRPr lang="zh-CN" altLang="en-US" sz="7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隶书" pitchFamily="49" charset="-122"/>
            </a:endParaRPr>
          </a:p>
        </p:txBody>
      </p:sp>
      <p:sp>
        <p:nvSpPr>
          <p:cNvPr id="79881" name="Rectangle 9"/>
          <p:cNvSpPr>
            <a:spLocks noChangeArrowheads="1"/>
          </p:cNvSpPr>
          <p:nvPr/>
        </p:nvSpPr>
        <p:spPr bwMode="auto">
          <a:xfrm>
            <a:off x="2555776" y="3269853"/>
            <a:ext cx="3246438" cy="1311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2">
                    <a:alpha val="55000"/>
                  </a:scheme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8000" b="1" dirty="0">
                <a:solidFill>
                  <a:srgbClr val="CC0000"/>
                </a:solidFill>
                <a:ea typeface="隶书" pitchFamily="49" charset="-122"/>
              </a:rPr>
              <a:t>唐高宗</a:t>
            </a:r>
          </a:p>
        </p:txBody>
      </p:sp>
      <p:sp>
        <p:nvSpPr>
          <p:cNvPr id="79882" name="Rectangle 10"/>
          <p:cNvSpPr>
            <a:spLocks noChangeArrowheads="1"/>
          </p:cNvSpPr>
          <p:nvPr/>
        </p:nvSpPr>
        <p:spPr bwMode="auto">
          <a:xfrm>
            <a:off x="4073634" y="5277318"/>
            <a:ext cx="1204913" cy="1311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2">
                    <a:alpha val="55000"/>
                  </a:scheme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8000" b="1" dirty="0">
                <a:solidFill>
                  <a:srgbClr val="CC0000"/>
                </a:solidFill>
                <a:ea typeface="隶书" pitchFamily="49" charset="-122"/>
              </a:rPr>
              <a:t>周</a:t>
            </a:r>
          </a:p>
        </p:txBody>
      </p:sp>
      <p:sp>
        <p:nvSpPr>
          <p:cNvPr id="13" name="矩形 12"/>
          <p:cNvSpPr/>
          <p:nvPr/>
        </p:nvSpPr>
        <p:spPr>
          <a:xfrm>
            <a:off x="1" y="764704"/>
            <a:ext cx="9144000" cy="1754326"/>
          </a:xfrm>
          <a:prstGeom prst="rect">
            <a:avLst/>
          </a:prstGeom>
          <a:blipFill>
            <a:blip r:embed="rId2"/>
            <a:tile tx="0" ty="0" sx="100000" sy="100000" flip="none" algn="tl"/>
          </a:blipFill>
        </p:spPr>
        <p:txBody>
          <a:bodyPr wrap="square">
            <a:spAutoFit/>
          </a:bodyPr>
          <a:lstStyle/>
          <a:p>
            <a:pPr lvl="0" algn="ctr"/>
            <a:r>
              <a:rPr lang="zh-CN" altLang="en-US" sz="5400" b="1" dirty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二、女皇帝武则天</a:t>
            </a:r>
            <a:endParaRPr lang="en-US" altLang="zh-CN" sz="5400" b="1" dirty="0" smtClean="0">
              <a:solidFill>
                <a:srgbClr val="CC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itchFamily="2" charset="-122"/>
              <a:ea typeface="黑体" pitchFamily="2" charset="-122"/>
            </a:endParaRPr>
          </a:p>
          <a:p>
            <a:pPr lvl="0"/>
            <a:r>
              <a:rPr lang="zh-CN" altLang="en-US" sz="5400" b="1" dirty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（</a:t>
            </a:r>
            <a:r>
              <a:rPr lang="en-US" altLang="zh-CN" sz="5400" b="1" dirty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655</a:t>
            </a:r>
            <a:r>
              <a:rPr lang="zh-CN" altLang="en-US" sz="5400" b="1" dirty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年</a:t>
            </a:r>
            <a:r>
              <a:rPr lang="en-US" altLang="zh-CN" sz="5400" b="1" dirty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—690</a:t>
            </a:r>
            <a:r>
              <a:rPr lang="zh-CN" altLang="en-US" sz="5400" b="1" dirty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年</a:t>
            </a:r>
            <a:r>
              <a:rPr lang="en-US" altLang="zh-CN" sz="5400" b="1" dirty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—705</a:t>
            </a:r>
            <a:r>
              <a:rPr lang="zh-CN" altLang="en-US" sz="5400" b="1" dirty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年</a:t>
            </a:r>
            <a:r>
              <a:rPr lang="zh-CN" altLang="en-US" sz="5400" b="1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）</a:t>
            </a:r>
            <a:endParaRPr lang="zh-CN" altLang="en-US" sz="5400" b="1" dirty="0">
              <a:solidFill>
                <a:srgbClr val="CC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itchFamily="2" charset="-122"/>
              <a:ea typeface="黑体" pitchFamily="2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1" y="0"/>
            <a:ext cx="9252520" cy="764704"/>
            <a:chOff x="-4539" y="0"/>
            <a:chExt cx="9220547" cy="764704"/>
          </a:xfrm>
        </p:grpSpPr>
        <p:pic>
          <p:nvPicPr>
            <p:cNvPr id="15" name="Picture 6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4539" y="0"/>
              <a:ext cx="9148539" cy="76470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6" name="Rectangle 4"/>
            <p:cNvSpPr>
              <a:spLocks noChangeArrowheads="1"/>
            </p:cNvSpPr>
            <p:nvPr/>
          </p:nvSpPr>
          <p:spPr bwMode="auto">
            <a:xfrm>
              <a:off x="1295525" y="107921"/>
              <a:ext cx="7920483" cy="5847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32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华文彩云" pitchFamily="2" charset="-122"/>
                  <a:ea typeface="华文彩云" pitchFamily="2" charset="-122"/>
                </a:rPr>
                <a:t>第</a:t>
              </a:r>
              <a:r>
                <a:rPr lang="en-US" altLang="zh-CN" sz="32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华文彩云" pitchFamily="2" charset="-122"/>
                  <a:ea typeface="华文彩云" pitchFamily="2" charset="-122"/>
                </a:rPr>
                <a:t>2</a:t>
              </a:r>
              <a:r>
                <a:rPr lang="zh-CN" altLang="en-US" sz="32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华文彩云" pitchFamily="2" charset="-122"/>
                  <a:ea typeface="华文彩云" pitchFamily="2" charset="-122"/>
                </a:rPr>
                <a:t>课从“贞观之治”到“开元盛世”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3915237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798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798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9881" grpId="0"/>
      <p:bldP spid="7988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 descr="隋运河图示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56" t="5266" r="32396" b="2864"/>
          <a:stretch>
            <a:fillRect/>
          </a:stretch>
        </p:blipFill>
        <p:spPr bwMode="auto">
          <a:xfrm>
            <a:off x="3531046" y="791989"/>
            <a:ext cx="5505450" cy="60213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7891" name="Text Box 3"/>
          <p:cNvSpPr txBox="1">
            <a:spLocks noChangeArrowheads="1"/>
          </p:cNvSpPr>
          <p:nvPr/>
        </p:nvSpPr>
        <p:spPr bwMode="auto">
          <a:xfrm>
            <a:off x="674688" y="3717925"/>
            <a:ext cx="2168525" cy="11079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kumimoji="1" lang="zh-CN" altLang="en-US" sz="66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华文行楷" pitchFamily="2" charset="-122"/>
              </a:rPr>
              <a:t>三点</a:t>
            </a:r>
          </a:p>
        </p:txBody>
      </p:sp>
      <p:sp>
        <p:nvSpPr>
          <p:cNvPr id="37892" name="Text Box 4"/>
          <p:cNvSpPr txBox="1">
            <a:spLocks noChangeArrowheads="1"/>
          </p:cNvSpPr>
          <p:nvPr/>
        </p:nvSpPr>
        <p:spPr bwMode="auto">
          <a:xfrm>
            <a:off x="674688" y="5591175"/>
            <a:ext cx="1919287" cy="11079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kumimoji="1" lang="zh-CN" altLang="en-US" sz="66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华文行楷" pitchFamily="2" charset="-122"/>
              </a:rPr>
              <a:t>五河</a:t>
            </a:r>
          </a:p>
        </p:txBody>
      </p:sp>
      <p:sp>
        <p:nvSpPr>
          <p:cNvPr id="37893" name="Text Box 5"/>
          <p:cNvSpPr txBox="1">
            <a:spLocks noChangeArrowheads="1"/>
          </p:cNvSpPr>
          <p:nvPr/>
        </p:nvSpPr>
        <p:spPr bwMode="auto">
          <a:xfrm>
            <a:off x="674688" y="4727575"/>
            <a:ext cx="2016125" cy="11079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kumimoji="1" lang="zh-CN" altLang="en-US" sz="66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华文行楷" pitchFamily="2" charset="-122"/>
              </a:rPr>
              <a:t>四段</a:t>
            </a:r>
          </a:p>
        </p:txBody>
      </p:sp>
      <p:sp>
        <p:nvSpPr>
          <p:cNvPr id="37894" name="Rectangle 6"/>
          <p:cNvSpPr>
            <a:spLocks noChangeArrowheads="1"/>
          </p:cNvSpPr>
          <p:nvPr/>
        </p:nvSpPr>
        <p:spPr bwMode="auto">
          <a:xfrm>
            <a:off x="6156846" y="6237113"/>
            <a:ext cx="1223963" cy="576263"/>
          </a:xfrm>
          <a:prstGeom prst="rect">
            <a:avLst/>
          </a:prstGeom>
          <a:solidFill>
            <a:srgbClr val="FF66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7895" name="Rectangle 7"/>
          <p:cNvSpPr>
            <a:spLocks noChangeArrowheads="1"/>
          </p:cNvSpPr>
          <p:nvPr/>
        </p:nvSpPr>
        <p:spPr bwMode="auto">
          <a:xfrm>
            <a:off x="6012384" y="765001"/>
            <a:ext cx="1223962" cy="576262"/>
          </a:xfrm>
          <a:prstGeom prst="rect">
            <a:avLst/>
          </a:prstGeom>
          <a:solidFill>
            <a:srgbClr val="FF66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7896" name="Rectangle 8"/>
          <p:cNvSpPr>
            <a:spLocks noChangeArrowheads="1"/>
          </p:cNvSpPr>
          <p:nvPr/>
        </p:nvSpPr>
        <p:spPr bwMode="auto">
          <a:xfrm>
            <a:off x="3635896" y="3428826"/>
            <a:ext cx="935038" cy="576262"/>
          </a:xfrm>
          <a:prstGeom prst="rect">
            <a:avLst/>
          </a:prstGeom>
          <a:solidFill>
            <a:srgbClr val="FF66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7897" name="Rectangle 9"/>
          <p:cNvSpPr>
            <a:spLocks noChangeArrowheads="1"/>
          </p:cNvSpPr>
          <p:nvPr/>
        </p:nvSpPr>
        <p:spPr bwMode="auto">
          <a:xfrm>
            <a:off x="6517209" y="1485726"/>
            <a:ext cx="1584325" cy="554037"/>
          </a:xfrm>
          <a:prstGeom prst="rect">
            <a:avLst/>
          </a:prstGeom>
          <a:solidFill>
            <a:srgbClr val="3333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7898" name="Rectangle 10"/>
          <p:cNvSpPr>
            <a:spLocks noChangeArrowheads="1"/>
          </p:cNvSpPr>
          <p:nvPr/>
        </p:nvSpPr>
        <p:spPr bwMode="auto">
          <a:xfrm>
            <a:off x="6228284" y="2420763"/>
            <a:ext cx="1584325" cy="554038"/>
          </a:xfrm>
          <a:prstGeom prst="rect">
            <a:avLst/>
          </a:prstGeom>
          <a:solidFill>
            <a:srgbClr val="3333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7899" name="Rectangle 11"/>
          <p:cNvSpPr>
            <a:spLocks noChangeArrowheads="1"/>
          </p:cNvSpPr>
          <p:nvPr/>
        </p:nvSpPr>
        <p:spPr bwMode="auto">
          <a:xfrm>
            <a:off x="6228284" y="3357388"/>
            <a:ext cx="1584325" cy="554038"/>
          </a:xfrm>
          <a:prstGeom prst="rect">
            <a:avLst/>
          </a:prstGeom>
          <a:solidFill>
            <a:srgbClr val="3333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7900" name="Rectangle 12"/>
          <p:cNvSpPr>
            <a:spLocks noChangeArrowheads="1"/>
          </p:cNvSpPr>
          <p:nvPr/>
        </p:nvSpPr>
        <p:spPr bwMode="auto">
          <a:xfrm>
            <a:off x="6444184" y="4365451"/>
            <a:ext cx="1584325" cy="554037"/>
          </a:xfrm>
          <a:prstGeom prst="rect">
            <a:avLst/>
          </a:prstGeom>
          <a:solidFill>
            <a:srgbClr val="3333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7901" name="Rectangle 13"/>
          <p:cNvSpPr>
            <a:spLocks noChangeArrowheads="1"/>
          </p:cNvSpPr>
          <p:nvPr/>
        </p:nvSpPr>
        <p:spPr bwMode="auto">
          <a:xfrm>
            <a:off x="7093471" y="5589413"/>
            <a:ext cx="1584325" cy="554038"/>
          </a:xfrm>
          <a:prstGeom prst="rect">
            <a:avLst/>
          </a:prstGeom>
          <a:solidFill>
            <a:srgbClr val="3333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7902" name="Rectangle 14"/>
          <p:cNvSpPr>
            <a:spLocks noChangeArrowheads="1"/>
          </p:cNvSpPr>
          <p:nvPr/>
        </p:nvSpPr>
        <p:spPr bwMode="auto">
          <a:xfrm rot="-3122147">
            <a:off x="4824140" y="1737345"/>
            <a:ext cx="1512887" cy="431800"/>
          </a:xfrm>
          <a:prstGeom prst="rect">
            <a:avLst/>
          </a:prstGeom>
          <a:solidFill>
            <a:srgbClr val="80008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7903" name="Rectangle 15"/>
          <p:cNvSpPr>
            <a:spLocks noChangeArrowheads="1"/>
          </p:cNvSpPr>
          <p:nvPr/>
        </p:nvSpPr>
        <p:spPr bwMode="auto">
          <a:xfrm rot="-3122147">
            <a:off x="4174853" y="2818432"/>
            <a:ext cx="1011237" cy="504825"/>
          </a:xfrm>
          <a:prstGeom prst="rect">
            <a:avLst/>
          </a:prstGeom>
          <a:solidFill>
            <a:srgbClr val="80008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7904" name="Rectangle 16"/>
          <p:cNvSpPr>
            <a:spLocks noChangeArrowheads="1"/>
          </p:cNvSpPr>
          <p:nvPr/>
        </p:nvSpPr>
        <p:spPr bwMode="auto">
          <a:xfrm rot="3314449">
            <a:off x="5111477" y="5337795"/>
            <a:ext cx="1512887" cy="431800"/>
          </a:xfrm>
          <a:prstGeom prst="rect">
            <a:avLst/>
          </a:prstGeom>
          <a:solidFill>
            <a:srgbClr val="80008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7905" name="Rectangle 17"/>
          <p:cNvSpPr>
            <a:spLocks noChangeArrowheads="1"/>
          </p:cNvSpPr>
          <p:nvPr/>
        </p:nvSpPr>
        <p:spPr bwMode="auto">
          <a:xfrm rot="14078740">
            <a:off x="4247877" y="4042395"/>
            <a:ext cx="1512887" cy="431800"/>
          </a:xfrm>
          <a:prstGeom prst="rect">
            <a:avLst/>
          </a:prstGeom>
          <a:solidFill>
            <a:srgbClr val="80008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7906" name="WordArt 18"/>
          <p:cNvSpPr>
            <a:spLocks noChangeArrowheads="1" noChangeShapeType="1" noTextEdit="1"/>
          </p:cNvSpPr>
          <p:nvPr/>
        </p:nvSpPr>
        <p:spPr bwMode="auto">
          <a:xfrm>
            <a:off x="250825" y="850900"/>
            <a:ext cx="2663825" cy="1354138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r>
              <a:rPr lang="zh-CN" altLang="en-US" sz="6000" b="1" kern="1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宋体"/>
                <a:ea typeface="宋体"/>
              </a:rPr>
              <a:t>填一填</a:t>
            </a:r>
          </a:p>
        </p:txBody>
      </p:sp>
      <p:sp>
        <p:nvSpPr>
          <p:cNvPr id="37907" name="WordArt 19"/>
          <p:cNvSpPr>
            <a:spLocks noChangeArrowheads="1" noChangeShapeType="1" noTextEdit="1"/>
          </p:cNvSpPr>
          <p:nvPr/>
        </p:nvSpPr>
        <p:spPr bwMode="auto">
          <a:xfrm>
            <a:off x="468313" y="2349500"/>
            <a:ext cx="2735535" cy="12239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zh-CN" altLang="en-US" sz="3600" kern="10" dirty="0"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宋体"/>
                <a:ea typeface="宋体"/>
              </a:rPr>
              <a:t>大运河</a:t>
            </a:r>
          </a:p>
        </p:txBody>
      </p:sp>
      <p:grpSp>
        <p:nvGrpSpPr>
          <p:cNvPr id="21" name="组合 20"/>
          <p:cNvGrpSpPr/>
          <p:nvPr/>
        </p:nvGrpSpPr>
        <p:grpSpPr>
          <a:xfrm>
            <a:off x="-4539" y="0"/>
            <a:ext cx="9148539" cy="764704"/>
            <a:chOff x="-4539" y="0"/>
            <a:chExt cx="9148539" cy="764704"/>
          </a:xfrm>
        </p:grpSpPr>
        <p:pic>
          <p:nvPicPr>
            <p:cNvPr id="22" name="Picture 6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4539" y="0"/>
              <a:ext cx="9148539" cy="76470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3" name="WordArt 18"/>
            <p:cNvSpPr>
              <a:spLocks noChangeArrowheads="1" noChangeShapeType="1" noTextEdit="1"/>
            </p:cNvSpPr>
            <p:nvPr/>
          </p:nvSpPr>
          <p:spPr bwMode="auto">
            <a:xfrm>
              <a:off x="2555776" y="116632"/>
              <a:ext cx="3744913" cy="576535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zh-CN" altLang="en-US" sz="3600" b="1" kern="10" dirty="0">
                  <a:ln w="19050">
                    <a:solidFill>
                      <a:srgbClr val="99CCFF"/>
                    </a:solidFill>
                    <a:round/>
                    <a:headEnd/>
                    <a:tailEnd/>
                  </a:ln>
                  <a:solidFill>
                    <a:srgbClr val="FF0000"/>
                  </a:solidFill>
                  <a:effectLst>
                    <a:outerShdw dist="35921" dir="2700000" algn="ctr" rotWithShape="0">
                      <a:srgbClr val="990000"/>
                    </a:outerShdw>
                  </a:effectLst>
                  <a:latin typeface="隶书"/>
                  <a:ea typeface="隶书"/>
                </a:rPr>
                <a:t>温故知新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9317630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378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378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" decel="100000"/>
                                        <p:tgtEl>
                                          <p:spTgt spid="378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78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78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1000"/>
                                        <p:tgtEl>
                                          <p:spTgt spid="378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/>
                                        <p:tgtEl>
                                          <p:spTgt spid="378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decel="100000"/>
                                        <p:tgtEl>
                                          <p:spTgt spid="378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78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78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37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1000"/>
                                        <p:tgtEl>
                                          <p:spTgt spid="378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/>
                                        <p:tgtEl>
                                          <p:spTgt spid="378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" decel="100000"/>
                                        <p:tgtEl>
                                          <p:spTgt spid="378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78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78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0" dur="500"/>
                                        <p:tgtEl>
                                          <p:spTgt spid="379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9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5" dur="500"/>
                                        <p:tgtEl>
                                          <p:spTgt spid="379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9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0" dur="500"/>
                                        <p:tgtEl>
                                          <p:spTgt spid="3790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9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5" dur="500"/>
                                        <p:tgtEl>
                                          <p:spTgt spid="379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9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50" dur="500"/>
                                        <p:tgtEl>
                                          <p:spTgt spid="3789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8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5" dur="500"/>
                                        <p:tgtEl>
                                          <p:spTgt spid="378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8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60" dur="500"/>
                                        <p:tgtEl>
                                          <p:spTgt spid="378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8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 nodeType="clickPar">
                      <p:stCondLst>
                        <p:cond delay="indefinite"/>
                      </p:stCondLst>
                      <p:childTnLst>
                        <p:par>
                          <p:cTn id="6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4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65" dur="500"/>
                                        <p:tgtEl>
                                          <p:spTgt spid="379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9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 nodeType="clickPar">
                      <p:stCondLst>
                        <p:cond delay="indefinite"/>
                      </p:stCondLst>
                      <p:childTnLst>
                        <p:par>
                          <p:cTn id="6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9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70" dur="500"/>
                                        <p:tgtEl>
                                          <p:spTgt spid="379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9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4" grpId="0" animBg="1"/>
      <p:bldP spid="37895" grpId="0" animBg="1"/>
      <p:bldP spid="37896" grpId="0" animBg="1"/>
      <p:bldP spid="37897" grpId="0" animBg="1"/>
      <p:bldP spid="37898" grpId="0" animBg="1"/>
      <p:bldP spid="37899" grpId="0" animBg="1"/>
      <p:bldP spid="37900" grpId="0" animBg="1"/>
      <p:bldP spid="37901" grpId="0" animBg="1"/>
      <p:bldP spid="37902" grpId="0" animBg="1"/>
      <p:bldP spid="37903" grpId="0" animBg="1"/>
      <p:bldP spid="37904" grpId="0" animBg="1"/>
      <p:bldP spid="3790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901" name="Rectangle 5"/>
          <p:cNvSpPr>
            <a:spLocks noChangeArrowheads="1"/>
          </p:cNvSpPr>
          <p:nvPr/>
        </p:nvSpPr>
        <p:spPr bwMode="auto">
          <a:xfrm>
            <a:off x="251717" y="2442368"/>
            <a:ext cx="8640763" cy="41549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2">
                    <a:alpha val="55000"/>
                  </a:scheme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r>
              <a:rPr lang="zh-CN" altLang="en-US" sz="4400" b="1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  武则天</a:t>
            </a:r>
            <a:r>
              <a:rPr lang="zh-CN" altLang="en-US" sz="4400" b="1" dirty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统治时期，打击敌对的官僚</a:t>
            </a:r>
            <a:r>
              <a:rPr lang="zh-CN" altLang="en-US" sz="4400" b="1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贵族；大力</a:t>
            </a:r>
            <a:r>
              <a:rPr lang="zh-CN" altLang="en-US" sz="4400" b="1" dirty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发展科举制，创立殿试制度，亲自面试考生，不拘一格选拔人才，扩大了统治基础；继续推行贞观以来减轻人民负担的政策和措施，重视发展生产。</a:t>
            </a:r>
          </a:p>
        </p:txBody>
      </p:sp>
      <p:sp>
        <p:nvSpPr>
          <p:cNvPr id="80903" name="Text Box 7"/>
          <p:cNvSpPr txBox="1">
            <a:spLocks noChangeArrowheads="1"/>
          </p:cNvSpPr>
          <p:nvPr/>
        </p:nvSpPr>
        <p:spPr bwMode="auto">
          <a:xfrm>
            <a:off x="610616" y="1556792"/>
            <a:ext cx="8497888" cy="101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6000" b="1" dirty="0">
                <a:solidFill>
                  <a:srgbClr val="FF0000"/>
                </a:solidFill>
                <a:ea typeface="隶书" pitchFamily="49" charset="-122"/>
              </a:rPr>
              <a:t>2</a:t>
            </a:r>
            <a:r>
              <a:rPr lang="zh-CN" altLang="en-US" sz="6000" b="1" dirty="0">
                <a:solidFill>
                  <a:srgbClr val="FF0000"/>
                </a:solidFill>
                <a:ea typeface="隶书" pitchFamily="49" charset="-122"/>
              </a:rPr>
              <a:t>、</a:t>
            </a:r>
            <a:r>
              <a:rPr lang="zh-CN" altLang="en-US" sz="6000" b="1" dirty="0" smtClean="0">
                <a:solidFill>
                  <a:srgbClr val="FF0000"/>
                </a:solidFill>
                <a:ea typeface="隶书" pitchFamily="49" charset="-122"/>
              </a:rPr>
              <a:t>武则天治国</a:t>
            </a:r>
            <a:r>
              <a:rPr lang="zh-CN" altLang="en-US" sz="6000" b="1" dirty="0">
                <a:solidFill>
                  <a:srgbClr val="FF0000"/>
                </a:solidFill>
                <a:ea typeface="隶书" pitchFamily="49" charset="-122"/>
              </a:rPr>
              <a:t>措施</a:t>
            </a:r>
          </a:p>
        </p:txBody>
      </p:sp>
      <p:sp>
        <p:nvSpPr>
          <p:cNvPr id="13" name="矩形 12"/>
          <p:cNvSpPr/>
          <p:nvPr/>
        </p:nvSpPr>
        <p:spPr>
          <a:xfrm>
            <a:off x="1" y="764704"/>
            <a:ext cx="9144000" cy="923330"/>
          </a:xfrm>
          <a:prstGeom prst="rect">
            <a:avLst/>
          </a:prstGeom>
          <a:blipFill>
            <a:blip r:embed="rId2"/>
            <a:tile tx="0" ty="0" sx="100000" sy="100000" flip="none" algn="tl"/>
          </a:blipFill>
        </p:spPr>
        <p:txBody>
          <a:bodyPr wrap="square">
            <a:spAutoFit/>
          </a:bodyPr>
          <a:lstStyle/>
          <a:p>
            <a:pPr lvl="0" algn="ctr"/>
            <a:r>
              <a:rPr lang="zh-CN" altLang="en-US" sz="5400" b="1" dirty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二、女皇帝武则天</a:t>
            </a:r>
          </a:p>
        </p:txBody>
      </p:sp>
      <p:grpSp>
        <p:nvGrpSpPr>
          <p:cNvPr id="14" name="组合 13"/>
          <p:cNvGrpSpPr/>
          <p:nvPr/>
        </p:nvGrpSpPr>
        <p:grpSpPr>
          <a:xfrm>
            <a:off x="1" y="0"/>
            <a:ext cx="9252520" cy="764704"/>
            <a:chOff x="-4539" y="0"/>
            <a:chExt cx="9220547" cy="764704"/>
          </a:xfrm>
        </p:grpSpPr>
        <p:pic>
          <p:nvPicPr>
            <p:cNvPr id="15" name="Picture 6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4539" y="0"/>
              <a:ext cx="9148539" cy="76470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6" name="Rectangle 4"/>
            <p:cNvSpPr>
              <a:spLocks noChangeArrowheads="1"/>
            </p:cNvSpPr>
            <p:nvPr/>
          </p:nvSpPr>
          <p:spPr bwMode="auto">
            <a:xfrm>
              <a:off x="1295525" y="107921"/>
              <a:ext cx="7920483" cy="5847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32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华文彩云" pitchFamily="2" charset="-122"/>
                  <a:ea typeface="华文彩云" pitchFamily="2" charset="-122"/>
                </a:rPr>
                <a:t>第</a:t>
              </a:r>
              <a:r>
                <a:rPr lang="en-US" altLang="zh-CN" sz="32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华文彩云" pitchFamily="2" charset="-122"/>
                  <a:ea typeface="华文彩云" pitchFamily="2" charset="-122"/>
                </a:rPr>
                <a:t>2</a:t>
              </a:r>
              <a:r>
                <a:rPr lang="zh-CN" altLang="en-US" sz="32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华文彩云" pitchFamily="2" charset="-122"/>
                  <a:ea typeface="华文彩云" pitchFamily="2" charset="-122"/>
                </a:rPr>
                <a:t>课从“贞观之治”到“开元盛世”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3106817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809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901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7" name="Text Box 7"/>
          <p:cNvSpPr txBox="1">
            <a:spLocks noChangeArrowheads="1"/>
          </p:cNvSpPr>
          <p:nvPr/>
        </p:nvSpPr>
        <p:spPr bwMode="auto">
          <a:xfrm>
            <a:off x="2050602" y="1688034"/>
            <a:ext cx="6409829" cy="101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en-US" altLang="zh-CN" sz="6000" b="1" dirty="0">
                <a:solidFill>
                  <a:srgbClr val="FF0000"/>
                </a:solidFill>
                <a:ea typeface="隶书" pitchFamily="49" charset="-122"/>
              </a:rPr>
              <a:t>3</a:t>
            </a:r>
            <a:r>
              <a:rPr lang="zh-CN" altLang="en-US" sz="6000" b="1" dirty="0">
                <a:solidFill>
                  <a:srgbClr val="FF0000"/>
                </a:solidFill>
                <a:ea typeface="隶书" pitchFamily="49" charset="-122"/>
              </a:rPr>
              <a:t>、</a:t>
            </a:r>
            <a:r>
              <a:rPr lang="zh-CN" altLang="en-US" sz="6000" b="1" dirty="0" smtClean="0">
                <a:solidFill>
                  <a:srgbClr val="FF0000"/>
                </a:solidFill>
                <a:ea typeface="隶书" pitchFamily="49" charset="-122"/>
              </a:rPr>
              <a:t>武则天功绩</a:t>
            </a:r>
            <a:r>
              <a:rPr lang="zh-CN" altLang="en-US" sz="6000" b="1" dirty="0">
                <a:solidFill>
                  <a:srgbClr val="FF0000"/>
                </a:solidFill>
                <a:ea typeface="隶书" pitchFamily="49" charset="-122"/>
              </a:rPr>
              <a:t>：</a:t>
            </a:r>
          </a:p>
        </p:txBody>
      </p:sp>
      <p:sp>
        <p:nvSpPr>
          <p:cNvPr id="14" name="矩形 13"/>
          <p:cNvSpPr/>
          <p:nvPr/>
        </p:nvSpPr>
        <p:spPr>
          <a:xfrm>
            <a:off x="1" y="764704"/>
            <a:ext cx="9144000" cy="923330"/>
          </a:xfrm>
          <a:prstGeom prst="rect">
            <a:avLst/>
          </a:prstGeom>
          <a:blipFill>
            <a:blip r:embed="rId2"/>
            <a:tile tx="0" ty="0" sx="100000" sy="100000" flip="none" algn="tl"/>
          </a:blipFill>
        </p:spPr>
        <p:txBody>
          <a:bodyPr wrap="square">
            <a:spAutoFit/>
          </a:bodyPr>
          <a:lstStyle/>
          <a:p>
            <a:pPr lvl="0"/>
            <a:r>
              <a:rPr lang="zh-CN" altLang="en-US" sz="5400" b="1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     二、</a:t>
            </a:r>
            <a:r>
              <a:rPr lang="zh-CN" altLang="en-US" sz="5400" b="1" dirty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女皇帝武则天</a:t>
            </a:r>
          </a:p>
        </p:txBody>
      </p:sp>
      <p:grpSp>
        <p:nvGrpSpPr>
          <p:cNvPr id="15" name="组合 14"/>
          <p:cNvGrpSpPr/>
          <p:nvPr/>
        </p:nvGrpSpPr>
        <p:grpSpPr>
          <a:xfrm>
            <a:off x="1" y="0"/>
            <a:ext cx="9252520" cy="764704"/>
            <a:chOff x="-4539" y="0"/>
            <a:chExt cx="9220547" cy="764704"/>
          </a:xfrm>
        </p:grpSpPr>
        <p:pic>
          <p:nvPicPr>
            <p:cNvPr id="16" name="Picture 6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4539" y="0"/>
              <a:ext cx="9148539" cy="76470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7" name="Rectangle 4"/>
            <p:cNvSpPr>
              <a:spLocks noChangeArrowheads="1"/>
            </p:cNvSpPr>
            <p:nvPr/>
          </p:nvSpPr>
          <p:spPr bwMode="auto">
            <a:xfrm>
              <a:off x="1295525" y="107921"/>
              <a:ext cx="7920483" cy="5847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32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华文彩云" pitchFamily="2" charset="-122"/>
                  <a:ea typeface="华文彩云" pitchFamily="2" charset="-122"/>
                </a:rPr>
                <a:t>第</a:t>
              </a:r>
              <a:r>
                <a:rPr lang="en-US" altLang="zh-CN" sz="32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华文彩云" pitchFamily="2" charset="-122"/>
                  <a:ea typeface="华文彩云" pitchFamily="2" charset="-122"/>
                </a:rPr>
                <a:t>2</a:t>
              </a:r>
              <a:r>
                <a:rPr lang="zh-CN" altLang="en-US" sz="32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华文彩云" pitchFamily="2" charset="-122"/>
                  <a:ea typeface="华文彩云" pitchFamily="2" charset="-122"/>
                </a:rPr>
                <a:t>课从“贞观之治”到“开元盛世”</a:t>
              </a:r>
            </a:p>
          </p:txBody>
        </p:sp>
      </p:grpSp>
      <p:sp>
        <p:nvSpPr>
          <p:cNvPr id="2" name="矩形 1"/>
          <p:cNvSpPr/>
          <p:nvPr/>
        </p:nvSpPr>
        <p:spPr>
          <a:xfrm>
            <a:off x="755576" y="2492896"/>
            <a:ext cx="7992888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5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使唐朝社会经济进一步发展，国力不断增强；边疆得到巩固和开拓。这为后来</a:t>
            </a:r>
            <a:r>
              <a:rPr lang="zh-CN" altLang="en-US" sz="5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“开元盛世</a:t>
            </a:r>
            <a:r>
              <a:rPr lang="en-US" altLang="zh-CN" sz="5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”</a:t>
            </a:r>
            <a:r>
              <a:rPr lang="zh-CN" altLang="en-US" sz="5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局面</a:t>
            </a:r>
            <a:r>
              <a:rPr lang="zh-CN" altLang="en-US" sz="5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的出现奠定了基础。</a:t>
            </a:r>
          </a:p>
        </p:txBody>
      </p:sp>
    </p:spTree>
    <p:extLst>
      <p:ext uri="{BB962C8B-B14F-4D97-AF65-F5344CB8AC3E}">
        <p14:creationId xmlns:p14="http://schemas.microsoft.com/office/powerpoint/2010/main" val="12949896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8" name="Text Box 4"/>
          <p:cNvSpPr txBox="1">
            <a:spLocks noChangeArrowheads="1"/>
          </p:cNvSpPr>
          <p:nvPr/>
        </p:nvSpPr>
        <p:spPr bwMode="auto">
          <a:xfrm>
            <a:off x="179512" y="833338"/>
            <a:ext cx="3528392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武则天与无字碑</a:t>
            </a:r>
          </a:p>
        </p:txBody>
      </p:sp>
      <p:sp>
        <p:nvSpPr>
          <p:cNvPr id="67590" name="Rectangle 6"/>
          <p:cNvSpPr>
            <a:spLocks noChangeArrowheads="1"/>
          </p:cNvSpPr>
          <p:nvPr/>
        </p:nvSpPr>
        <p:spPr bwMode="auto">
          <a:xfrm>
            <a:off x="4067944" y="836712"/>
            <a:ext cx="4824536" cy="5909310"/>
          </a:xfrm>
          <a:prstGeom prst="rect">
            <a:avLst/>
          </a:prstGeom>
          <a:noFill/>
          <a:ln w="28575" algn="ctr">
            <a:solidFill>
              <a:srgbClr val="000066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2">
                    <a:alpha val="55000"/>
                  </a:schemeClr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5400" b="1" dirty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乾陵“无字碑”是为女皇武则天立的一块巨大的无字石碑。它与西侧唐高宗的述圣纪碑相对应</a:t>
            </a:r>
            <a:r>
              <a:rPr lang="zh-CN" altLang="en-US" sz="5400" b="1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。</a:t>
            </a:r>
            <a:endParaRPr lang="en-US" altLang="zh-CN" sz="5400" dirty="0">
              <a:solidFill>
                <a:srgbClr val="00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itchFamily="2" charset="-122"/>
              <a:ea typeface="黑体" pitchFamily="2" charset="-122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973" y="1516251"/>
            <a:ext cx="3850602" cy="5297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11" name="组合 10"/>
          <p:cNvGrpSpPr/>
          <p:nvPr/>
        </p:nvGrpSpPr>
        <p:grpSpPr>
          <a:xfrm>
            <a:off x="1" y="0"/>
            <a:ext cx="9252520" cy="764704"/>
            <a:chOff x="-4539" y="0"/>
            <a:chExt cx="9220547" cy="764704"/>
          </a:xfrm>
        </p:grpSpPr>
        <p:pic>
          <p:nvPicPr>
            <p:cNvPr id="12" name="Picture 6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4539" y="0"/>
              <a:ext cx="9148539" cy="76470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3" name="Rectangle 4"/>
            <p:cNvSpPr>
              <a:spLocks noChangeArrowheads="1"/>
            </p:cNvSpPr>
            <p:nvPr/>
          </p:nvSpPr>
          <p:spPr bwMode="auto">
            <a:xfrm>
              <a:off x="1295525" y="107921"/>
              <a:ext cx="7920483" cy="5847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32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华文彩云" pitchFamily="2" charset="-122"/>
                  <a:ea typeface="华文彩云" pitchFamily="2" charset="-122"/>
                </a:rPr>
                <a:t>第</a:t>
              </a:r>
              <a:r>
                <a:rPr lang="en-US" altLang="zh-CN" sz="32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华文彩云" pitchFamily="2" charset="-122"/>
                  <a:ea typeface="华文彩云" pitchFamily="2" charset="-122"/>
                </a:rPr>
                <a:t>2</a:t>
              </a:r>
              <a:r>
                <a:rPr lang="zh-CN" altLang="en-US" sz="32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华文彩云" pitchFamily="2" charset="-122"/>
                  <a:ea typeface="华文彩云" pitchFamily="2" charset="-122"/>
                </a:rPr>
                <a:t>课从“贞观之治”到“开元盛世”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2333010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2" name="Text Box 4"/>
          <p:cNvSpPr txBox="1">
            <a:spLocks noChangeArrowheads="1"/>
          </p:cNvSpPr>
          <p:nvPr/>
        </p:nvSpPr>
        <p:spPr bwMode="auto">
          <a:xfrm>
            <a:off x="3887663" y="1729546"/>
            <a:ext cx="5076825" cy="4939814"/>
          </a:xfrm>
          <a:prstGeom prst="rect">
            <a:avLst/>
          </a:prstGeom>
          <a:solidFill>
            <a:srgbClr val="FFFFFF">
              <a:alpha val="50195"/>
            </a:srgbClr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lnSpc>
                <a:spcPts val="5500"/>
              </a:lnSpc>
            </a:pPr>
            <a:r>
              <a:rPr lang="zh-CN" altLang="en-US" sz="4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唐玄宗</a:t>
            </a:r>
            <a:r>
              <a:rPr lang="zh-CN" altLang="en-US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（</a:t>
            </a:r>
            <a:r>
              <a:rPr lang="en-US" altLang="zh-CN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685</a:t>
            </a:r>
            <a:r>
              <a:rPr lang="zh-CN" altLang="en-US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～</a:t>
            </a:r>
            <a:r>
              <a:rPr lang="en-US" altLang="zh-CN" sz="4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762</a:t>
            </a:r>
            <a:r>
              <a:rPr lang="zh-CN" altLang="en-US" sz="4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年</a:t>
            </a:r>
            <a:r>
              <a:rPr lang="zh-CN" altLang="en-US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）</a:t>
            </a:r>
          </a:p>
          <a:p>
            <a:pPr eaLnBrk="1" hangingPunct="1">
              <a:lnSpc>
                <a:spcPts val="5500"/>
              </a:lnSpc>
            </a:pPr>
            <a:r>
              <a:rPr lang="zh-CN" altLang="en-US" sz="4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名李隆基，又称唐明皇，</a:t>
            </a:r>
            <a:r>
              <a:rPr lang="en-US" altLang="zh-CN" sz="4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712</a:t>
            </a:r>
            <a:r>
              <a:rPr lang="zh-CN" altLang="en-US" sz="4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～</a:t>
            </a:r>
            <a:r>
              <a:rPr lang="en-US" altLang="zh-CN" sz="4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756</a:t>
            </a:r>
            <a:r>
              <a:rPr lang="zh-CN" altLang="en-US" sz="4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年在位。</a:t>
            </a:r>
            <a:endParaRPr lang="en-US" altLang="zh-CN" sz="40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itchFamily="2" charset="-122"/>
              <a:ea typeface="黑体" pitchFamily="2" charset="-122"/>
            </a:endParaRPr>
          </a:p>
          <a:p>
            <a:pPr eaLnBrk="1" hangingPunct="1">
              <a:lnSpc>
                <a:spcPts val="5500"/>
              </a:lnSpc>
            </a:pPr>
            <a:r>
              <a:rPr lang="zh-CN" altLang="en-US" sz="4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他</a:t>
            </a:r>
            <a:r>
              <a:rPr lang="zh-CN" altLang="en-US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统治</a:t>
            </a:r>
            <a:r>
              <a:rPr lang="zh-CN" altLang="en-US" sz="4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前期年号</a:t>
            </a:r>
            <a:endParaRPr lang="en-US" altLang="zh-CN" sz="40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itchFamily="2" charset="-122"/>
              <a:ea typeface="黑体" pitchFamily="2" charset="-122"/>
            </a:endParaRPr>
          </a:p>
          <a:p>
            <a:pPr eaLnBrk="1" hangingPunct="1">
              <a:lnSpc>
                <a:spcPts val="5500"/>
              </a:lnSpc>
            </a:pPr>
            <a:r>
              <a:rPr lang="zh-CN" altLang="en-US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开元</a:t>
            </a:r>
            <a:r>
              <a:rPr lang="en-US" altLang="zh-CN" sz="4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:</a:t>
            </a:r>
            <a:r>
              <a:rPr lang="en-US" altLang="zh-CN" sz="4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713-741</a:t>
            </a:r>
          </a:p>
          <a:p>
            <a:pPr eaLnBrk="1" hangingPunct="1">
              <a:lnSpc>
                <a:spcPts val="5500"/>
              </a:lnSpc>
            </a:pPr>
            <a:r>
              <a:rPr lang="zh-CN" altLang="en-US" sz="4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后期年号</a:t>
            </a:r>
            <a:endParaRPr lang="en-US" altLang="zh-CN" sz="40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itchFamily="2" charset="-122"/>
              <a:ea typeface="黑体" pitchFamily="2" charset="-122"/>
            </a:endParaRPr>
          </a:p>
          <a:p>
            <a:pPr eaLnBrk="1" hangingPunct="1">
              <a:lnSpc>
                <a:spcPts val="5500"/>
              </a:lnSpc>
            </a:pPr>
            <a:r>
              <a:rPr lang="zh-CN" altLang="en-US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天宝</a:t>
            </a:r>
            <a:r>
              <a:rPr lang="en-US" altLang="zh-CN" sz="4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:</a:t>
            </a:r>
            <a:r>
              <a:rPr lang="en-US" altLang="zh-CN" sz="4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742-756</a:t>
            </a:r>
            <a:endParaRPr lang="zh-CN" altLang="en-US" sz="40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itchFamily="2" charset="-122"/>
              <a:ea typeface="黑体" pitchFamily="2" charset="-122"/>
            </a:endParaRPr>
          </a:p>
        </p:txBody>
      </p:sp>
      <p:pic>
        <p:nvPicPr>
          <p:cNvPr id="4" name="Picture 2" descr="tang080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1729546"/>
            <a:ext cx="3779838" cy="5102186"/>
          </a:xfrm>
          <a:prstGeom prst="rect">
            <a:avLst/>
          </a:prstGeom>
          <a:noFill/>
          <a:effectLst>
            <a:outerShdw dist="107763" dir="13500000" algn="ctr" rotWithShape="0">
              <a:srgbClr val="808080">
                <a:alpha val="50000"/>
              </a:srgbClr>
            </a:outerShdw>
          </a:effectLst>
        </p:spPr>
      </p:pic>
      <p:grpSp>
        <p:nvGrpSpPr>
          <p:cNvPr id="8" name="组合 7"/>
          <p:cNvGrpSpPr/>
          <p:nvPr/>
        </p:nvGrpSpPr>
        <p:grpSpPr>
          <a:xfrm>
            <a:off x="1" y="0"/>
            <a:ext cx="9252520" cy="764704"/>
            <a:chOff x="-4539" y="0"/>
            <a:chExt cx="9220547" cy="764704"/>
          </a:xfrm>
        </p:grpSpPr>
        <p:pic>
          <p:nvPicPr>
            <p:cNvPr id="9" name="Picture 6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4539" y="0"/>
              <a:ext cx="9148539" cy="76470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0" name="Rectangle 4"/>
            <p:cNvSpPr>
              <a:spLocks noChangeArrowheads="1"/>
            </p:cNvSpPr>
            <p:nvPr/>
          </p:nvSpPr>
          <p:spPr bwMode="auto">
            <a:xfrm>
              <a:off x="1295525" y="107921"/>
              <a:ext cx="7920483" cy="5847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32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华文彩云" pitchFamily="2" charset="-122"/>
                  <a:ea typeface="华文彩云" pitchFamily="2" charset="-122"/>
                </a:rPr>
                <a:t>第</a:t>
              </a:r>
              <a:r>
                <a:rPr lang="en-US" altLang="zh-CN" sz="32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华文彩云" pitchFamily="2" charset="-122"/>
                  <a:ea typeface="华文彩云" pitchFamily="2" charset="-122"/>
                </a:rPr>
                <a:t>2</a:t>
              </a:r>
              <a:r>
                <a:rPr lang="zh-CN" altLang="en-US" sz="32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华文彩云" pitchFamily="2" charset="-122"/>
                  <a:ea typeface="华文彩云" pitchFamily="2" charset="-122"/>
                </a:rPr>
                <a:t>课从“贞观之治”到“开元盛世”</a:t>
              </a:r>
            </a:p>
          </p:txBody>
        </p:sp>
      </p:grpSp>
      <p:sp>
        <p:nvSpPr>
          <p:cNvPr id="2" name="矩形 1"/>
          <p:cNvSpPr/>
          <p:nvPr/>
        </p:nvSpPr>
        <p:spPr>
          <a:xfrm>
            <a:off x="346398" y="1878291"/>
            <a:ext cx="3073474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zh-CN" altLang="en-US" sz="6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itchFamily="2" charset="-122"/>
                <a:ea typeface="华文新魏" pitchFamily="2" charset="-122"/>
              </a:rPr>
              <a:t>唐玄宗</a:t>
            </a:r>
          </a:p>
        </p:txBody>
      </p:sp>
      <p:sp>
        <p:nvSpPr>
          <p:cNvPr id="11" name="矩形 10"/>
          <p:cNvSpPr/>
          <p:nvPr/>
        </p:nvSpPr>
        <p:spPr>
          <a:xfrm>
            <a:off x="1" y="764704"/>
            <a:ext cx="9144000" cy="923330"/>
          </a:xfrm>
          <a:prstGeom prst="rect">
            <a:avLst/>
          </a:prstGeom>
          <a:blipFill>
            <a:blip r:embed="rId4"/>
            <a:tile tx="0" ty="0" sx="100000" sy="100000" flip="none" algn="tl"/>
          </a:blipFill>
        </p:spPr>
        <p:txBody>
          <a:bodyPr wrap="square">
            <a:spAutoFit/>
          </a:bodyPr>
          <a:lstStyle/>
          <a:p>
            <a:pPr lvl="0"/>
            <a:r>
              <a:rPr lang="zh-CN" altLang="en-US" sz="5400" b="1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     三、</a:t>
            </a:r>
            <a:r>
              <a:rPr lang="en-US" altLang="zh-CN" sz="5400" b="1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“</a:t>
            </a:r>
            <a:r>
              <a:rPr lang="zh-CN" altLang="en-US" sz="5400" b="1" dirty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开元盛世”</a:t>
            </a:r>
          </a:p>
        </p:txBody>
      </p:sp>
    </p:spTree>
    <p:extLst>
      <p:ext uri="{BB962C8B-B14F-4D97-AF65-F5344CB8AC3E}">
        <p14:creationId xmlns:p14="http://schemas.microsoft.com/office/powerpoint/2010/main" val="2769531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2" grpId="0" animBg="1" autoUpdateAnimBg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1" y="0"/>
            <a:ext cx="9252520" cy="764704"/>
            <a:chOff x="-4539" y="0"/>
            <a:chExt cx="9220547" cy="764704"/>
          </a:xfrm>
        </p:grpSpPr>
        <p:pic>
          <p:nvPicPr>
            <p:cNvPr id="17" name="Picture 6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4539" y="0"/>
              <a:ext cx="9148539" cy="76470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8" name="Rectangle 4"/>
            <p:cNvSpPr>
              <a:spLocks noChangeArrowheads="1"/>
            </p:cNvSpPr>
            <p:nvPr/>
          </p:nvSpPr>
          <p:spPr bwMode="auto">
            <a:xfrm>
              <a:off x="1295525" y="107921"/>
              <a:ext cx="7920483" cy="5847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32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华文彩云" pitchFamily="2" charset="-122"/>
                  <a:ea typeface="华文彩云" pitchFamily="2" charset="-122"/>
                </a:rPr>
                <a:t>第</a:t>
              </a:r>
              <a:r>
                <a:rPr lang="en-US" altLang="zh-CN" sz="32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华文彩云" pitchFamily="2" charset="-122"/>
                  <a:ea typeface="华文彩云" pitchFamily="2" charset="-122"/>
                </a:rPr>
                <a:t>2</a:t>
              </a:r>
              <a:r>
                <a:rPr lang="zh-CN" altLang="en-US" sz="32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华文彩云" pitchFamily="2" charset="-122"/>
                  <a:ea typeface="华文彩云" pitchFamily="2" charset="-122"/>
                </a:rPr>
                <a:t>课从“贞观之治”到“开元盛世”</a:t>
              </a:r>
            </a:p>
          </p:txBody>
        </p:sp>
      </p:grpSp>
      <p:sp>
        <p:nvSpPr>
          <p:cNvPr id="14" name="矩形 13"/>
          <p:cNvSpPr/>
          <p:nvPr/>
        </p:nvSpPr>
        <p:spPr>
          <a:xfrm>
            <a:off x="1" y="764704"/>
            <a:ext cx="9144000" cy="923330"/>
          </a:xfrm>
          <a:prstGeom prst="rect">
            <a:avLst/>
          </a:prstGeom>
          <a:blipFill>
            <a:blip r:embed="rId3"/>
            <a:tile tx="0" ty="0" sx="100000" sy="100000" flip="none" algn="tl"/>
          </a:blipFill>
        </p:spPr>
        <p:txBody>
          <a:bodyPr wrap="square">
            <a:spAutoFit/>
          </a:bodyPr>
          <a:lstStyle/>
          <a:p>
            <a:pPr lvl="0" algn="ctr"/>
            <a:r>
              <a:rPr lang="zh-CN" altLang="en-US" sz="5400" b="1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三、</a:t>
            </a:r>
            <a:r>
              <a:rPr lang="en-US" altLang="zh-CN" sz="5400" b="1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“</a:t>
            </a:r>
            <a:r>
              <a:rPr lang="zh-CN" altLang="en-US" sz="5400" b="1" dirty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开元盛世”</a:t>
            </a:r>
          </a:p>
        </p:txBody>
      </p:sp>
      <p:sp>
        <p:nvSpPr>
          <p:cNvPr id="2" name="矩形 1"/>
          <p:cNvSpPr/>
          <p:nvPr/>
        </p:nvSpPr>
        <p:spPr>
          <a:xfrm>
            <a:off x="1337131" y="1700808"/>
            <a:ext cx="748334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Bef>
                <a:spcPct val="25000"/>
              </a:spcBef>
            </a:pPr>
            <a:r>
              <a:rPr lang="zh-CN" altLang="en-US" sz="4800" b="1" noProof="1">
                <a:solidFill>
                  <a:srgbClr val="FF000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黑体" pitchFamily="2" charset="-122"/>
                <a:ea typeface="黑体" pitchFamily="2" charset="-122"/>
                <a:cs typeface="+mn-ea"/>
              </a:rPr>
              <a:t>1、唐玄宗的治国措施：</a:t>
            </a:r>
            <a:endParaRPr lang="zh-CN" altLang="en-US" sz="4800" b="1" noProof="1">
              <a:solidFill>
                <a:srgbClr val="FF0000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67544" y="2564904"/>
            <a:ext cx="8136904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ts val="4400"/>
              </a:lnSpc>
            </a:pPr>
            <a:r>
              <a:rPr lang="zh-CN" altLang="en-US" sz="4400" b="1" noProof="1" smtClean="0">
                <a:solidFill>
                  <a:srgbClr val="0000CC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隶书" pitchFamily="49" charset="-122"/>
                <a:ea typeface="隶书" pitchFamily="49" charset="-122"/>
                <a:cs typeface="+mn-ea"/>
              </a:rPr>
              <a:t>他即位以后，稳定</a:t>
            </a:r>
            <a:r>
              <a:rPr lang="zh-CN" altLang="en-US" sz="4400" b="1" noProof="1">
                <a:solidFill>
                  <a:srgbClr val="0000CC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隶书" pitchFamily="49" charset="-122"/>
                <a:ea typeface="隶书" pitchFamily="49" charset="-122"/>
                <a:cs typeface="+mn-ea"/>
              </a:rPr>
              <a:t>政局，励精图治，重用贤能，</a:t>
            </a:r>
            <a:r>
              <a:rPr lang="zh-CN" altLang="en-US" sz="4400" b="1" noProof="1" smtClean="0">
                <a:solidFill>
                  <a:srgbClr val="0000CC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隶书" pitchFamily="49" charset="-122"/>
                <a:ea typeface="隶书" pitchFamily="49" charset="-122"/>
                <a:cs typeface="+mn-ea"/>
              </a:rPr>
              <a:t>在</a:t>
            </a:r>
            <a:r>
              <a:rPr lang="zh-CN" altLang="en-US" sz="4400" b="1" noProof="1">
                <a:solidFill>
                  <a:srgbClr val="0000CC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隶书" pitchFamily="49" charset="-122"/>
                <a:ea typeface="隶书" pitchFamily="49" charset="-122"/>
                <a:cs typeface="+mn-ea"/>
              </a:rPr>
              <a:t>贤</a:t>
            </a:r>
            <a:r>
              <a:rPr lang="zh-CN" altLang="en-US" sz="4400" b="1" noProof="1" smtClean="0">
                <a:solidFill>
                  <a:srgbClr val="0000CC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隶书" pitchFamily="49" charset="-122"/>
                <a:ea typeface="隶书" pitchFamily="49" charset="-122"/>
                <a:cs typeface="+mn-ea"/>
              </a:rPr>
              <a:t>相</a:t>
            </a:r>
            <a:r>
              <a:rPr lang="zh-CN" altLang="en-US" sz="4400" b="1" noProof="1">
                <a:solidFill>
                  <a:srgbClr val="0000CC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隶书" pitchFamily="49" charset="-122"/>
                <a:ea typeface="隶书" pitchFamily="49" charset="-122"/>
                <a:cs typeface="+mn-ea"/>
              </a:rPr>
              <a:t>姚崇宋璟的辅佐下，实行了一系列</a:t>
            </a:r>
            <a:r>
              <a:rPr lang="zh-CN" altLang="en-US" sz="4400" b="1" noProof="1" smtClean="0">
                <a:solidFill>
                  <a:srgbClr val="0000CC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隶书" pitchFamily="49" charset="-122"/>
                <a:ea typeface="隶书" pitchFamily="49" charset="-122"/>
                <a:cs typeface="+mn-ea"/>
              </a:rPr>
              <a:t>改革</a:t>
            </a:r>
            <a:r>
              <a:rPr lang="zh-CN" altLang="en-US" sz="4400" b="1" noProof="1">
                <a:solidFill>
                  <a:srgbClr val="0000CC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隶书" pitchFamily="49" charset="-122"/>
                <a:ea typeface="隶书" pitchFamily="49" charset="-122"/>
                <a:cs typeface="+mn-ea"/>
              </a:rPr>
              <a:t>：</a:t>
            </a:r>
            <a:endParaRPr lang="zh-CN" altLang="en-US" sz="4400" b="1" noProof="1">
              <a:solidFill>
                <a:srgbClr val="0000CC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19" name="Text Box 39"/>
          <p:cNvSpPr txBox="1">
            <a:spLocks noChangeArrowheads="1"/>
          </p:cNvSpPr>
          <p:nvPr/>
        </p:nvSpPr>
        <p:spPr bwMode="auto">
          <a:xfrm>
            <a:off x="683568" y="4293096"/>
            <a:ext cx="7685107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政治上：整顿吏治，裁减冗员</a:t>
            </a:r>
          </a:p>
        </p:txBody>
      </p:sp>
      <p:sp>
        <p:nvSpPr>
          <p:cNvPr id="20" name="Text Box 42"/>
          <p:cNvSpPr txBox="1">
            <a:spLocks noChangeArrowheads="1"/>
          </p:cNvSpPr>
          <p:nvPr/>
        </p:nvSpPr>
        <p:spPr bwMode="auto">
          <a:xfrm>
            <a:off x="683568" y="5035178"/>
            <a:ext cx="7849046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经济上：发展经济，改革税制</a:t>
            </a:r>
          </a:p>
        </p:txBody>
      </p:sp>
      <p:sp>
        <p:nvSpPr>
          <p:cNvPr id="21" name="Text Box 40"/>
          <p:cNvSpPr txBox="1">
            <a:spLocks noChangeArrowheads="1"/>
          </p:cNvSpPr>
          <p:nvPr/>
        </p:nvSpPr>
        <p:spPr bwMode="auto">
          <a:xfrm>
            <a:off x="683568" y="5827911"/>
            <a:ext cx="7767076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文化上：注重文教，编修经籍</a:t>
            </a:r>
          </a:p>
        </p:txBody>
      </p:sp>
    </p:spTree>
    <p:extLst>
      <p:ext uri="{BB962C8B-B14F-4D97-AF65-F5344CB8AC3E}">
        <p14:creationId xmlns:p14="http://schemas.microsoft.com/office/powerpoint/2010/main" val="14466784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9" grpId="0"/>
      <p:bldP spid="20" grpId="0"/>
      <p:bldP spid="21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395536" y="851228"/>
            <a:ext cx="8424936" cy="1569660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4800" b="1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 2</a:t>
            </a:r>
            <a:r>
              <a:rPr lang="zh-CN" altLang="en-US" sz="4800" b="1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、在</a:t>
            </a:r>
            <a:r>
              <a:rPr lang="zh-CN" altLang="en-US" sz="4800" b="1" dirty="0">
                <a:solidFill>
                  <a:srgbClr val="FF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唐玄宗的一系列措施</a:t>
            </a:r>
            <a:r>
              <a:rPr lang="zh-CN" altLang="en-US" sz="4800" b="1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之下</a:t>
            </a:r>
            <a:r>
              <a:rPr lang="en-US" altLang="zh-CN" sz="4800" b="1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,</a:t>
            </a:r>
            <a:r>
              <a:rPr lang="zh-CN" altLang="en-US" sz="4800" b="1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唐朝</a:t>
            </a:r>
            <a:r>
              <a:rPr lang="zh-CN" altLang="en-US" sz="4800" b="1" dirty="0">
                <a:solidFill>
                  <a:srgbClr val="FF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出现了什么样的局面？</a:t>
            </a:r>
          </a:p>
        </p:txBody>
      </p:sp>
      <p:grpSp>
        <p:nvGrpSpPr>
          <p:cNvPr id="8" name="组合 7"/>
          <p:cNvGrpSpPr/>
          <p:nvPr/>
        </p:nvGrpSpPr>
        <p:grpSpPr>
          <a:xfrm>
            <a:off x="1" y="0"/>
            <a:ext cx="9252520" cy="764704"/>
            <a:chOff x="-4539" y="0"/>
            <a:chExt cx="9220547" cy="764704"/>
          </a:xfrm>
        </p:grpSpPr>
        <p:pic>
          <p:nvPicPr>
            <p:cNvPr id="9" name="Picture 6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4539" y="0"/>
              <a:ext cx="9148539" cy="76470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0" name="Rectangle 4"/>
            <p:cNvSpPr>
              <a:spLocks noChangeArrowheads="1"/>
            </p:cNvSpPr>
            <p:nvPr/>
          </p:nvSpPr>
          <p:spPr bwMode="auto">
            <a:xfrm>
              <a:off x="1295525" y="107921"/>
              <a:ext cx="7920483" cy="5847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32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华文彩云" pitchFamily="2" charset="-122"/>
                  <a:ea typeface="华文彩云" pitchFamily="2" charset="-122"/>
                </a:rPr>
                <a:t>第</a:t>
              </a:r>
              <a:r>
                <a:rPr lang="en-US" altLang="zh-CN" sz="32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华文彩云" pitchFamily="2" charset="-122"/>
                  <a:ea typeface="华文彩云" pitchFamily="2" charset="-122"/>
                </a:rPr>
                <a:t>2</a:t>
              </a:r>
              <a:r>
                <a:rPr lang="zh-CN" altLang="en-US" sz="32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华文彩云" pitchFamily="2" charset="-122"/>
                  <a:ea typeface="华文彩云" pitchFamily="2" charset="-122"/>
                </a:rPr>
                <a:t>课从“贞观之治”到“开元盛世”</a:t>
              </a:r>
            </a:p>
          </p:txBody>
        </p:sp>
      </p:grpSp>
      <p:sp>
        <p:nvSpPr>
          <p:cNvPr id="2" name="矩形 1"/>
          <p:cNvSpPr/>
          <p:nvPr/>
        </p:nvSpPr>
        <p:spPr>
          <a:xfrm>
            <a:off x="648915" y="2441727"/>
            <a:ext cx="8027541" cy="41556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6500"/>
              </a:lnSpc>
            </a:pPr>
            <a:r>
              <a:rPr lang="zh-CN" altLang="en-US" sz="48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开元年间政治稳定，经济繁荣，国库充盈，民众生活安定，唐朝的国力达到前所未有的强大，进入了鼎盛时期，历史上称 为</a:t>
            </a:r>
            <a:r>
              <a:rPr lang="zh-CN" altLang="en-US" sz="48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“开元盛世”。</a:t>
            </a:r>
            <a:endParaRPr lang="zh-CN" altLang="en-US" sz="4800" b="1" dirty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itchFamily="2" charset="-122"/>
              <a:ea typeface="黑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228511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" y="0"/>
            <a:ext cx="9252520" cy="764704"/>
            <a:chOff x="-4539" y="0"/>
            <a:chExt cx="9220547" cy="764704"/>
          </a:xfrm>
        </p:grpSpPr>
        <p:pic>
          <p:nvPicPr>
            <p:cNvPr id="3" name="Picture 6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4539" y="0"/>
              <a:ext cx="9148539" cy="76470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4" name="Rectangle 4"/>
            <p:cNvSpPr>
              <a:spLocks noChangeArrowheads="1"/>
            </p:cNvSpPr>
            <p:nvPr/>
          </p:nvSpPr>
          <p:spPr bwMode="auto">
            <a:xfrm>
              <a:off x="1295525" y="107921"/>
              <a:ext cx="7920483" cy="5847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32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华文彩云" pitchFamily="2" charset="-122"/>
                  <a:ea typeface="华文彩云" pitchFamily="2" charset="-122"/>
                </a:rPr>
                <a:t>第</a:t>
              </a:r>
              <a:r>
                <a:rPr lang="en-US" altLang="zh-CN" sz="32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华文彩云" pitchFamily="2" charset="-122"/>
                  <a:ea typeface="华文彩云" pitchFamily="2" charset="-122"/>
                </a:rPr>
                <a:t>2</a:t>
              </a:r>
              <a:r>
                <a:rPr lang="zh-CN" altLang="en-US" sz="32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华文彩云" pitchFamily="2" charset="-122"/>
                  <a:ea typeface="华文彩云" pitchFamily="2" charset="-122"/>
                </a:rPr>
                <a:t>课从“贞观之治”到“开元盛世”</a:t>
              </a:r>
            </a:p>
          </p:txBody>
        </p:sp>
      </p:grpSp>
      <p:pic>
        <p:nvPicPr>
          <p:cNvPr id="5" name="开元盛世.swf"/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539552" y="764704"/>
            <a:ext cx="8136904" cy="61026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07095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66" name="Rectangle 14"/>
          <p:cNvSpPr>
            <a:spLocks noChangeArrowheads="1"/>
          </p:cNvSpPr>
          <p:nvPr/>
        </p:nvSpPr>
        <p:spPr bwMode="auto">
          <a:xfrm>
            <a:off x="301004" y="764704"/>
            <a:ext cx="8663483" cy="2862322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rgbClr val="C0C0C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00FF00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3600" b="1" dirty="0" smtClean="0">
                <a:solidFill>
                  <a:srgbClr val="CC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1</a:t>
            </a:r>
            <a:r>
              <a:rPr lang="zh-CN" altLang="en-US" sz="3600" b="1" dirty="0">
                <a:solidFill>
                  <a:srgbClr val="CC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、阅读史料并回答问题</a:t>
            </a:r>
            <a:r>
              <a:rPr lang="zh-CN" altLang="en-US" sz="3600" b="1" dirty="0" smtClean="0">
                <a:solidFill>
                  <a:srgbClr val="CC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。 “</a:t>
            </a:r>
            <a:r>
              <a:rPr lang="zh-CN" altLang="en-US" sz="3600" b="1" dirty="0">
                <a:solidFill>
                  <a:srgbClr val="CC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自贞观以后，太宗励精为理。至八年、九年，频至丰稔，米斗四五钱，马牛布野，外户</a:t>
            </a:r>
            <a:r>
              <a:rPr lang="zh-CN" altLang="en-US" sz="3600" b="1" dirty="0" smtClean="0">
                <a:solidFill>
                  <a:srgbClr val="CC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动辄数月</a:t>
            </a:r>
            <a:r>
              <a:rPr lang="zh-CN" altLang="en-US" sz="3600" b="1" dirty="0">
                <a:solidFill>
                  <a:srgbClr val="CC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不闭。至十五年，米每斗</a:t>
            </a:r>
            <a:r>
              <a:rPr lang="zh-CN" altLang="en-US" sz="3600" b="1" dirty="0" smtClean="0">
                <a:solidFill>
                  <a:srgbClr val="CC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值二钱</a:t>
            </a:r>
            <a:r>
              <a:rPr lang="zh-CN" altLang="en-US" sz="3600" b="1" dirty="0">
                <a:solidFill>
                  <a:srgbClr val="CC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。</a:t>
            </a:r>
            <a:r>
              <a:rPr lang="zh-CN" altLang="en-US" sz="3600" b="1" dirty="0" smtClean="0">
                <a:solidFill>
                  <a:srgbClr val="CC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”</a:t>
            </a:r>
            <a:endParaRPr lang="en-US" altLang="zh-CN" sz="3600" b="1" dirty="0" smtClean="0">
              <a:solidFill>
                <a:srgbClr val="CC33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itchFamily="2" charset="-122"/>
              <a:ea typeface="黑体" pitchFamily="2" charset="-122"/>
            </a:endParaRPr>
          </a:p>
          <a:p>
            <a:pPr algn="r"/>
            <a:r>
              <a:rPr lang="en-US" altLang="zh-CN" sz="3600" b="1" dirty="0" smtClean="0">
                <a:solidFill>
                  <a:srgbClr val="CC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——</a:t>
            </a:r>
            <a:r>
              <a:rPr lang="zh-CN" altLang="en-US" sz="3600" b="1" dirty="0" smtClean="0">
                <a:solidFill>
                  <a:srgbClr val="CC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杜佑</a:t>
            </a:r>
            <a:r>
              <a:rPr lang="en-US" altLang="zh-CN" sz="3600" b="1" dirty="0" smtClean="0">
                <a:solidFill>
                  <a:srgbClr val="CC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《</a:t>
            </a:r>
            <a:r>
              <a:rPr lang="zh-CN" altLang="en-US" sz="3600" b="1" dirty="0" smtClean="0">
                <a:solidFill>
                  <a:srgbClr val="CC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通典</a:t>
            </a:r>
            <a:r>
              <a:rPr lang="en-US" altLang="zh-CN" sz="3600" b="1" dirty="0" smtClean="0">
                <a:solidFill>
                  <a:srgbClr val="CC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》</a:t>
            </a:r>
            <a:r>
              <a:rPr lang="zh-CN" altLang="en-US" sz="3600" b="1" dirty="0" smtClean="0">
                <a:solidFill>
                  <a:srgbClr val="CC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卷七</a:t>
            </a:r>
            <a:endParaRPr lang="zh-CN" altLang="en-US" sz="3600" b="1" dirty="0">
              <a:solidFill>
                <a:srgbClr val="CC33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74768" name="Rectangle 16"/>
          <p:cNvSpPr>
            <a:spLocks noChangeArrowheads="1"/>
          </p:cNvSpPr>
          <p:nvPr/>
        </p:nvSpPr>
        <p:spPr bwMode="auto">
          <a:xfrm>
            <a:off x="324172" y="1890698"/>
            <a:ext cx="8496300" cy="175432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dist="35921" dir="2700000" algn="ctr" rotWithShape="0">
              <a:srgbClr val="C0C0C0"/>
            </a:outerShdw>
          </a:effectLst>
          <a:extLst/>
        </p:spPr>
        <p:txBody>
          <a:bodyPr>
            <a:spAutoFit/>
          </a:bodyPr>
          <a:lstStyle/>
          <a:p>
            <a:r>
              <a:rPr lang="zh-CN" altLang="en-US" sz="36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黑体" pitchFamily="2" charset="-122"/>
              </a:rPr>
              <a:t>开元年间政治稳定，经济繁荣，国库充盈，民众生活安定，唐朝的国力达到前所未有的</a:t>
            </a:r>
            <a:r>
              <a:rPr lang="zh-CN" altLang="en-US" sz="36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黑体" pitchFamily="2" charset="-122"/>
              </a:rPr>
              <a:t>强大。</a:t>
            </a:r>
            <a:endParaRPr kumimoji="0" lang="zh-CN" altLang="en-US" sz="4400" b="1" dirty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itchFamily="2" charset="-122"/>
              <a:ea typeface="黑体" pitchFamily="2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-4539" y="0"/>
            <a:ext cx="9148539" cy="908720"/>
            <a:chOff x="-4539" y="0"/>
            <a:chExt cx="9148539" cy="908720"/>
          </a:xfrm>
        </p:grpSpPr>
        <p:pic>
          <p:nvPicPr>
            <p:cNvPr id="8" name="Picture 6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4539" y="0"/>
              <a:ext cx="9148539" cy="76470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9" name="Text Box 55"/>
            <p:cNvSpPr txBox="1">
              <a:spLocks noChangeArrowheads="1"/>
            </p:cNvSpPr>
            <p:nvPr/>
          </p:nvSpPr>
          <p:spPr bwMode="auto">
            <a:xfrm>
              <a:off x="1995537" y="129661"/>
              <a:ext cx="4952727" cy="779059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square">
              <a:spAutoFit/>
            </a:bodyPr>
            <a:lstStyle/>
            <a:p>
              <a:pPr algn="ctr" fontAlgn="ctr">
                <a:lnSpc>
                  <a:spcPts val="4500"/>
                </a:lnSpc>
              </a:pPr>
              <a:r>
                <a:rPr lang="zh-CN" altLang="en-US" sz="6600" b="1" dirty="0" smtClean="0">
                  <a:solidFill>
                    <a:srgbClr val="FFFF0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  <a:ea typeface="隶书" pitchFamily="49" charset="-122"/>
                </a:rPr>
                <a:t>课 后 活 动</a:t>
              </a:r>
              <a:r>
                <a:rPr kumimoji="0" lang="en-US" altLang="zh-CN" sz="6600" b="1" dirty="0" smtClean="0">
                  <a:solidFill>
                    <a:srgbClr val="FFFF0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  <a:ea typeface="隶书" pitchFamily="49" charset="-122"/>
                </a:rPr>
                <a:t>:</a:t>
              </a:r>
              <a:endParaRPr kumimoji="0" lang="en-US" altLang="zh-CN" sz="66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隶书" pitchFamily="49" charset="-122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323528" y="3645024"/>
            <a:ext cx="8557367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材料中所叙述的社会状况是怎样的？</a:t>
            </a:r>
            <a:endParaRPr lang="en-US" altLang="zh-CN" sz="40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itchFamily="2" charset="-122"/>
              <a:ea typeface="黑体" pitchFamily="2" charset="-122"/>
            </a:endParaRPr>
          </a:p>
          <a:p>
            <a:r>
              <a:rPr lang="zh-CN" altLang="en-US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为什么会出现这样的状况？</a:t>
            </a:r>
            <a:endParaRPr lang="zh-CN" altLang="en-US" sz="2000" dirty="0">
              <a:solidFill>
                <a:srgbClr val="FF0000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467544" y="4797152"/>
            <a:ext cx="820891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000" b="1" noProof="1">
                <a:solidFill>
                  <a:srgbClr val="0000CC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隶书" pitchFamily="49" charset="-122"/>
                <a:ea typeface="隶书" pitchFamily="49" charset="-122"/>
                <a:cs typeface="+mn-ea"/>
              </a:rPr>
              <a:t>即位以后，稳定政局，励精图治，重用贤能，在贤相姚崇宋璟的辅佐下，实行了一系列</a:t>
            </a:r>
            <a:r>
              <a:rPr lang="zh-CN" altLang="en-US" sz="4000" b="1" noProof="1" smtClean="0">
                <a:solidFill>
                  <a:srgbClr val="0000CC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隶书" pitchFamily="49" charset="-122"/>
                <a:ea typeface="隶书" pitchFamily="49" charset="-122"/>
                <a:cs typeface="+mn-ea"/>
              </a:rPr>
              <a:t>改革。</a:t>
            </a:r>
            <a:endParaRPr lang="zh-CN" altLang="en-US" sz="4000" dirty="0"/>
          </a:p>
        </p:txBody>
      </p:sp>
    </p:spTree>
    <p:extLst>
      <p:ext uri="{BB962C8B-B14F-4D97-AF65-F5344CB8AC3E}">
        <p14:creationId xmlns:p14="http://schemas.microsoft.com/office/powerpoint/2010/main" val="38354381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747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768" grpId="0" animBg="1"/>
      <p:bldP spid="3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66" name="Rectangle 14"/>
          <p:cNvSpPr>
            <a:spLocks noChangeArrowheads="1"/>
          </p:cNvSpPr>
          <p:nvPr/>
        </p:nvSpPr>
        <p:spPr bwMode="auto">
          <a:xfrm>
            <a:off x="301004" y="764704"/>
            <a:ext cx="8663483" cy="2308324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rgbClr val="C0C0C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00FF00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3600" b="1" dirty="0">
                <a:solidFill>
                  <a:srgbClr val="CC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2</a:t>
            </a:r>
            <a:r>
              <a:rPr lang="zh-CN" altLang="en-US" sz="3600" b="1" dirty="0" smtClean="0">
                <a:solidFill>
                  <a:srgbClr val="CC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、诗歌赏析。</a:t>
            </a:r>
            <a:endParaRPr lang="en-US" altLang="zh-CN" sz="3600" b="1" dirty="0" smtClean="0">
              <a:solidFill>
                <a:srgbClr val="CC33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itchFamily="2" charset="-122"/>
              <a:ea typeface="黑体" pitchFamily="2" charset="-122"/>
            </a:endParaRPr>
          </a:p>
          <a:p>
            <a:r>
              <a:rPr lang="zh-CN" altLang="en-US" sz="3600" b="1" dirty="0">
                <a:solidFill>
                  <a:srgbClr val="CC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“忆昔开元全盛日，小邑犹藏万家室。稻米流脂粟米白，公私仓廪俱丰实。</a:t>
            </a:r>
            <a:r>
              <a:rPr lang="zh-CN" altLang="en-US" sz="3600" b="1" dirty="0" smtClean="0">
                <a:solidFill>
                  <a:srgbClr val="CC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”</a:t>
            </a:r>
            <a:endParaRPr lang="en-US" altLang="zh-CN" sz="3600" b="1" dirty="0" smtClean="0">
              <a:solidFill>
                <a:srgbClr val="CC33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itchFamily="2" charset="-122"/>
              <a:ea typeface="黑体" pitchFamily="2" charset="-122"/>
            </a:endParaRPr>
          </a:p>
          <a:p>
            <a:pPr algn="r"/>
            <a:r>
              <a:rPr lang="en-US" altLang="zh-CN" sz="3600" b="1" dirty="0" smtClean="0">
                <a:solidFill>
                  <a:srgbClr val="CC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——</a:t>
            </a:r>
            <a:r>
              <a:rPr lang="zh-CN" altLang="en-US" sz="3600" b="1" dirty="0">
                <a:solidFill>
                  <a:srgbClr val="CC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杜甫</a:t>
            </a:r>
            <a:r>
              <a:rPr lang="en-US" altLang="zh-CN" sz="3600" b="1" dirty="0" smtClean="0">
                <a:solidFill>
                  <a:srgbClr val="CC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《</a:t>
            </a:r>
            <a:r>
              <a:rPr lang="zh-CN" altLang="en-US" sz="3600" b="1" dirty="0">
                <a:solidFill>
                  <a:srgbClr val="CC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忆昔</a:t>
            </a:r>
            <a:r>
              <a:rPr lang="en-US" altLang="zh-CN" sz="3600" b="1" dirty="0" smtClean="0">
                <a:solidFill>
                  <a:srgbClr val="CC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》</a:t>
            </a:r>
            <a:endParaRPr lang="zh-CN" altLang="en-US" sz="3600" b="1" dirty="0">
              <a:solidFill>
                <a:srgbClr val="CC33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itchFamily="2" charset="-122"/>
              <a:ea typeface="黑体" pitchFamily="2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-4539" y="0"/>
            <a:ext cx="9148539" cy="908720"/>
            <a:chOff x="-4539" y="0"/>
            <a:chExt cx="9148539" cy="908720"/>
          </a:xfrm>
        </p:grpSpPr>
        <p:pic>
          <p:nvPicPr>
            <p:cNvPr id="8" name="Picture 6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4539" y="0"/>
              <a:ext cx="9148539" cy="76470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9" name="Text Box 55"/>
            <p:cNvSpPr txBox="1">
              <a:spLocks noChangeArrowheads="1"/>
            </p:cNvSpPr>
            <p:nvPr/>
          </p:nvSpPr>
          <p:spPr bwMode="auto">
            <a:xfrm>
              <a:off x="1995537" y="129661"/>
              <a:ext cx="4952727" cy="779059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square">
              <a:spAutoFit/>
            </a:bodyPr>
            <a:lstStyle/>
            <a:p>
              <a:pPr algn="ctr" fontAlgn="ctr">
                <a:lnSpc>
                  <a:spcPts val="4500"/>
                </a:lnSpc>
              </a:pPr>
              <a:r>
                <a:rPr lang="zh-CN" altLang="en-US" sz="6600" b="1" dirty="0" smtClean="0">
                  <a:solidFill>
                    <a:srgbClr val="FFFF0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  <a:ea typeface="隶书" pitchFamily="49" charset="-122"/>
                </a:rPr>
                <a:t>课 后 活 动</a:t>
              </a:r>
              <a:r>
                <a:rPr kumimoji="0" lang="en-US" altLang="zh-CN" sz="6600" b="1" dirty="0" smtClean="0">
                  <a:solidFill>
                    <a:srgbClr val="FFFF0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  <a:ea typeface="隶书" pitchFamily="49" charset="-122"/>
                </a:rPr>
                <a:t>:</a:t>
              </a:r>
              <a:endParaRPr kumimoji="0" lang="en-US" altLang="zh-CN" sz="66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隶书" pitchFamily="49" charset="-122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407121" y="2420888"/>
            <a:ext cx="8557367" cy="2169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5400"/>
              </a:lnSpc>
            </a:pPr>
            <a:r>
              <a:rPr lang="zh-CN" altLang="en-US" sz="4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说一说：</a:t>
            </a:r>
            <a:endParaRPr lang="en-US" altLang="zh-CN" sz="48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itchFamily="2" charset="-122"/>
              <a:ea typeface="黑体" pitchFamily="2" charset="-122"/>
            </a:endParaRPr>
          </a:p>
          <a:p>
            <a:pPr>
              <a:lnSpc>
                <a:spcPts val="5400"/>
              </a:lnSpc>
            </a:pPr>
            <a:r>
              <a:rPr lang="zh-CN" altLang="en-US" sz="4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    诗中描绘了开元时期</a:t>
            </a:r>
            <a:endParaRPr lang="en-US" altLang="zh-CN" sz="48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itchFamily="2" charset="-122"/>
              <a:ea typeface="黑体" pitchFamily="2" charset="-122"/>
            </a:endParaRPr>
          </a:p>
          <a:p>
            <a:pPr>
              <a:lnSpc>
                <a:spcPts val="5400"/>
              </a:lnSpc>
            </a:pPr>
            <a:r>
              <a:rPr lang="en-US" altLang="zh-CN" sz="4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 </a:t>
            </a:r>
            <a:r>
              <a:rPr lang="en-US" altLang="zh-CN" sz="4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   </a:t>
            </a:r>
            <a:r>
              <a:rPr lang="zh-CN" altLang="en-US" sz="4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什么样的景象？</a:t>
            </a:r>
            <a:endParaRPr lang="zh-CN" altLang="en-US" sz="4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67544" y="4581128"/>
            <a:ext cx="8208912" cy="20159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5000"/>
              </a:lnSpc>
            </a:pPr>
            <a:r>
              <a:rPr lang="zh-CN" altLang="en-US" sz="4800" b="1" noProof="1" smtClean="0">
                <a:solidFill>
                  <a:srgbClr val="0000CC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隶书" pitchFamily="49" charset="-122"/>
                <a:ea typeface="隶书" pitchFamily="49" charset="-122"/>
                <a:cs typeface="+mn-ea"/>
              </a:rPr>
              <a:t>  该</a:t>
            </a:r>
            <a:r>
              <a:rPr lang="zh-CN" altLang="en-US" sz="4800" b="1" noProof="1">
                <a:solidFill>
                  <a:srgbClr val="0000CC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隶书" pitchFamily="49" charset="-122"/>
                <a:ea typeface="隶书" pitchFamily="49" charset="-122"/>
                <a:cs typeface="+mn-ea"/>
              </a:rPr>
              <a:t>诗描写的是唐朝开元盛世的景象，主要表现在粮食丰收、仓库充实、社会安定。</a:t>
            </a:r>
          </a:p>
        </p:txBody>
      </p:sp>
    </p:spTree>
    <p:extLst>
      <p:ext uri="{BB962C8B-B14F-4D97-AF65-F5344CB8AC3E}">
        <p14:creationId xmlns:p14="http://schemas.microsoft.com/office/powerpoint/2010/main" val="37768210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1" name="Rectangle 3"/>
          <p:cNvSpPr>
            <a:spLocks noChangeArrowheads="1"/>
          </p:cNvSpPr>
          <p:nvPr/>
        </p:nvSpPr>
        <p:spPr bwMode="auto">
          <a:xfrm>
            <a:off x="179512" y="858589"/>
            <a:ext cx="1999375" cy="2138363"/>
          </a:xfrm>
          <a:prstGeom prst="rect">
            <a:avLst/>
          </a:prstGeom>
          <a:noFill/>
          <a:ln w="76200" cmpd="sng">
            <a:solidFill>
              <a:srgbClr val="FFFF00"/>
            </a:solidFill>
            <a:miter lim="800000"/>
          </a:ln>
          <a:effectLst/>
        </p:spPr>
        <p:txBody>
          <a:bodyPr wrap="none" anchor="ctr"/>
          <a:lstStyle/>
          <a:p>
            <a:pPr algn="ctr">
              <a:buFontTx/>
              <a:buNone/>
              <a:defRPr/>
            </a:pPr>
            <a:r>
              <a:rPr lang="zh-CN" altLang="en-US" sz="3600" b="1" u="none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黑体" pitchFamily="2" charset="-122"/>
                <a:ea typeface="黑体" pitchFamily="2" charset="-122"/>
              </a:rPr>
              <a:t>唐高祖</a:t>
            </a:r>
            <a:endParaRPr lang="en-US" altLang="zh-CN" sz="3600" b="1" u="none" dirty="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黑体" pitchFamily="2" charset="-122"/>
              <a:ea typeface="黑体" pitchFamily="2" charset="-122"/>
            </a:endParaRPr>
          </a:p>
          <a:p>
            <a:pPr algn="ctr">
              <a:buFontTx/>
              <a:buNone/>
              <a:defRPr/>
            </a:pPr>
            <a:r>
              <a:rPr lang="zh-CN" altLang="en-US" sz="3600" b="1" u="none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黑体" pitchFamily="2" charset="-122"/>
                <a:ea typeface="黑体" pitchFamily="2" charset="-122"/>
              </a:rPr>
              <a:t>（李渊）</a:t>
            </a:r>
          </a:p>
        </p:txBody>
      </p:sp>
      <p:sp>
        <p:nvSpPr>
          <p:cNvPr id="21506" name="AutoShape 4"/>
          <p:cNvSpPr>
            <a:spLocks noChangeArrowheads="1"/>
          </p:cNvSpPr>
          <p:nvPr/>
        </p:nvSpPr>
        <p:spPr bwMode="auto">
          <a:xfrm>
            <a:off x="2231233" y="1927770"/>
            <a:ext cx="252412" cy="97434"/>
          </a:xfrm>
          <a:prstGeom prst="rightArrow">
            <a:avLst>
              <a:gd name="adj1" fmla="val 50000"/>
              <a:gd name="adj2" fmla="val 88284"/>
            </a:avLst>
          </a:prstGeom>
          <a:solidFill>
            <a:schemeClr val="accent1"/>
          </a:solidFill>
          <a:ln w="76200">
            <a:solidFill>
              <a:srgbClr val="FF33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>
              <a:solidFill>
                <a:srgbClr val="FF0000"/>
              </a:solidFill>
              <a:latin typeface="Tahoma" pitchFamily="34" charset="0"/>
            </a:endParaRPr>
          </a:p>
        </p:txBody>
      </p:sp>
      <p:sp>
        <p:nvSpPr>
          <p:cNvPr id="27653" name="Rectangle 5"/>
          <p:cNvSpPr>
            <a:spLocks noChangeArrowheads="1"/>
          </p:cNvSpPr>
          <p:nvPr/>
        </p:nvSpPr>
        <p:spPr bwMode="auto">
          <a:xfrm>
            <a:off x="2555776" y="851199"/>
            <a:ext cx="2037010" cy="2197100"/>
          </a:xfrm>
          <a:prstGeom prst="rect">
            <a:avLst/>
          </a:prstGeom>
          <a:noFill/>
          <a:ln w="76200" cmpd="sng">
            <a:solidFill>
              <a:srgbClr val="FFFF00"/>
            </a:solidFill>
            <a:miter lim="800000"/>
          </a:ln>
          <a:effectLst/>
        </p:spPr>
        <p:txBody>
          <a:bodyPr wrap="none" anchor="ctr"/>
          <a:lstStyle/>
          <a:p>
            <a:pPr algn="ctr">
              <a:buFontTx/>
              <a:buNone/>
              <a:defRPr/>
            </a:pPr>
            <a:r>
              <a:rPr lang="zh-CN" altLang="en-US" sz="3600" b="1" u="none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黑体" pitchFamily="2" charset="-122"/>
                <a:ea typeface="黑体" pitchFamily="2" charset="-122"/>
              </a:rPr>
              <a:t>唐太宗</a:t>
            </a:r>
            <a:endParaRPr lang="en-US" altLang="zh-CN" sz="3600" b="1" u="none" dirty="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黑体" pitchFamily="2" charset="-122"/>
              <a:ea typeface="黑体" pitchFamily="2" charset="-122"/>
            </a:endParaRPr>
          </a:p>
          <a:p>
            <a:pPr algn="ctr">
              <a:buFontTx/>
              <a:buNone/>
              <a:defRPr/>
            </a:pPr>
            <a:r>
              <a:rPr lang="zh-CN" altLang="en-US" sz="3600" b="1" u="none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黑体" pitchFamily="2" charset="-122"/>
                <a:ea typeface="黑体" pitchFamily="2" charset="-122"/>
              </a:rPr>
              <a:t>（李世民）</a:t>
            </a:r>
          </a:p>
        </p:txBody>
      </p:sp>
      <p:sp>
        <p:nvSpPr>
          <p:cNvPr id="21508" name="AutoShape 6"/>
          <p:cNvSpPr>
            <a:spLocks noChangeArrowheads="1"/>
          </p:cNvSpPr>
          <p:nvPr/>
        </p:nvSpPr>
        <p:spPr bwMode="auto">
          <a:xfrm>
            <a:off x="4644008" y="2003327"/>
            <a:ext cx="252412" cy="81160"/>
          </a:xfrm>
          <a:prstGeom prst="rightArrow">
            <a:avLst>
              <a:gd name="adj1" fmla="val 50000"/>
              <a:gd name="adj2" fmla="val 88284"/>
            </a:avLst>
          </a:prstGeom>
          <a:solidFill>
            <a:schemeClr val="accent1"/>
          </a:solidFill>
          <a:ln w="76200">
            <a:solidFill>
              <a:srgbClr val="FF33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>
              <a:solidFill>
                <a:srgbClr val="FF0000"/>
              </a:solidFill>
              <a:latin typeface="Tahoma" pitchFamily="34" charset="0"/>
            </a:endParaRPr>
          </a:p>
        </p:txBody>
      </p:sp>
      <p:sp>
        <p:nvSpPr>
          <p:cNvPr id="27655" name="Rectangle 7"/>
          <p:cNvSpPr>
            <a:spLocks noChangeArrowheads="1"/>
          </p:cNvSpPr>
          <p:nvPr/>
        </p:nvSpPr>
        <p:spPr bwMode="auto">
          <a:xfrm>
            <a:off x="5039668" y="1347887"/>
            <a:ext cx="1775915" cy="1244600"/>
          </a:xfrm>
          <a:prstGeom prst="rect">
            <a:avLst/>
          </a:prstGeom>
          <a:noFill/>
          <a:ln w="76200" cmpd="sng">
            <a:solidFill>
              <a:srgbClr val="FFFF00"/>
            </a:solidFill>
            <a:miter lim="800000"/>
          </a:ln>
          <a:effectLst/>
        </p:spPr>
        <p:txBody>
          <a:bodyPr wrap="none" anchor="ctr"/>
          <a:lstStyle/>
          <a:p>
            <a:pPr algn="ctr">
              <a:buFontTx/>
              <a:buNone/>
              <a:defRPr/>
            </a:pPr>
            <a:r>
              <a:rPr lang="zh-CN" altLang="en-US" sz="3600" b="1" u="none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黑体" pitchFamily="2" charset="-122"/>
                <a:ea typeface="黑体" pitchFamily="2" charset="-122"/>
              </a:rPr>
              <a:t>武则天</a:t>
            </a:r>
          </a:p>
        </p:txBody>
      </p:sp>
      <p:sp>
        <p:nvSpPr>
          <p:cNvPr id="21510" name="AutoShape 8"/>
          <p:cNvSpPr>
            <a:spLocks noChangeArrowheads="1"/>
          </p:cNvSpPr>
          <p:nvPr/>
        </p:nvSpPr>
        <p:spPr bwMode="auto">
          <a:xfrm>
            <a:off x="1043608" y="3068960"/>
            <a:ext cx="215900" cy="720725"/>
          </a:xfrm>
          <a:prstGeom prst="downArrow">
            <a:avLst>
              <a:gd name="adj1" fmla="val 50000"/>
              <a:gd name="adj2" fmla="val 83410"/>
            </a:avLst>
          </a:prstGeom>
          <a:noFill/>
          <a:ln w="38100">
            <a:solidFill>
              <a:srgbClr val="FF33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>
              <a:solidFill>
                <a:srgbClr val="FF0000"/>
              </a:solidFill>
              <a:latin typeface="Tahoma" pitchFamily="34" charset="0"/>
            </a:endParaRPr>
          </a:p>
        </p:txBody>
      </p:sp>
      <p:sp>
        <p:nvSpPr>
          <p:cNvPr id="27657" name="Text Box 9"/>
          <p:cNvSpPr txBox="1">
            <a:spLocks noChangeArrowheads="1"/>
          </p:cNvSpPr>
          <p:nvPr/>
        </p:nvSpPr>
        <p:spPr bwMode="auto">
          <a:xfrm>
            <a:off x="251520" y="3968204"/>
            <a:ext cx="1944216" cy="2123658"/>
          </a:xfrm>
          <a:prstGeom prst="rect">
            <a:avLst/>
          </a:prstGeom>
          <a:noFill/>
          <a:ln w="38100">
            <a:solidFill>
              <a:schemeClr val="tx1"/>
            </a:solidFill>
          </a:ln>
          <a:effectLst/>
        </p:spPr>
        <p:txBody>
          <a:bodyPr wrap="square">
            <a:spAutoFit/>
          </a:bodyPr>
          <a:lstStyle/>
          <a:p>
            <a:pPr algn="ctr">
              <a:buFontTx/>
              <a:buNone/>
              <a:defRPr/>
            </a:pPr>
            <a:r>
              <a:rPr lang="zh-CN" altLang="en-US" sz="4400" b="1" u="none" dirty="0" smtClean="0"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建立</a:t>
            </a:r>
            <a:endParaRPr lang="en-US" altLang="zh-CN" sz="4400" b="1" u="none" dirty="0" smtClean="0">
              <a:solidFill>
                <a:srgbClr val="0033CC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黑体" pitchFamily="2" charset="-122"/>
              <a:ea typeface="黑体" pitchFamily="2" charset="-122"/>
            </a:endParaRPr>
          </a:p>
          <a:p>
            <a:pPr algn="ctr">
              <a:buFontTx/>
              <a:buNone/>
              <a:defRPr/>
            </a:pPr>
            <a:r>
              <a:rPr lang="zh-CN" altLang="en-US" sz="4400" b="1" u="none" dirty="0" smtClean="0"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唐朝</a:t>
            </a:r>
            <a:endParaRPr lang="en-US" altLang="zh-CN" sz="4400" b="1" u="none" dirty="0" smtClean="0">
              <a:solidFill>
                <a:srgbClr val="0033CC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黑体" pitchFamily="2" charset="-122"/>
              <a:ea typeface="黑体" pitchFamily="2" charset="-122"/>
            </a:endParaRPr>
          </a:p>
          <a:p>
            <a:pPr algn="ctr">
              <a:buFontTx/>
              <a:buNone/>
              <a:defRPr/>
            </a:pPr>
            <a:r>
              <a:rPr lang="en-US" altLang="zh-CN" sz="4400" b="1" dirty="0"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618</a:t>
            </a:r>
            <a:r>
              <a:rPr lang="zh-CN" altLang="en-US" sz="4400" b="1" dirty="0"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年</a:t>
            </a:r>
            <a:endParaRPr lang="zh-CN" altLang="en-US" sz="4400" b="1" u="none" dirty="0">
              <a:solidFill>
                <a:srgbClr val="0033CC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21512" name="AutoShape 10"/>
          <p:cNvSpPr>
            <a:spLocks noChangeArrowheads="1"/>
          </p:cNvSpPr>
          <p:nvPr/>
        </p:nvSpPr>
        <p:spPr bwMode="auto">
          <a:xfrm>
            <a:off x="3491880" y="3068960"/>
            <a:ext cx="215900" cy="1080120"/>
          </a:xfrm>
          <a:prstGeom prst="downArrow">
            <a:avLst>
              <a:gd name="adj1" fmla="val 50000"/>
              <a:gd name="adj2" fmla="val 83410"/>
            </a:avLst>
          </a:prstGeom>
          <a:noFill/>
          <a:ln w="38100">
            <a:solidFill>
              <a:srgbClr val="FF33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>
              <a:solidFill>
                <a:srgbClr val="FF0000"/>
              </a:solidFill>
              <a:latin typeface="Tahoma" pitchFamily="34" charset="0"/>
            </a:endParaRPr>
          </a:p>
        </p:txBody>
      </p:sp>
      <p:sp>
        <p:nvSpPr>
          <p:cNvPr id="21513" name="AutoShape 11"/>
          <p:cNvSpPr>
            <a:spLocks noChangeArrowheads="1"/>
          </p:cNvSpPr>
          <p:nvPr/>
        </p:nvSpPr>
        <p:spPr bwMode="auto">
          <a:xfrm>
            <a:off x="5796136" y="2636912"/>
            <a:ext cx="215900" cy="972108"/>
          </a:xfrm>
          <a:prstGeom prst="downArrow">
            <a:avLst>
              <a:gd name="adj1" fmla="val 50000"/>
              <a:gd name="adj2" fmla="val 83410"/>
            </a:avLst>
          </a:prstGeom>
          <a:noFill/>
          <a:ln w="38100">
            <a:solidFill>
              <a:srgbClr val="FF33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>
              <a:solidFill>
                <a:srgbClr val="FF0000"/>
              </a:solidFill>
              <a:latin typeface="Tahoma" pitchFamily="34" charset="0"/>
            </a:endParaRPr>
          </a:p>
        </p:txBody>
      </p:sp>
      <p:sp>
        <p:nvSpPr>
          <p:cNvPr id="27660" name="Text Box 12"/>
          <p:cNvSpPr txBox="1">
            <a:spLocks noChangeArrowheads="1"/>
          </p:cNvSpPr>
          <p:nvPr/>
        </p:nvSpPr>
        <p:spPr bwMode="auto">
          <a:xfrm>
            <a:off x="2915346" y="4358714"/>
            <a:ext cx="1440630" cy="1446550"/>
          </a:xfrm>
          <a:prstGeom prst="rect">
            <a:avLst/>
          </a:prstGeom>
          <a:noFill/>
          <a:ln w="57150">
            <a:solidFill>
              <a:srgbClr val="990000"/>
            </a:solidFill>
          </a:ln>
          <a:effectLst/>
        </p:spPr>
        <p:txBody>
          <a:bodyPr wrap="square">
            <a:spAutoFit/>
          </a:bodyPr>
          <a:lstStyle/>
          <a:p>
            <a:pPr algn="ctr">
              <a:buFontTx/>
              <a:buNone/>
              <a:defRPr/>
            </a:pPr>
            <a:r>
              <a:rPr lang="zh-CN" altLang="en-US" sz="4400" b="1" u="none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贞观</a:t>
            </a:r>
            <a:endParaRPr lang="en-US" altLang="zh-CN" sz="4400" b="1" u="none" dirty="0" smtClean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黑体" pitchFamily="2" charset="-122"/>
              <a:ea typeface="黑体" pitchFamily="2" charset="-122"/>
            </a:endParaRPr>
          </a:p>
          <a:p>
            <a:pPr algn="ctr">
              <a:buFontTx/>
              <a:buNone/>
              <a:defRPr/>
            </a:pPr>
            <a:r>
              <a:rPr lang="zh-CN" altLang="en-US" sz="4400" b="1" u="none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之治</a:t>
            </a:r>
            <a:endParaRPr lang="zh-CN" altLang="en-US" sz="4400" b="1" u="none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27661" name="Text Box 13"/>
          <p:cNvSpPr txBox="1">
            <a:spLocks noChangeArrowheads="1"/>
          </p:cNvSpPr>
          <p:nvPr/>
        </p:nvSpPr>
        <p:spPr bwMode="auto">
          <a:xfrm>
            <a:off x="5148064" y="3789040"/>
            <a:ext cx="1584176" cy="2800767"/>
          </a:xfrm>
          <a:prstGeom prst="rect">
            <a:avLst/>
          </a:prstGeom>
          <a:noFill/>
          <a:ln w="57150">
            <a:solidFill>
              <a:srgbClr val="00B050"/>
            </a:solidFill>
          </a:ln>
          <a:effectLst/>
        </p:spPr>
        <p:txBody>
          <a:bodyPr wrap="square">
            <a:spAutoFit/>
          </a:bodyPr>
          <a:lstStyle/>
          <a:p>
            <a:pPr algn="ctr">
              <a:buFontTx/>
              <a:buNone/>
              <a:defRPr/>
            </a:pPr>
            <a:r>
              <a:rPr lang="zh-CN" altLang="en-US" sz="4400" b="1" u="none" dirty="0" smtClean="0">
                <a:solidFill>
                  <a:srgbClr val="9933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政启</a:t>
            </a:r>
            <a:endParaRPr lang="en-US" altLang="zh-CN" sz="4400" b="1" u="none" dirty="0" smtClean="0">
              <a:solidFill>
                <a:srgbClr val="993366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黑体" pitchFamily="2" charset="-122"/>
              <a:ea typeface="黑体" pitchFamily="2" charset="-122"/>
            </a:endParaRPr>
          </a:p>
          <a:p>
            <a:pPr algn="ctr">
              <a:buFontTx/>
              <a:buNone/>
              <a:defRPr/>
            </a:pPr>
            <a:r>
              <a:rPr lang="zh-CN" altLang="en-US" sz="4400" b="1" u="none" dirty="0" smtClean="0">
                <a:solidFill>
                  <a:srgbClr val="9933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开元</a:t>
            </a:r>
            <a:endParaRPr lang="zh-CN" altLang="en-US" sz="4400" b="1" u="none" dirty="0">
              <a:solidFill>
                <a:srgbClr val="993366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黑体" pitchFamily="2" charset="-122"/>
              <a:ea typeface="黑体" pitchFamily="2" charset="-122"/>
            </a:endParaRPr>
          </a:p>
          <a:p>
            <a:pPr algn="ctr">
              <a:buFontTx/>
              <a:buNone/>
              <a:defRPr/>
            </a:pPr>
            <a:r>
              <a:rPr lang="zh-CN" altLang="en-US" sz="4400" b="1" u="none" dirty="0">
                <a:solidFill>
                  <a:srgbClr val="9933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治</a:t>
            </a:r>
            <a:r>
              <a:rPr lang="zh-CN" altLang="en-US" sz="4400" b="1" u="none" dirty="0" smtClean="0">
                <a:solidFill>
                  <a:srgbClr val="9933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宏</a:t>
            </a:r>
            <a:endParaRPr lang="en-US" altLang="zh-CN" sz="4400" b="1" u="none" dirty="0" smtClean="0">
              <a:solidFill>
                <a:srgbClr val="993366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黑体" pitchFamily="2" charset="-122"/>
              <a:ea typeface="黑体" pitchFamily="2" charset="-122"/>
            </a:endParaRPr>
          </a:p>
          <a:p>
            <a:pPr algn="ctr">
              <a:buFontTx/>
              <a:buNone/>
              <a:defRPr/>
            </a:pPr>
            <a:r>
              <a:rPr lang="zh-CN" altLang="en-US" sz="4400" b="1" u="none" dirty="0" smtClean="0">
                <a:solidFill>
                  <a:srgbClr val="9933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贞观</a:t>
            </a:r>
            <a:endParaRPr lang="zh-CN" altLang="en-US" sz="4400" b="1" u="none" dirty="0">
              <a:solidFill>
                <a:srgbClr val="993366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黑体" pitchFamily="2" charset="-122"/>
              <a:ea typeface="黑体" pitchFamily="2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-4539" y="0"/>
            <a:ext cx="9148539" cy="764704"/>
            <a:chOff x="-4539" y="0"/>
            <a:chExt cx="9148539" cy="764704"/>
          </a:xfrm>
        </p:grpSpPr>
        <p:pic>
          <p:nvPicPr>
            <p:cNvPr id="14" name="Picture 6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4539" y="0"/>
              <a:ext cx="9148539" cy="76470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5" name="WordArt 3"/>
            <p:cNvSpPr>
              <a:spLocks noChangeArrowheads="1" noChangeShapeType="1" noTextEdit="1"/>
            </p:cNvSpPr>
            <p:nvPr/>
          </p:nvSpPr>
          <p:spPr bwMode="auto">
            <a:xfrm>
              <a:off x="2483768" y="117004"/>
              <a:ext cx="3889375" cy="64770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zh-CN" altLang="en-US" sz="3600" b="1" kern="10" dirty="0">
                  <a:ln w="9525">
                    <a:solidFill>
                      <a:srgbClr val="FFFFFF"/>
                    </a:solidFill>
                    <a:round/>
                    <a:headEnd/>
                    <a:tailEnd/>
                  </a:ln>
                  <a:solidFill>
                    <a:schemeClr val="bg1">
                      <a:lumMod val="95000"/>
                    </a:schemeClr>
                  </a:solidFill>
                  <a:effectLst>
                    <a:outerShdw dist="35921" dir="2700000" algn="ctr" rotWithShape="0">
                      <a:srgbClr val="C0C0C0">
                        <a:alpha val="79999"/>
                      </a:srgbClr>
                    </a:outerShdw>
                  </a:effectLst>
                  <a:latin typeface="华文彩云" pitchFamily="2" charset="-122"/>
                  <a:ea typeface="华文彩云" pitchFamily="2" charset="-122"/>
                </a:rPr>
                <a:t>本课小结</a:t>
              </a:r>
            </a:p>
          </p:txBody>
        </p:sp>
      </p:grpSp>
      <p:sp>
        <p:nvSpPr>
          <p:cNvPr id="16" name="AutoShape 6"/>
          <p:cNvSpPr>
            <a:spLocks noChangeArrowheads="1"/>
          </p:cNvSpPr>
          <p:nvPr/>
        </p:nvSpPr>
        <p:spPr bwMode="auto">
          <a:xfrm>
            <a:off x="6839868" y="2010695"/>
            <a:ext cx="252412" cy="81160"/>
          </a:xfrm>
          <a:prstGeom prst="rightArrow">
            <a:avLst>
              <a:gd name="adj1" fmla="val 50000"/>
              <a:gd name="adj2" fmla="val 88284"/>
            </a:avLst>
          </a:prstGeom>
          <a:solidFill>
            <a:schemeClr val="accent1"/>
          </a:solidFill>
          <a:ln w="76200">
            <a:solidFill>
              <a:srgbClr val="FF33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>
              <a:solidFill>
                <a:srgbClr val="FF0000"/>
              </a:solidFill>
              <a:latin typeface="Tahoma" pitchFamily="34" charset="0"/>
            </a:endParaRPr>
          </a:p>
        </p:txBody>
      </p:sp>
      <p:sp>
        <p:nvSpPr>
          <p:cNvPr id="17" name="Rectangle 7"/>
          <p:cNvSpPr>
            <a:spLocks noChangeArrowheads="1"/>
          </p:cNvSpPr>
          <p:nvPr/>
        </p:nvSpPr>
        <p:spPr bwMode="auto">
          <a:xfrm>
            <a:off x="7188573" y="1355255"/>
            <a:ext cx="1775915" cy="1244600"/>
          </a:xfrm>
          <a:prstGeom prst="rect">
            <a:avLst/>
          </a:prstGeom>
          <a:noFill/>
          <a:ln w="76200" cmpd="sng">
            <a:solidFill>
              <a:srgbClr val="FFFF00"/>
            </a:solidFill>
            <a:miter lim="800000"/>
          </a:ln>
          <a:effectLst/>
        </p:spPr>
        <p:txBody>
          <a:bodyPr wrap="none" anchor="ctr"/>
          <a:lstStyle/>
          <a:p>
            <a:pPr algn="ctr">
              <a:buFontTx/>
              <a:buNone/>
              <a:defRPr/>
            </a:pPr>
            <a:r>
              <a:rPr lang="zh-CN" altLang="en-US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黑体" pitchFamily="2" charset="-122"/>
                <a:ea typeface="黑体" pitchFamily="2" charset="-122"/>
              </a:rPr>
              <a:t>唐玄宗</a:t>
            </a:r>
            <a:endParaRPr lang="zh-CN" altLang="en-US" sz="3600" b="1" dirty="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18" name="AutoShape 11"/>
          <p:cNvSpPr>
            <a:spLocks noChangeArrowheads="1"/>
          </p:cNvSpPr>
          <p:nvPr/>
        </p:nvSpPr>
        <p:spPr bwMode="auto">
          <a:xfrm>
            <a:off x="7956500" y="2636912"/>
            <a:ext cx="215900" cy="1331292"/>
          </a:xfrm>
          <a:prstGeom prst="downArrow">
            <a:avLst>
              <a:gd name="adj1" fmla="val 50000"/>
              <a:gd name="adj2" fmla="val 83410"/>
            </a:avLst>
          </a:prstGeom>
          <a:noFill/>
          <a:ln w="38100">
            <a:solidFill>
              <a:srgbClr val="FF33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>
              <a:solidFill>
                <a:srgbClr val="FF0000"/>
              </a:solidFill>
              <a:latin typeface="Tahoma" pitchFamily="34" charset="0"/>
            </a:endParaRPr>
          </a:p>
        </p:txBody>
      </p:sp>
      <p:sp>
        <p:nvSpPr>
          <p:cNvPr id="19" name="AutoShape 8"/>
          <p:cNvSpPr>
            <a:spLocks noChangeArrowheads="1"/>
          </p:cNvSpPr>
          <p:nvPr/>
        </p:nvSpPr>
        <p:spPr bwMode="auto">
          <a:xfrm>
            <a:off x="7380312" y="4200459"/>
            <a:ext cx="1442789" cy="1532797"/>
          </a:xfrm>
          <a:prstGeom prst="roundRect">
            <a:avLst>
              <a:gd name="adj" fmla="val 9968"/>
            </a:avLst>
          </a:prstGeom>
          <a:noFill/>
          <a:ln w="57150" algn="ctr">
            <a:solidFill>
              <a:srgbClr val="8A580A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0000" tIns="46800" rIns="90000" bIns="46800" anchor="ctr">
            <a:spAutoFit/>
          </a:bodyPr>
          <a:lstStyle/>
          <a:p>
            <a:pPr algn="ctr" eaLnBrk="1" hangingPunct="1"/>
            <a:r>
              <a:rPr lang="zh-CN" altLang="en-US" sz="4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开元</a:t>
            </a:r>
            <a:endParaRPr lang="en-US" altLang="zh-CN" sz="4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itchFamily="2" charset="-122"/>
              <a:ea typeface="黑体" pitchFamily="2" charset="-122"/>
            </a:endParaRPr>
          </a:p>
          <a:p>
            <a:pPr algn="ctr" eaLnBrk="1" hangingPunct="1"/>
            <a:r>
              <a:rPr lang="zh-CN" altLang="en-US" sz="4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盛世</a:t>
            </a:r>
          </a:p>
        </p:txBody>
      </p:sp>
      <p:sp>
        <p:nvSpPr>
          <p:cNvPr id="20" name="Text Box 16"/>
          <p:cNvSpPr txBox="1">
            <a:spLocks noChangeArrowheads="1"/>
          </p:cNvSpPr>
          <p:nvPr/>
        </p:nvSpPr>
        <p:spPr bwMode="auto">
          <a:xfrm>
            <a:off x="1331640" y="3068960"/>
            <a:ext cx="1417216" cy="8331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0000" tIns="46800" rIns="90000" bIns="46800">
            <a:spAutoFit/>
          </a:bodyPr>
          <a:lstStyle>
            <a:lvl1pPr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4800" b="1" dirty="0">
                <a:solidFill>
                  <a:srgbClr val="66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发展</a:t>
            </a:r>
          </a:p>
        </p:txBody>
      </p:sp>
      <p:sp>
        <p:nvSpPr>
          <p:cNvPr id="21" name="Text Box 17"/>
          <p:cNvSpPr txBox="1">
            <a:spLocks noChangeArrowheads="1"/>
          </p:cNvSpPr>
          <p:nvPr/>
        </p:nvSpPr>
        <p:spPr bwMode="auto">
          <a:xfrm>
            <a:off x="3406751" y="3078973"/>
            <a:ext cx="2677417" cy="7100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0000" tIns="46800" rIns="90000" bIns="46800">
            <a:spAutoFit/>
          </a:bodyPr>
          <a:lstStyle>
            <a:lvl1pPr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4000" b="1" dirty="0">
                <a:solidFill>
                  <a:srgbClr val="66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继续发展</a:t>
            </a:r>
          </a:p>
        </p:txBody>
      </p:sp>
      <p:sp>
        <p:nvSpPr>
          <p:cNvPr id="22" name="Text Box 16"/>
          <p:cNvSpPr txBox="1">
            <a:spLocks noChangeArrowheads="1"/>
          </p:cNvSpPr>
          <p:nvPr/>
        </p:nvSpPr>
        <p:spPr bwMode="auto">
          <a:xfrm>
            <a:off x="6372200" y="2852936"/>
            <a:ext cx="1413073" cy="8331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0000" tIns="46800" rIns="90000" bIns="46800">
            <a:spAutoFit/>
          </a:bodyPr>
          <a:lstStyle>
            <a:lvl1pPr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4800" b="1" dirty="0">
                <a:solidFill>
                  <a:srgbClr val="66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鼎盛</a:t>
            </a:r>
          </a:p>
        </p:txBody>
      </p:sp>
    </p:spTree>
    <p:extLst>
      <p:ext uri="{BB962C8B-B14F-4D97-AF65-F5344CB8AC3E}">
        <p14:creationId xmlns:p14="http://schemas.microsoft.com/office/powerpoint/2010/main" val="2599910951"/>
      </p:ext>
    </p:extLst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6" grpId="0" animBg="1"/>
      <p:bldP spid="27653" grpId="0" animBg="1"/>
      <p:bldP spid="21508" grpId="0" animBg="1"/>
      <p:bldP spid="27655" grpId="0" animBg="1"/>
      <p:bldP spid="21510" grpId="0" animBg="1"/>
      <p:bldP spid="27657" grpId="0" animBg="1"/>
      <p:bldP spid="21512" grpId="0" animBg="1"/>
      <p:bldP spid="21513" grpId="0" animBg="1"/>
      <p:bldP spid="27660" grpId="0" animBg="1"/>
      <p:bldP spid="27661" grpId="0" animBg="1"/>
      <p:bldP spid="16" grpId="0" animBg="1"/>
      <p:bldP spid="17" grpId="0" animBg="1"/>
      <p:bldP spid="18" grpId="0" animBg="1"/>
      <p:bldP spid="19" grpId="0" animBg="1"/>
      <p:bldP spid="20" grpId="0"/>
      <p:bldP spid="21" grpId="0"/>
      <p:bldP spid="2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4" name="Text Box 6"/>
          <p:cNvSpPr txBox="1">
            <a:spLocks noChangeArrowheads="1"/>
          </p:cNvSpPr>
          <p:nvPr/>
        </p:nvSpPr>
        <p:spPr bwMode="auto">
          <a:xfrm>
            <a:off x="179512" y="836712"/>
            <a:ext cx="7200900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</a:pPr>
            <a:r>
              <a:rPr kumimoji="1" lang="en-US" altLang="zh-CN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1</a:t>
            </a:r>
            <a:r>
              <a:rPr kumimoji="1" lang="zh-CN" altLang="en-US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、科举制是在哪个朝代诞生的？</a:t>
            </a:r>
            <a:endParaRPr kumimoji="1" lang="zh-CN" altLang="en-US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37895" name="Text Box 7"/>
          <p:cNvSpPr txBox="1">
            <a:spLocks noChangeArrowheads="1"/>
          </p:cNvSpPr>
          <p:nvPr/>
        </p:nvSpPr>
        <p:spPr bwMode="auto">
          <a:xfrm>
            <a:off x="410146" y="1745521"/>
            <a:ext cx="8338318" cy="144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just">
              <a:spcBef>
                <a:spcPct val="50000"/>
              </a:spcBef>
            </a:pPr>
            <a:r>
              <a:rPr kumimoji="1" lang="en-US" altLang="zh-CN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2</a:t>
            </a:r>
            <a:r>
              <a:rPr kumimoji="1" lang="zh-CN" altLang="en-US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、科举制在隋朝的诞生与哪两位皇帝相关？</a:t>
            </a:r>
            <a:endParaRPr kumimoji="1" lang="zh-CN" altLang="en-US" sz="3200" b="1" dirty="0">
              <a:solidFill>
                <a:srgbClr val="3333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37896" name="Text Box 8"/>
          <p:cNvSpPr txBox="1">
            <a:spLocks noChangeArrowheads="1"/>
          </p:cNvSpPr>
          <p:nvPr/>
        </p:nvSpPr>
        <p:spPr bwMode="auto">
          <a:xfrm>
            <a:off x="193674" y="3212976"/>
            <a:ext cx="8626797" cy="144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just">
              <a:spcBef>
                <a:spcPct val="50000"/>
              </a:spcBef>
            </a:pPr>
            <a:r>
              <a:rPr kumimoji="1" lang="en-US" altLang="zh-CN" sz="4400" b="1" dirty="0">
                <a:solidFill>
                  <a:srgbClr val="33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 </a:t>
            </a:r>
            <a:r>
              <a:rPr kumimoji="1" lang="en-US" altLang="zh-CN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3</a:t>
            </a:r>
            <a:r>
              <a:rPr kumimoji="1" lang="zh-CN" altLang="en-US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、隋文帝和隋炀帝分别为科举制诞生做了哪些工作？</a:t>
            </a:r>
          </a:p>
        </p:txBody>
      </p:sp>
      <p:sp>
        <p:nvSpPr>
          <p:cNvPr id="37898" name="Text Box 10"/>
          <p:cNvSpPr txBox="1">
            <a:spLocks noChangeArrowheads="1"/>
          </p:cNvSpPr>
          <p:nvPr/>
        </p:nvSpPr>
        <p:spPr bwMode="auto">
          <a:xfrm>
            <a:off x="7668344" y="783109"/>
            <a:ext cx="1203325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/>
            <a:r>
              <a:rPr lang="zh-CN" altLang="en-US" sz="4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隋朝</a:t>
            </a:r>
          </a:p>
        </p:txBody>
      </p:sp>
      <p:sp>
        <p:nvSpPr>
          <p:cNvPr id="37899" name="Text Box 11"/>
          <p:cNvSpPr txBox="1">
            <a:spLocks noChangeArrowheads="1"/>
          </p:cNvSpPr>
          <p:nvPr/>
        </p:nvSpPr>
        <p:spPr bwMode="auto">
          <a:xfrm>
            <a:off x="3593698" y="2420888"/>
            <a:ext cx="3786614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/>
            <a:r>
              <a:rPr lang="zh-CN" altLang="en-US" sz="4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隋文帝、隋炀帝</a:t>
            </a:r>
          </a:p>
        </p:txBody>
      </p:sp>
      <p:sp>
        <p:nvSpPr>
          <p:cNvPr id="37900" name="Text Box 12"/>
          <p:cNvSpPr txBox="1">
            <a:spLocks noChangeArrowheads="1"/>
          </p:cNvSpPr>
          <p:nvPr/>
        </p:nvSpPr>
        <p:spPr bwMode="auto">
          <a:xfrm>
            <a:off x="385477" y="4545702"/>
            <a:ext cx="8507003" cy="21236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l"/>
            <a:r>
              <a:rPr kumimoji="1" lang="zh-CN" altLang="en-US" sz="4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隋文帝</a:t>
            </a:r>
            <a:r>
              <a:rPr kumimoji="1" lang="en-US" altLang="zh-CN" sz="4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:</a:t>
            </a:r>
            <a:r>
              <a:rPr kumimoji="1" lang="zh-CN" altLang="en-US" sz="4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通过考试选拔人才的制度 </a:t>
            </a:r>
            <a:endParaRPr kumimoji="1" lang="en-US" altLang="zh-CN" sz="44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itchFamily="2" charset="-122"/>
              <a:ea typeface="黑体" pitchFamily="2" charset="-122"/>
            </a:endParaRPr>
          </a:p>
          <a:p>
            <a:pPr algn="l"/>
            <a:r>
              <a:rPr kumimoji="1" lang="zh-CN" altLang="en-US" sz="4400" b="1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隋炀帝</a:t>
            </a:r>
            <a:r>
              <a:rPr kumimoji="1" lang="en-US" altLang="zh-CN" sz="4400" b="1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:</a:t>
            </a:r>
            <a:r>
              <a:rPr kumimoji="1" lang="zh-CN" altLang="en-US" sz="4400" b="1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设置进士科，科举</a:t>
            </a:r>
            <a:r>
              <a:rPr kumimoji="1" lang="zh-CN" altLang="en-US" sz="4400" b="1" dirty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制正式</a:t>
            </a:r>
            <a:r>
              <a:rPr kumimoji="1" lang="zh-CN" altLang="en-US" sz="4400" b="1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诞生。</a:t>
            </a:r>
            <a:endParaRPr lang="zh-CN" altLang="en-US" sz="4400" b="1" dirty="0">
              <a:solidFill>
                <a:srgbClr val="00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itchFamily="2" charset="-122"/>
              <a:ea typeface="黑体" pitchFamily="2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-4539" y="0"/>
            <a:ext cx="9148539" cy="764704"/>
            <a:chOff x="-4539" y="0"/>
            <a:chExt cx="9148539" cy="764704"/>
          </a:xfrm>
        </p:grpSpPr>
        <p:pic>
          <p:nvPicPr>
            <p:cNvPr id="12" name="Picture 6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4539" y="0"/>
              <a:ext cx="9148539" cy="76470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3" name="WordArt 18"/>
            <p:cNvSpPr>
              <a:spLocks noChangeArrowheads="1" noChangeShapeType="1" noTextEdit="1"/>
            </p:cNvSpPr>
            <p:nvPr/>
          </p:nvSpPr>
          <p:spPr bwMode="auto">
            <a:xfrm>
              <a:off x="2555776" y="116632"/>
              <a:ext cx="3744913" cy="576535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zh-CN" altLang="en-US" sz="3600" b="1" kern="10" dirty="0">
                  <a:ln w="19050">
                    <a:solidFill>
                      <a:srgbClr val="99CCFF"/>
                    </a:solidFill>
                    <a:round/>
                    <a:headEnd/>
                    <a:tailEnd/>
                  </a:ln>
                  <a:solidFill>
                    <a:srgbClr val="FF0000"/>
                  </a:solidFill>
                  <a:effectLst>
                    <a:outerShdw dist="35921" dir="2700000" algn="ctr" rotWithShape="0">
                      <a:srgbClr val="990000"/>
                    </a:outerShdw>
                  </a:effectLst>
                  <a:latin typeface="隶书"/>
                  <a:ea typeface="隶书"/>
                </a:rPr>
                <a:t>温故知新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837593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78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78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78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78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79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79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5" grpId="0"/>
      <p:bldP spid="37896" grpId="0"/>
      <p:bldP spid="37899" grpId="0"/>
      <p:bldP spid="37900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20" name="Rectangle 4"/>
          <p:cNvSpPr>
            <a:spLocks noChangeArrowheads="1"/>
          </p:cNvSpPr>
          <p:nvPr/>
        </p:nvSpPr>
        <p:spPr bwMode="auto">
          <a:xfrm>
            <a:off x="251147" y="898154"/>
            <a:ext cx="8569325" cy="5119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2">
                    <a:alpha val="55000"/>
                  </a:scheme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lnSpc>
                <a:spcPts val="5600"/>
              </a:lnSpc>
            </a:pPr>
            <a:r>
              <a:rPr lang="en-US" altLang="zh-CN" sz="40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1</a:t>
            </a:r>
            <a:r>
              <a:rPr lang="zh-CN" altLang="en-US" sz="40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、通过秦末和隋末农民战争可以看出</a:t>
            </a:r>
            <a:r>
              <a:rPr lang="zh-CN" altLang="en-US" sz="4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农民起义对</a:t>
            </a:r>
            <a:r>
              <a:rPr lang="zh-CN" altLang="en-US" sz="40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历史发展的推动作用主要体现在（  ）</a:t>
            </a:r>
            <a:r>
              <a:rPr lang="zh-CN" altLang="en-US" sz="40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黑体" pitchFamily="2" charset="-122"/>
              </a:rPr>
              <a:t> </a:t>
            </a:r>
            <a:endParaRPr lang="zh-CN" altLang="en-US" sz="4000" b="1" dirty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itchFamily="2" charset="-122"/>
              <a:ea typeface="黑体" pitchFamily="2" charset="-122"/>
            </a:endParaRPr>
          </a:p>
          <a:p>
            <a:pPr algn="l">
              <a:lnSpc>
                <a:spcPts val="5600"/>
              </a:lnSpc>
            </a:pPr>
            <a:r>
              <a:rPr lang="zh-CN" altLang="en-US" sz="40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　</a:t>
            </a:r>
            <a:r>
              <a:rPr lang="en-US" altLang="zh-CN" sz="4000" b="1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A</a:t>
            </a:r>
            <a:r>
              <a:rPr lang="zh-CN" altLang="en-US" sz="4000" b="1" dirty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．实现了改朝换代　</a:t>
            </a:r>
            <a:endParaRPr lang="en-US" altLang="zh-CN" sz="4000" b="1" dirty="0" smtClean="0">
              <a:solidFill>
                <a:srgbClr val="00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itchFamily="2" charset="-122"/>
              <a:ea typeface="黑体" pitchFamily="2" charset="-122"/>
            </a:endParaRPr>
          </a:p>
          <a:p>
            <a:pPr algn="l">
              <a:lnSpc>
                <a:spcPts val="5600"/>
              </a:lnSpc>
            </a:pPr>
            <a:r>
              <a:rPr lang="en-US" altLang="zh-CN" sz="4000" b="1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  </a:t>
            </a:r>
            <a:r>
              <a:rPr lang="en-US" altLang="zh-CN" sz="4000" b="1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B</a:t>
            </a:r>
            <a:r>
              <a:rPr lang="zh-CN" altLang="en-US" sz="4000" b="1" dirty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．改变了</a:t>
            </a:r>
            <a:r>
              <a:rPr lang="zh-CN" altLang="en-US" sz="4000" b="1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封建社会阶级</a:t>
            </a:r>
            <a:r>
              <a:rPr lang="zh-CN" altLang="en-US" sz="4000" b="1" dirty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力量对比</a:t>
            </a:r>
            <a:r>
              <a:rPr lang="zh-CN" altLang="en-US" sz="4000" b="1" dirty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黑体" pitchFamily="2" charset="-122"/>
              </a:rPr>
              <a:t> </a:t>
            </a:r>
            <a:r>
              <a:rPr lang="zh-CN" altLang="en-US" sz="4000" b="1" dirty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 </a:t>
            </a:r>
            <a:endParaRPr lang="en-US" altLang="zh-CN" sz="4000" b="1" dirty="0" smtClean="0">
              <a:solidFill>
                <a:srgbClr val="00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itchFamily="2" charset="-122"/>
              <a:ea typeface="黑体" pitchFamily="2" charset="-122"/>
            </a:endParaRPr>
          </a:p>
          <a:p>
            <a:pPr algn="l">
              <a:lnSpc>
                <a:spcPts val="5600"/>
              </a:lnSpc>
            </a:pPr>
            <a:r>
              <a:rPr lang="en-US" altLang="zh-CN" sz="4000" b="1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  </a:t>
            </a:r>
            <a:r>
              <a:rPr lang="en-US" altLang="zh-CN" sz="4000" b="1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C</a:t>
            </a:r>
            <a:r>
              <a:rPr lang="zh-CN" altLang="en-US" sz="4000" b="1" dirty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．迫使统治阶级</a:t>
            </a:r>
            <a:r>
              <a:rPr lang="zh-CN" altLang="en-US" sz="4000" b="1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调整统治</a:t>
            </a:r>
            <a:r>
              <a:rPr lang="zh-CN" altLang="en-US" sz="4000" b="1" dirty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政策　</a:t>
            </a:r>
            <a:endParaRPr lang="en-US" altLang="zh-CN" sz="4000" b="1" dirty="0" smtClean="0">
              <a:solidFill>
                <a:srgbClr val="00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itchFamily="2" charset="-122"/>
              <a:ea typeface="黑体" pitchFamily="2" charset="-122"/>
            </a:endParaRPr>
          </a:p>
          <a:p>
            <a:pPr algn="l">
              <a:lnSpc>
                <a:spcPts val="5600"/>
              </a:lnSpc>
            </a:pPr>
            <a:r>
              <a:rPr lang="en-US" altLang="zh-CN" sz="4000" b="1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  </a:t>
            </a:r>
            <a:r>
              <a:rPr lang="en-US" altLang="zh-CN" sz="4000" b="1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D</a:t>
            </a:r>
            <a:r>
              <a:rPr lang="zh-CN" altLang="en-US" sz="4000" b="1" dirty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．消灭了大批地主阶级</a:t>
            </a:r>
            <a:r>
              <a:rPr lang="zh-CN" altLang="en-US" sz="40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黑体" pitchFamily="2" charset="-122"/>
              </a:rPr>
              <a:t> </a:t>
            </a:r>
            <a:r>
              <a:rPr lang="zh-CN" altLang="en-US" sz="40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　　</a:t>
            </a:r>
          </a:p>
        </p:txBody>
      </p:sp>
      <p:sp>
        <p:nvSpPr>
          <p:cNvPr id="86021" name="Text Box 5"/>
          <p:cNvSpPr txBox="1">
            <a:spLocks noChangeArrowheads="1"/>
          </p:cNvSpPr>
          <p:nvPr/>
        </p:nvSpPr>
        <p:spPr bwMode="auto">
          <a:xfrm>
            <a:off x="6961336" y="2132856"/>
            <a:ext cx="1499096" cy="18620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l"/>
            <a:r>
              <a:rPr lang="en-US" altLang="zh-CN" sz="11500" b="1" dirty="0">
                <a:solidFill>
                  <a:srgbClr val="FF0000"/>
                </a:solidFill>
                <a:latin typeface="Verdana" pitchFamily="34" charset="0"/>
              </a:rPr>
              <a:t>C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-4539" y="0"/>
            <a:ext cx="9148539" cy="764704"/>
            <a:chOff x="-4539" y="0"/>
            <a:chExt cx="9148539" cy="764704"/>
          </a:xfrm>
        </p:grpSpPr>
        <p:pic>
          <p:nvPicPr>
            <p:cNvPr id="7" name="Picture 6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4539" y="0"/>
              <a:ext cx="9148539" cy="76470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8" name="WordArt 3"/>
            <p:cNvSpPr>
              <a:spLocks noChangeArrowheads="1" noChangeShapeType="1" noTextEdit="1"/>
            </p:cNvSpPr>
            <p:nvPr/>
          </p:nvSpPr>
          <p:spPr bwMode="auto">
            <a:xfrm>
              <a:off x="2555776" y="44624"/>
              <a:ext cx="3814763" cy="648072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zh-CN" altLang="en-US" sz="3600" b="1" kern="10" dirty="0">
                  <a:ln w="9525">
                    <a:solidFill>
                      <a:srgbClr val="FFFFFF"/>
                    </a:solidFill>
                    <a:round/>
                    <a:headEnd/>
                    <a:tailEnd/>
                  </a:ln>
                  <a:solidFill>
                    <a:srgbClr val="FFFF00"/>
                  </a:solidFill>
                  <a:effectLst>
                    <a:outerShdw dist="35921" dir="2700000" algn="ctr" rotWithShape="0">
                      <a:srgbClr val="C0C0C0">
                        <a:alpha val="79999"/>
                      </a:srgbClr>
                    </a:outerShdw>
                  </a:effectLst>
                  <a:latin typeface="宋体"/>
                  <a:ea typeface="宋体"/>
                </a:rPr>
                <a:t>课堂练习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1730079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60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60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6021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20" name="Rectangle 4"/>
          <p:cNvSpPr>
            <a:spLocks noChangeArrowheads="1"/>
          </p:cNvSpPr>
          <p:nvPr/>
        </p:nvSpPr>
        <p:spPr bwMode="auto">
          <a:xfrm>
            <a:off x="323155" y="817308"/>
            <a:ext cx="8569325" cy="57800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2">
                    <a:alpha val="55000"/>
                  </a:scheme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/>
            <a:r>
              <a:rPr lang="en-US" altLang="zh-CN" sz="44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2</a:t>
            </a:r>
            <a:r>
              <a:rPr lang="zh-CN" altLang="en-US" sz="44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、被现代史学家郭沫若称赞为</a:t>
            </a:r>
            <a:r>
              <a:rPr lang="zh-CN" altLang="en-US" sz="44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黑体" pitchFamily="2" charset="-122"/>
              </a:rPr>
              <a:t>“</a:t>
            </a:r>
            <a:r>
              <a:rPr lang="zh-CN" altLang="en-US" sz="44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政启开元，</a:t>
            </a:r>
            <a:r>
              <a:rPr lang="zh-CN" altLang="en-US" sz="44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治宏</a:t>
            </a:r>
            <a:r>
              <a:rPr lang="zh-CN" altLang="en-US" sz="44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贞观</a:t>
            </a:r>
            <a:r>
              <a:rPr lang="zh-CN" altLang="en-US" sz="44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黑体" pitchFamily="2" charset="-122"/>
              </a:rPr>
              <a:t>”</a:t>
            </a:r>
            <a:r>
              <a:rPr lang="zh-CN" altLang="en-US" sz="44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的封建帝王是（   ）</a:t>
            </a:r>
            <a:r>
              <a:rPr lang="zh-CN" altLang="en-US" sz="44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黑体" pitchFamily="2" charset="-122"/>
              </a:rPr>
              <a:t> </a:t>
            </a:r>
            <a:endParaRPr lang="zh-CN" altLang="en-US" sz="4400" b="1" dirty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itchFamily="2" charset="-122"/>
              <a:ea typeface="黑体" pitchFamily="2" charset="-122"/>
            </a:endParaRPr>
          </a:p>
          <a:p>
            <a:pPr algn="l">
              <a:lnSpc>
                <a:spcPct val="135000"/>
              </a:lnSpc>
            </a:pPr>
            <a:r>
              <a:rPr lang="en-US" altLang="zh-CN" sz="4400" b="1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    A</a:t>
            </a:r>
            <a:r>
              <a:rPr lang="zh-CN" altLang="en-US" sz="4400" b="1" dirty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．唐太宗</a:t>
            </a:r>
            <a:r>
              <a:rPr lang="zh-CN" altLang="en-US" sz="4400" b="1" dirty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黑体" pitchFamily="2" charset="-122"/>
              </a:rPr>
              <a:t>  </a:t>
            </a:r>
            <a:r>
              <a:rPr lang="zh-CN" altLang="en-US" sz="4400" b="1" dirty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 </a:t>
            </a:r>
            <a:endParaRPr lang="en-US" altLang="zh-CN" sz="4400" b="1" dirty="0" smtClean="0">
              <a:solidFill>
                <a:srgbClr val="00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itchFamily="2" charset="-122"/>
              <a:ea typeface="黑体" pitchFamily="2" charset="-122"/>
            </a:endParaRPr>
          </a:p>
          <a:p>
            <a:pPr algn="l">
              <a:lnSpc>
                <a:spcPct val="135000"/>
              </a:lnSpc>
            </a:pPr>
            <a:r>
              <a:rPr lang="en-US" altLang="zh-CN" sz="4400" b="1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    B</a:t>
            </a:r>
            <a:r>
              <a:rPr lang="zh-CN" altLang="en-US" sz="4400" b="1" dirty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．唐高宗 </a:t>
            </a:r>
            <a:endParaRPr lang="en-US" altLang="zh-CN" sz="4400" b="1" dirty="0" smtClean="0">
              <a:solidFill>
                <a:srgbClr val="00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itchFamily="2" charset="-122"/>
              <a:ea typeface="黑体" pitchFamily="2" charset="-122"/>
            </a:endParaRPr>
          </a:p>
          <a:p>
            <a:pPr algn="l">
              <a:lnSpc>
                <a:spcPct val="135000"/>
              </a:lnSpc>
            </a:pPr>
            <a:r>
              <a:rPr lang="en-US" altLang="zh-CN" sz="4400" b="1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    C</a:t>
            </a:r>
            <a:r>
              <a:rPr lang="zh-CN" altLang="en-US" sz="4400" b="1" dirty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．武则天 </a:t>
            </a:r>
            <a:endParaRPr lang="en-US" altLang="zh-CN" sz="4400" b="1" dirty="0" smtClean="0">
              <a:solidFill>
                <a:srgbClr val="00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itchFamily="2" charset="-122"/>
              <a:ea typeface="黑体" pitchFamily="2" charset="-122"/>
            </a:endParaRPr>
          </a:p>
          <a:p>
            <a:pPr algn="l">
              <a:lnSpc>
                <a:spcPct val="135000"/>
              </a:lnSpc>
            </a:pPr>
            <a:r>
              <a:rPr lang="en-US" altLang="zh-CN" sz="4400" b="1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    D</a:t>
            </a:r>
            <a:r>
              <a:rPr lang="zh-CN" altLang="en-US" sz="4400" b="1" dirty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．唐玄宗</a:t>
            </a:r>
            <a:r>
              <a:rPr lang="zh-CN" altLang="en-US" sz="44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黑体" pitchFamily="2" charset="-122"/>
              </a:rPr>
              <a:t>  </a:t>
            </a:r>
            <a:r>
              <a:rPr lang="zh-CN" altLang="en-US" sz="44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　　</a:t>
            </a:r>
          </a:p>
        </p:txBody>
      </p:sp>
      <p:sp>
        <p:nvSpPr>
          <p:cNvPr id="86021" name="Text Box 5"/>
          <p:cNvSpPr txBox="1">
            <a:spLocks noChangeArrowheads="1"/>
          </p:cNvSpPr>
          <p:nvPr/>
        </p:nvSpPr>
        <p:spPr bwMode="auto">
          <a:xfrm>
            <a:off x="5436096" y="2492896"/>
            <a:ext cx="2770109" cy="3770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l"/>
            <a:r>
              <a:rPr lang="en-US" altLang="zh-CN" sz="239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</a:rPr>
              <a:t>C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-4539" y="0"/>
            <a:ext cx="9148539" cy="764704"/>
            <a:chOff x="-4539" y="0"/>
            <a:chExt cx="9148539" cy="764704"/>
          </a:xfrm>
        </p:grpSpPr>
        <p:pic>
          <p:nvPicPr>
            <p:cNvPr id="7" name="Picture 6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4539" y="0"/>
              <a:ext cx="9148539" cy="76470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8" name="WordArt 3"/>
            <p:cNvSpPr>
              <a:spLocks noChangeArrowheads="1" noChangeShapeType="1" noTextEdit="1"/>
            </p:cNvSpPr>
            <p:nvPr/>
          </p:nvSpPr>
          <p:spPr bwMode="auto">
            <a:xfrm>
              <a:off x="2555776" y="44624"/>
              <a:ext cx="3814763" cy="648072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zh-CN" altLang="en-US" sz="3600" b="1" kern="10" dirty="0">
                  <a:ln w="9525">
                    <a:solidFill>
                      <a:srgbClr val="FFFFFF"/>
                    </a:solidFill>
                    <a:round/>
                    <a:headEnd/>
                    <a:tailEnd/>
                  </a:ln>
                  <a:solidFill>
                    <a:srgbClr val="FFFF00"/>
                  </a:solidFill>
                  <a:effectLst>
                    <a:outerShdw dist="35921" dir="2700000" algn="ctr" rotWithShape="0">
                      <a:srgbClr val="C0C0C0">
                        <a:alpha val="79999"/>
                      </a:srgbClr>
                    </a:outerShdw>
                  </a:effectLst>
                  <a:latin typeface="宋体"/>
                  <a:ea typeface="宋体"/>
                </a:rPr>
                <a:t>课堂练习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0729783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60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60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6021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20" name="Rectangle 4"/>
          <p:cNvSpPr>
            <a:spLocks noChangeArrowheads="1"/>
          </p:cNvSpPr>
          <p:nvPr/>
        </p:nvSpPr>
        <p:spPr bwMode="auto">
          <a:xfrm>
            <a:off x="217487" y="764704"/>
            <a:ext cx="8569325" cy="60016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2">
                    <a:alpha val="55000"/>
                  </a:scheme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/>
            <a:r>
              <a:rPr lang="en-US" altLang="zh-CN" sz="4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3</a:t>
            </a:r>
            <a:r>
              <a:rPr lang="zh-CN" altLang="en-US" sz="40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、唐太宗统治时期史称“贞观之治”，下列与</a:t>
            </a:r>
            <a:r>
              <a:rPr lang="zh-CN" altLang="en-US" sz="4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之相关</a:t>
            </a:r>
            <a:r>
              <a:rPr lang="zh-CN" altLang="en-US" sz="40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的事件是（ 　）　　</a:t>
            </a:r>
            <a:endParaRPr lang="en-US" altLang="zh-CN" sz="4000" b="1" dirty="0" smtClean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itchFamily="2" charset="-122"/>
              <a:ea typeface="黑体" pitchFamily="2" charset="-122"/>
            </a:endParaRPr>
          </a:p>
          <a:p>
            <a:pPr algn="l"/>
            <a:r>
              <a:rPr lang="zh-CN" altLang="en-US" sz="4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  ①</a:t>
            </a:r>
            <a:r>
              <a:rPr lang="zh-CN" altLang="en-US" sz="40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魏征直言　②文成公主入藏　</a:t>
            </a:r>
            <a:endParaRPr lang="en-US" altLang="zh-CN" sz="4000" b="1" dirty="0" smtClean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itchFamily="2" charset="-122"/>
              <a:ea typeface="黑体" pitchFamily="2" charset="-122"/>
            </a:endParaRPr>
          </a:p>
          <a:p>
            <a:pPr algn="l"/>
            <a:r>
              <a:rPr lang="zh-CN" altLang="en-US" sz="4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  ③</a:t>
            </a:r>
            <a:r>
              <a:rPr lang="zh-CN" altLang="en-US" sz="40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玄奘西游　④任姚崇为相</a:t>
            </a:r>
          </a:p>
          <a:p>
            <a:pPr algn="l">
              <a:lnSpc>
                <a:spcPct val="140000"/>
              </a:lnSpc>
            </a:pPr>
            <a:r>
              <a:rPr lang="zh-CN" altLang="en-US" sz="4000" b="1" dirty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 </a:t>
            </a:r>
            <a:r>
              <a:rPr lang="zh-CN" altLang="en-US" sz="4000" b="1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    </a:t>
            </a:r>
            <a:r>
              <a:rPr lang="en-US" altLang="zh-CN" sz="4000" b="1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A</a:t>
            </a:r>
            <a:r>
              <a:rPr lang="zh-CN" altLang="en-US" sz="4000" b="1" dirty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．①②③  </a:t>
            </a:r>
            <a:endParaRPr lang="en-US" altLang="zh-CN" sz="4000" b="1" dirty="0" smtClean="0">
              <a:solidFill>
                <a:srgbClr val="00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itchFamily="2" charset="-122"/>
              <a:ea typeface="黑体" pitchFamily="2" charset="-122"/>
            </a:endParaRPr>
          </a:p>
          <a:p>
            <a:pPr algn="l">
              <a:lnSpc>
                <a:spcPct val="140000"/>
              </a:lnSpc>
            </a:pPr>
            <a:r>
              <a:rPr lang="en-US" altLang="zh-CN" sz="4000" b="1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     B</a:t>
            </a:r>
            <a:r>
              <a:rPr lang="zh-CN" altLang="en-US" sz="4000" b="1" dirty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．①②④ </a:t>
            </a:r>
            <a:endParaRPr lang="en-US" altLang="zh-CN" sz="4000" b="1" dirty="0" smtClean="0">
              <a:solidFill>
                <a:srgbClr val="00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itchFamily="2" charset="-122"/>
              <a:ea typeface="黑体" pitchFamily="2" charset="-122"/>
            </a:endParaRPr>
          </a:p>
          <a:p>
            <a:pPr algn="l">
              <a:lnSpc>
                <a:spcPct val="140000"/>
              </a:lnSpc>
            </a:pPr>
            <a:r>
              <a:rPr lang="en-US" altLang="zh-CN" sz="4000" b="1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     C</a:t>
            </a:r>
            <a:r>
              <a:rPr lang="zh-CN" altLang="en-US" sz="4000" b="1" dirty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．①③④  </a:t>
            </a:r>
            <a:endParaRPr lang="en-US" altLang="zh-CN" sz="4000" b="1" dirty="0" smtClean="0">
              <a:solidFill>
                <a:srgbClr val="00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itchFamily="2" charset="-122"/>
              <a:ea typeface="黑体" pitchFamily="2" charset="-122"/>
            </a:endParaRPr>
          </a:p>
          <a:p>
            <a:pPr algn="l">
              <a:lnSpc>
                <a:spcPct val="140000"/>
              </a:lnSpc>
            </a:pPr>
            <a:r>
              <a:rPr lang="en-US" altLang="zh-CN" sz="4000" b="1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     D</a:t>
            </a:r>
            <a:r>
              <a:rPr lang="zh-CN" altLang="en-US" sz="4000" b="1" dirty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．②③④</a:t>
            </a:r>
            <a:r>
              <a:rPr lang="zh-CN" altLang="en-US" sz="40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 　　</a:t>
            </a:r>
          </a:p>
        </p:txBody>
      </p:sp>
      <p:sp>
        <p:nvSpPr>
          <p:cNvPr id="86023" name="Text Box 7"/>
          <p:cNvSpPr txBox="1">
            <a:spLocks noChangeArrowheads="1"/>
          </p:cNvSpPr>
          <p:nvPr/>
        </p:nvSpPr>
        <p:spPr bwMode="auto">
          <a:xfrm>
            <a:off x="5761832" y="3370634"/>
            <a:ext cx="2165978" cy="31547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/>
            <a:r>
              <a:rPr lang="en-US" altLang="zh-CN" sz="19900" b="1" dirty="0">
                <a:solidFill>
                  <a:srgbClr val="FF0000"/>
                </a:solidFill>
                <a:latin typeface="Verdana" pitchFamily="34" charset="0"/>
              </a:rPr>
              <a:t>A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-4539" y="0"/>
            <a:ext cx="9148539" cy="764704"/>
            <a:chOff x="-4539" y="0"/>
            <a:chExt cx="9148539" cy="764704"/>
          </a:xfrm>
        </p:grpSpPr>
        <p:pic>
          <p:nvPicPr>
            <p:cNvPr id="7" name="Picture 6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4539" y="0"/>
              <a:ext cx="9148539" cy="76470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8" name="WordArt 3"/>
            <p:cNvSpPr>
              <a:spLocks noChangeArrowheads="1" noChangeShapeType="1" noTextEdit="1"/>
            </p:cNvSpPr>
            <p:nvPr/>
          </p:nvSpPr>
          <p:spPr bwMode="auto">
            <a:xfrm>
              <a:off x="2555776" y="44624"/>
              <a:ext cx="3814763" cy="648072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zh-CN" altLang="en-US" sz="3600" b="1" kern="10" dirty="0">
                  <a:ln w="9525">
                    <a:solidFill>
                      <a:srgbClr val="FFFFFF"/>
                    </a:solidFill>
                    <a:round/>
                    <a:headEnd/>
                    <a:tailEnd/>
                  </a:ln>
                  <a:solidFill>
                    <a:srgbClr val="FFFF00"/>
                  </a:solidFill>
                  <a:effectLst>
                    <a:outerShdw dist="35921" dir="2700000" algn="ctr" rotWithShape="0">
                      <a:srgbClr val="C0C0C0">
                        <a:alpha val="79999"/>
                      </a:srgbClr>
                    </a:outerShdw>
                  </a:effectLst>
                  <a:latin typeface="宋体"/>
                  <a:ea typeface="宋体"/>
                </a:rPr>
                <a:t>课堂练习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0729783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60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6023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4" name="Rectangle 4"/>
          <p:cNvSpPr>
            <a:spLocks noChangeArrowheads="1"/>
          </p:cNvSpPr>
          <p:nvPr/>
        </p:nvSpPr>
        <p:spPr bwMode="auto">
          <a:xfrm>
            <a:off x="250701" y="838272"/>
            <a:ext cx="8713787" cy="55430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2">
                    <a:alpha val="55000"/>
                  </a:scheme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lnSpc>
                <a:spcPct val="115000"/>
              </a:lnSpc>
            </a:pPr>
            <a:r>
              <a:rPr lang="en-US" altLang="zh-CN" sz="44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4</a:t>
            </a:r>
            <a:r>
              <a:rPr lang="zh-CN" altLang="en-US" sz="44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、吸取隋亡教训，非常重视发展生产，减轻农民赋税劳役，并</a:t>
            </a:r>
            <a:r>
              <a:rPr lang="zh-CN" altLang="en-US" sz="44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黑体" pitchFamily="2" charset="-122"/>
              </a:rPr>
              <a:t>“</a:t>
            </a:r>
            <a:r>
              <a:rPr lang="zh-CN" altLang="en-US" sz="44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戒奢从简</a:t>
            </a:r>
            <a:r>
              <a:rPr lang="zh-CN" altLang="en-US" sz="44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黑体" pitchFamily="2" charset="-122"/>
              </a:rPr>
              <a:t>”</a:t>
            </a:r>
            <a:r>
              <a:rPr lang="zh-CN" altLang="en-US" sz="44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的唐朝皇帝是（ ）</a:t>
            </a:r>
            <a:r>
              <a:rPr lang="zh-CN" altLang="en-US" sz="44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黑体" pitchFamily="2" charset="-122"/>
              </a:rPr>
              <a:t> </a:t>
            </a:r>
            <a:endParaRPr lang="zh-CN" altLang="en-US" sz="4400" b="1" dirty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itchFamily="2" charset="-122"/>
              <a:ea typeface="黑体" pitchFamily="2" charset="-122"/>
            </a:endParaRPr>
          </a:p>
          <a:p>
            <a:pPr algn="l">
              <a:lnSpc>
                <a:spcPct val="115000"/>
              </a:lnSpc>
            </a:pPr>
            <a:r>
              <a:rPr lang="zh-CN" altLang="en-US" sz="44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 </a:t>
            </a:r>
            <a:r>
              <a:rPr lang="zh-CN" altLang="en-US" sz="44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  </a:t>
            </a:r>
            <a:r>
              <a:rPr lang="en-US" altLang="zh-CN" sz="4400" b="1" dirty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A</a:t>
            </a:r>
            <a:r>
              <a:rPr lang="zh-CN" altLang="en-US" sz="4400" b="1" dirty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．唐高祖</a:t>
            </a:r>
            <a:r>
              <a:rPr lang="zh-CN" altLang="en-US" sz="4400" b="1" dirty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黑体" pitchFamily="2" charset="-122"/>
              </a:rPr>
              <a:t>   </a:t>
            </a:r>
            <a:r>
              <a:rPr lang="zh-CN" altLang="en-US" sz="4400" b="1" dirty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 </a:t>
            </a:r>
            <a:endParaRPr lang="en-US" altLang="zh-CN" sz="4400" b="1" dirty="0" smtClean="0">
              <a:solidFill>
                <a:srgbClr val="00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itchFamily="2" charset="-122"/>
              <a:ea typeface="黑体" pitchFamily="2" charset="-122"/>
            </a:endParaRPr>
          </a:p>
          <a:p>
            <a:pPr algn="l">
              <a:lnSpc>
                <a:spcPct val="115000"/>
              </a:lnSpc>
            </a:pPr>
            <a:r>
              <a:rPr lang="en-US" altLang="zh-CN" sz="4400" b="1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   B</a:t>
            </a:r>
            <a:r>
              <a:rPr lang="zh-CN" altLang="en-US" sz="4400" b="1" dirty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．唐太宗  </a:t>
            </a:r>
            <a:endParaRPr lang="en-US" altLang="zh-CN" sz="4400" b="1" dirty="0" smtClean="0">
              <a:solidFill>
                <a:srgbClr val="00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itchFamily="2" charset="-122"/>
              <a:ea typeface="黑体" pitchFamily="2" charset="-122"/>
            </a:endParaRPr>
          </a:p>
          <a:p>
            <a:pPr algn="l">
              <a:lnSpc>
                <a:spcPct val="115000"/>
              </a:lnSpc>
            </a:pPr>
            <a:r>
              <a:rPr lang="en-US" altLang="zh-CN" sz="4400" b="1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   C</a:t>
            </a:r>
            <a:r>
              <a:rPr lang="zh-CN" altLang="en-US" sz="4400" b="1" dirty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．武则天</a:t>
            </a:r>
            <a:r>
              <a:rPr lang="zh-CN" altLang="en-US" sz="4400" b="1" dirty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黑体" pitchFamily="2" charset="-122"/>
              </a:rPr>
              <a:t>   </a:t>
            </a:r>
            <a:r>
              <a:rPr lang="zh-CN" altLang="en-US" sz="4400" b="1" dirty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 </a:t>
            </a:r>
            <a:endParaRPr lang="en-US" altLang="zh-CN" sz="4400" b="1" dirty="0" smtClean="0">
              <a:solidFill>
                <a:srgbClr val="00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itchFamily="2" charset="-122"/>
              <a:ea typeface="黑体" pitchFamily="2" charset="-122"/>
            </a:endParaRPr>
          </a:p>
          <a:p>
            <a:pPr algn="l">
              <a:lnSpc>
                <a:spcPct val="115000"/>
              </a:lnSpc>
            </a:pPr>
            <a:r>
              <a:rPr lang="en-US" altLang="zh-CN" sz="4400" b="1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   D</a:t>
            </a:r>
            <a:r>
              <a:rPr lang="zh-CN" altLang="en-US" sz="4400" b="1" dirty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．唐玄宗</a:t>
            </a:r>
            <a:r>
              <a:rPr lang="zh-CN" altLang="en-US" sz="44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黑体" pitchFamily="2" charset="-122"/>
              </a:rPr>
              <a:t> </a:t>
            </a:r>
            <a:r>
              <a:rPr lang="zh-CN" altLang="en-US" sz="4400" b="1" dirty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黑体" pitchFamily="2" charset="-122"/>
              </a:rPr>
              <a:t> </a:t>
            </a:r>
            <a:endParaRPr lang="zh-CN" altLang="en-US" sz="4400" b="1" dirty="0">
              <a:solidFill>
                <a:srgbClr val="00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87046" name="Text Box 6"/>
          <p:cNvSpPr txBox="1">
            <a:spLocks noChangeArrowheads="1"/>
          </p:cNvSpPr>
          <p:nvPr/>
        </p:nvSpPr>
        <p:spPr bwMode="auto">
          <a:xfrm>
            <a:off x="5940152" y="2996952"/>
            <a:ext cx="2518638" cy="3770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/>
            <a:r>
              <a:rPr lang="en-US" altLang="zh-CN" sz="23900" b="1" dirty="0">
                <a:solidFill>
                  <a:srgbClr val="FF0000"/>
                </a:solidFill>
                <a:latin typeface="Verdana" pitchFamily="34" charset="0"/>
              </a:rPr>
              <a:t>B</a:t>
            </a:r>
          </a:p>
        </p:txBody>
      </p:sp>
      <p:grpSp>
        <p:nvGrpSpPr>
          <p:cNvPr id="5" name="组合 4"/>
          <p:cNvGrpSpPr/>
          <p:nvPr/>
        </p:nvGrpSpPr>
        <p:grpSpPr>
          <a:xfrm>
            <a:off x="-4539" y="0"/>
            <a:ext cx="9148539" cy="764704"/>
            <a:chOff x="-4539" y="0"/>
            <a:chExt cx="9148539" cy="764704"/>
          </a:xfrm>
        </p:grpSpPr>
        <p:pic>
          <p:nvPicPr>
            <p:cNvPr id="6" name="Picture 6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4539" y="0"/>
              <a:ext cx="9148539" cy="76470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7" name="WordArt 3"/>
            <p:cNvSpPr>
              <a:spLocks noChangeArrowheads="1" noChangeShapeType="1" noTextEdit="1"/>
            </p:cNvSpPr>
            <p:nvPr/>
          </p:nvSpPr>
          <p:spPr bwMode="auto">
            <a:xfrm>
              <a:off x="2555776" y="44624"/>
              <a:ext cx="3814763" cy="648072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zh-CN" altLang="en-US" sz="3600" b="1" kern="10" dirty="0">
                  <a:ln w="9525">
                    <a:solidFill>
                      <a:srgbClr val="FFFFFF"/>
                    </a:solidFill>
                    <a:round/>
                    <a:headEnd/>
                    <a:tailEnd/>
                  </a:ln>
                  <a:solidFill>
                    <a:srgbClr val="FFFF00"/>
                  </a:solidFill>
                  <a:effectLst>
                    <a:outerShdw dist="35921" dir="2700000" algn="ctr" rotWithShape="0">
                      <a:srgbClr val="C0C0C0">
                        <a:alpha val="79999"/>
                      </a:srgbClr>
                    </a:outerShdw>
                  </a:effectLst>
                  <a:latin typeface="宋体"/>
                  <a:ea typeface="宋体"/>
                </a:rPr>
                <a:t>课堂练习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0332589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70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7046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4" name="Rectangle 4"/>
          <p:cNvSpPr>
            <a:spLocks noChangeArrowheads="1"/>
          </p:cNvSpPr>
          <p:nvPr/>
        </p:nvSpPr>
        <p:spPr bwMode="auto">
          <a:xfrm>
            <a:off x="179388" y="771142"/>
            <a:ext cx="8713787" cy="58262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2">
                    <a:alpha val="55000"/>
                  </a:scheme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lnSpc>
                <a:spcPct val="115000"/>
              </a:lnSpc>
            </a:pPr>
            <a:r>
              <a:rPr lang="zh-CN" altLang="en-US" sz="36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 </a:t>
            </a:r>
            <a:r>
              <a:rPr lang="en-US" altLang="zh-CN" sz="36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5</a:t>
            </a:r>
            <a:r>
              <a:rPr lang="zh-CN" altLang="en-US" sz="36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、在封建的男权社会中，武则天作为我国历史上惟一的女皇帝，引发了时人和后人更多的关注和争议。下列这些评论中，最准确的是（  </a:t>
            </a:r>
            <a:r>
              <a:rPr lang="en-US" altLang="zh-CN" sz="36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) </a:t>
            </a:r>
          </a:p>
          <a:p>
            <a:pPr algn="l">
              <a:lnSpc>
                <a:spcPct val="115000"/>
              </a:lnSpc>
            </a:pPr>
            <a:r>
              <a:rPr lang="en-US" altLang="zh-CN" sz="36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   </a:t>
            </a:r>
            <a:r>
              <a:rPr lang="en-US" altLang="zh-CN" sz="3600" b="1" dirty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A</a:t>
            </a:r>
            <a:r>
              <a:rPr lang="zh-CN" altLang="en-US" sz="3600" b="1" dirty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．严刑酷法，实行残暴统治 </a:t>
            </a:r>
          </a:p>
          <a:p>
            <a:pPr algn="l">
              <a:lnSpc>
                <a:spcPct val="115000"/>
              </a:lnSpc>
            </a:pPr>
            <a:r>
              <a:rPr lang="zh-CN" altLang="en-US" sz="3600" b="1" dirty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   </a:t>
            </a:r>
            <a:r>
              <a:rPr lang="en-US" altLang="zh-CN" sz="3600" b="1" dirty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B</a:t>
            </a:r>
            <a:r>
              <a:rPr lang="zh-CN" altLang="en-US" sz="3600" b="1" dirty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．颇有作为，推动了社会经济文化继续发展 </a:t>
            </a:r>
          </a:p>
          <a:p>
            <a:pPr algn="l">
              <a:lnSpc>
                <a:spcPct val="115000"/>
              </a:lnSpc>
            </a:pPr>
            <a:r>
              <a:rPr lang="zh-CN" altLang="en-US" sz="3600" b="1" dirty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   </a:t>
            </a:r>
            <a:r>
              <a:rPr lang="en-US" altLang="zh-CN" sz="3600" b="1" dirty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C</a:t>
            </a:r>
            <a:r>
              <a:rPr lang="zh-CN" altLang="en-US" sz="3600" b="1" dirty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．奢侈腐化，心狠手毒 </a:t>
            </a:r>
          </a:p>
          <a:p>
            <a:pPr algn="l">
              <a:lnSpc>
                <a:spcPct val="115000"/>
              </a:lnSpc>
            </a:pPr>
            <a:r>
              <a:rPr lang="en-US" altLang="zh-CN" sz="3600" b="1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 D</a:t>
            </a:r>
            <a:r>
              <a:rPr lang="zh-CN" altLang="en-US" sz="3600" b="1" dirty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．选贤任</a:t>
            </a:r>
            <a:r>
              <a:rPr lang="zh-CN" altLang="en-US" sz="3600" b="1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能</a:t>
            </a:r>
            <a:r>
              <a:rPr lang="en-US" altLang="zh-CN" sz="3600" b="1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,</a:t>
            </a:r>
            <a:r>
              <a:rPr lang="zh-CN" altLang="en-US" sz="3600" b="1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政治清明</a:t>
            </a:r>
            <a:r>
              <a:rPr lang="en-US" altLang="zh-CN" sz="3600" b="1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,</a:t>
            </a:r>
            <a:r>
              <a:rPr lang="zh-CN" altLang="en-US" sz="3600" b="1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创</a:t>
            </a:r>
            <a:r>
              <a:rPr lang="zh-CN" altLang="en-US" sz="3600" b="1" dirty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“开元盛世” </a:t>
            </a:r>
          </a:p>
        </p:txBody>
      </p:sp>
      <p:sp>
        <p:nvSpPr>
          <p:cNvPr id="87046" name="Text Box 6"/>
          <p:cNvSpPr txBox="1">
            <a:spLocks noChangeArrowheads="1"/>
          </p:cNvSpPr>
          <p:nvPr/>
        </p:nvSpPr>
        <p:spPr bwMode="auto">
          <a:xfrm>
            <a:off x="7020272" y="2420888"/>
            <a:ext cx="1122423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/>
            <a:r>
              <a:rPr lang="en-US" altLang="zh-CN" sz="9600" b="1" dirty="0">
                <a:solidFill>
                  <a:srgbClr val="FF0000"/>
                </a:solidFill>
                <a:latin typeface="Verdana" pitchFamily="34" charset="0"/>
              </a:rPr>
              <a:t>B</a:t>
            </a:r>
          </a:p>
        </p:txBody>
      </p:sp>
      <p:grpSp>
        <p:nvGrpSpPr>
          <p:cNvPr id="5" name="组合 4"/>
          <p:cNvGrpSpPr/>
          <p:nvPr/>
        </p:nvGrpSpPr>
        <p:grpSpPr>
          <a:xfrm>
            <a:off x="-4539" y="0"/>
            <a:ext cx="9148539" cy="764704"/>
            <a:chOff x="-4539" y="0"/>
            <a:chExt cx="9148539" cy="764704"/>
          </a:xfrm>
        </p:grpSpPr>
        <p:pic>
          <p:nvPicPr>
            <p:cNvPr id="6" name="Picture 6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4539" y="0"/>
              <a:ext cx="9148539" cy="76470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7" name="WordArt 3"/>
            <p:cNvSpPr>
              <a:spLocks noChangeArrowheads="1" noChangeShapeType="1" noTextEdit="1"/>
            </p:cNvSpPr>
            <p:nvPr/>
          </p:nvSpPr>
          <p:spPr bwMode="auto">
            <a:xfrm>
              <a:off x="2555776" y="44624"/>
              <a:ext cx="3814763" cy="648072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zh-CN" altLang="en-US" sz="3600" b="1" kern="10" dirty="0">
                  <a:ln w="9525">
                    <a:solidFill>
                      <a:srgbClr val="FFFFFF"/>
                    </a:solidFill>
                    <a:round/>
                    <a:headEnd/>
                    <a:tailEnd/>
                  </a:ln>
                  <a:solidFill>
                    <a:srgbClr val="FFFF00"/>
                  </a:solidFill>
                  <a:effectLst>
                    <a:outerShdw dist="35921" dir="2700000" algn="ctr" rotWithShape="0">
                      <a:srgbClr val="C0C0C0">
                        <a:alpha val="79999"/>
                      </a:srgbClr>
                    </a:outerShdw>
                  </a:effectLst>
                  <a:latin typeface="宋体"/>
                  <a:ea typeface="宋体"/>
                </a:rPr>
                <a:t>课堂练习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3499476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70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7046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436" name="Text Box 4"/>
          <p:cNvSpPr txBox="1">
            <a:spLocks noChangeArrowheads="1"/>
          </p:cNvSpPr>
          <p:nvPr/>
        </p:nvSpPr>
        <p:spPr bwMode="auto">
          <a:xfrm>
            <a:off x="71313" y="821025"/>
            <a:ext cx="8893175" cy="56323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l"/>
            <a:r>
              <a:rPr lang="en-US" altLang="zh-CN" sz="4000" b="1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黑体" pitchFamily="2" charset="-122"/>
                <a:ea typeface="黑体" pitchFamily="2" charset="-122"/>
              </a:rPr>
              <a:t>6.</a:t>
            </a:r>
            <a:r>
              <a:rPr lang="zh-CN" altLang="en-US" sz="4000" b="1" dirty="0">
                <a:solidFill>
                  <a:srgbClr val="00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黑体" pitchFamily="2" charset="-122"/>
                <a:ea typeface="黑体" pitchFamily="2" charset="-122"/>
              </a:rPr>
              <a:t>某历史兴趣小组同学在探究文景之治、贞观之治、开元盛世出现的共同原因时提出了以下意见，其中正确的是（    ）</a:t>
            </a:r>
          </a:p>
          <a:p>
            <a:pPr algn="l"/>
            <a:r>
              <a:rPr lang="zh-CN" altLang="en-US" sz="4000" b="1" dirty="0">
                <a:solidFill>
                  <a:srgbClr val="00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黑体" pitchFamily="2" charset="-122"/>
                <a:ea typeface="黑体" pitchFamily="2" charset="-122"/>
              </a:rPr>
              <a:t>①都是在国家统一，社会稳定时出现的    ②统治者都注意调整统治政策</a:t>
            </a:r>
          </a:p>
          <a:p>
            <a:pPr algn="l"/>
            <a:r>
              <a:rPr lang="zh-CN" altLang="en-US" sz="4000" b="1" dirty="0">
                <a:solidFill>
                  <a:srgbClr val="00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黑体" pitchFamily="2" charset="-122"/>
                <a:ea typeface="黑体" pitchFamily="2" charset="-122"/>
              </a:rPr>
              <a:t>③都在思想文化上实行高压政策   </a:t>
            </a:r>
          </a:p>
          <a:p>
            <a:pPr algn="l"/>
            <a:r>
              <a:rPr lang="zh-CN" altLang="en-US" sz="4000" b="1" dirty="0">
                <a:solidFill>
                  <a:srgbClr val="00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黑体" pitchFamily="2" charset="-122"/>
                <a:ea typeface="黑体" pitchFamily="2" charset="-122"/>
              </a:rPr>
              <a:t>④都重视生产技术的改进</a:t>
            </a:r>
          </a:p>
          <a:p>
            <a:pPr algn="l"/>
            <a:r>
              <a:rPr lang="en-US" altLang="zh-CN" sz="4000" b="1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黑体" pitchFamily="2" charset="-122"/>
                <a:ea typeface="黑体" pitchFamily="2" charset="-122"/>
              </a:rPr>
              <a:t>  A</a:t>
            </a:r>
            <a:r>
              <a:rPr lang="en-US" altLang="zh-CN" sz="4000" b="1" dirty="0">
                <a:solidFill>
                  <a:srgbClr val="00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黑体" pitchFamily="2" charset="-122"/>
                <a:ea typeface="黑体" pitchFamily="2" charset="-122"/>
              </a:rPr>
              <a:t>.①③④ </a:t>
            </a:r>
            <a:r>
              <a:rPr lang="en-US" altLang="zh-CN" sz="4000" b="1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黑体" pitchFamily="2" charset="-122"/>
                <a:ea typeface="黑体" pitchFamily="2" charset="-122"/>
              </a:rPr>
              <a:t>   </a:t>
            </a:r>
            <a:r>
              <a:rPr lang="en-US" altLang="zh-CN" sz="4000" b="1" dirty="0">
                <a:solidFill>
                  <a:srgbClr val="00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黑体" pitchFamily="2" charset="-122"/>
                <a:ea typeface="黑体" pitchFamily="2" charset="-122"/>
              </a:rPr>
              <a:t>B.①②③ </a:t>
            </a:r>
            <a:endParaRPr lang="en-US" altLang="zh-CN" sz="4000" b="1" dirty="0" smtClean="0">
              <a:solidFill>
                <a:srgbClr val="000066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黑体" pitchFamily="2" charset="-122"/>
              <a:ea typeface="黑体" pitchFamily="2" charset="-122"/>
            </a:endParaRPr>
          </a:p>
          <a:p>
            <a:pPr algn="l"/>
            <a:r>
              <a:rPr lang="en-US" altLang="zh-CN" sz="4000" b="1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黑体" pitchFamily="2" charset="-122"/>
                <a:ea typeface="黑体" pitchFamily="2" charset="-122"/>
              </a:rPr>
              <a:t>  C</a:t>
            </a:r>
            <a:r>
              <a:rPr lang="en-US" altLang="zh-CN" sz="4000" b="1" dirty="0">
                <a:solidFill>
                  <a:srgbClr val="00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黑体" pitchFamily="2" charset="-122"/>
                <a:ea typeface="黑体" pitchFamily="2" charset="-122"/>
              </a:rPr>
              <a:t>.②③④ </a:t>
            </a:r>
            <a:r>
              <a:rPr lang="en-US" altLang="zh-CN" sz="4000" b="1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黑体" pitchFamily="2" charset="-122"/>
                <a:ea typeface="黑体" pitchFamily="2" charset="-122"/>
              </a:rPr>
              <a:t>   D</a:t>
            </a:r>
            <a:r>
              <a:rPr lang="en-US" altLang="zh-CN" sz="4000" b="1" dirty="0">
                <a:solidFill>
                  <a:srgbClr val="00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黑体" pitchFamily="2" charset="-122"/>
                <a:ea typeface="黑体" pitchFamily="2" charset="-122"/>
              </a:rPr>
              <a:t>.①②④</a:t>
            </a:r>
          </a:p>
        </p:txBody>
      </p:sp>
      <p:grpSp>
        <p:nvGrpSpPr>
          <p:cNvPr id="7" name="组合 6"/>
          <p:cNvGrpSpPr/>
          <p:nvPr/>
        </p:nvGrpSpPr>
        <p:grpSpPr>
          <a:xfrm>
            <a:off x="-4539" y="0"/>
            <a:ext cx="9148539" cy="764704"/>
            <a:chOff x="-4539" y="0"/>
            <a:chExt cx="9148539" cy="764704"/>
          </a:xfrm>
        </p:grpSpPr>
        <p:pic>
          <p:nvPicPr>
            <p:cNvPr id="8" name="Picture 6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4539" y="0"/>
              <a:ext cx="9148539" cy="76470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9" name="WordArt 3"/>
            <p:cNvSpPr>
              <a:spLocks noChangeArrowheads="1" noChangeShapeType="1" noTextEdit="1"/>
            </p:cNvSpPr>
            <p:nvPr/>
          </p:nvSpPr>
          <p:spPr bwMode="auto">
            <a:xfrm>
              <a:off x="2555776" y="44624"/>
              <a:ext cx="3814763" cy="648072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zh-CN" altLang="en-US" sz="3600" b="1" kern="10" dirty="0">
                  <a:ln w="9525">
                    <a:solidFill>
                      <a:srgbClr val="FFFFFF"/>
                    </a:solidFill>
                    <a:round/>
                    <a:headEnd/>
                    <a:tailEnd/>
                  </a:ln>
                  <a:solidFill>
                    <a:srgbClr val="FFFF00"/>
                  </a:solidFill>
                  <a:effectLst>
                    <a:outerShdw dist="35921" dir="2700000" algn="ctr" rotWithShape="0">
                      <a:srgbClr val="C0C0C0">
                        <a:alpha val="79999"/>
                      </a:srgbClr>
                    </a:outerShdw>
                  </a:effectLst>
                  <a:latin typeface="宋体"/>
                  <a:ea typeface="宋体"/>
                </a:rPr>
                <a:t>课堂练习</a:t>
              </a:r>
            </a:p>
          </p:txBody>
        </p:sp>
      </p:grpSp>
      <p:sp>
        <p:nvSpPr>
          <p:cNvPr id="10" name="矩形 9"/>
          <p:cNvSpPr/>
          <p:nvPr/>
        </p:nvSpPr>
        <p:spPr>
          <a:xfrm>
            <a:off x="7164288" y="3658666"/>
            <a:ext cx="1875972" cy="31547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99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</a:t>
            </a:r>
            <a:endParaRPr lang="zh-CN" altLang="en-US" sz="199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208442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778" name="Picture 2" descr="pic114_2_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5779" name="WordArt 3"/>
          <p:cNvSpPr>
            <a:spLocks noChangeArrowheads="1" noChangeShapeType="1" noTextEdit="1"/>
          </p:cNvSpPr>
          <p:nvPr/>
        </p:nvSpPr>
        <p:spPr bwMode="auto">
          <a:xfrm>
            <a:off x="757238" y="685800"/>
            <a:ext cx="7777162" cy="3810000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Deflate">
              <a:avLst>
                <a:gd name="adj" fmla="val 26227"/>
              </a:avLst>
            </a:prstTxWarp>
          </a:bodyPr>
          <a:lstStyle/>
          <a:p>
            <a:pPr algn="ctr"/>
            <a:r>
              <a:rPr lang="zh-CN" altLang="en-US" sz="6600" b="1" kern="10">
                <a:ln w="9525">
                  <a:solidFill>
                    <a:srgbClr val="FFFF00"/>
                  </a:solidFill>
                  <a:miter lim="800000"/>
                  <a:headEnd/>
                  <a:tailEnd/>
                </a:ln>
                <a:solidFill>
                  <a:srgbClr val="FF0000"/>
                </a:solidFill>
                <a:latin typeface="华文行楷"/>
                <a:ea typeface="华文行楷"/>
              </a:rPr>
              <a:t>祝同学们学习进步！</a:t>
            </a:r>
          </a:p>
        </p:txBody>
      </p:sp>
    </p:spTree>
    <p:extLst>
      <p:ext uri="{BB962C8B-B14F-4D97-AF65-F5344CB8AC3E}">
        <p14:creationId xmlns:p14="http://schemas.microsoft.com/office/powerpoint/2010/main" val="27784493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a.cphotos.bdimg.com/timg?image&amp;quality=100&amp;size=b4000_4000&amp;sec=1484189397&amp;di=b86b96c442e125b1c2b2544e81308fca&amp;src=http://www.shufagu.com/uploads/allimg/150513/1-15051300292943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268760"/>
            <a:ext cx="3600400" cy="3600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995936" y="973172"/>
            <a:ext cx="2592288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黑体" pitchFamily="2" charset="-122"/>
                <a:ea typeface="黑体" pitchFamily="2" charset="-122"/>
              </a:rPr>
              <a:t>爷爷是皇帝</a:t>
            </a:r>
            <a:endParaRPr lang="en-US" altLang="zh-CN" sz="2800" dirty="0" smtClean="0">
              <a:latin typeface="黑体" pitchFamily="2" charset="-122"/>
              <a:ea typeface="黑体" pitchFamily="2" charset="-122"/>
            </a:endParaRPr>
          </a:p>
          <a:p>
            <a:endParaRPr lang="en-US" altLang="zh-CN" sz="2800" dirty="0" smtClean="0">
              <a:latin typeface="黑体" pitchFamily="2" charset="-122"/>
              <a:ea typeface="黑体" pitchFamily="2" charset="-122"/>
            </a:endParaRPr>
          </a:p>
          <a:p>
            <a:r>
              <a:rPr lang="zh-CN" altLang="en-US" sz="2800" dirty="0" smtClean="0">
                <a:latin typeface="黑体" pitchFamily="2" charset="-122"/>
                <a:ea typeface="黑体" pitchFamily="2" charset="-122"/>
              </a:rPr>
              <a:t>爸爸是皇帝</a:t>
            </a:r>
            <a:endParaRPr lang="en-US" altLang="zh-CN" sz="2800" dirty="0" smtClean="0">
              <a:latin typeface="黑体" pitchFamily="2" charset="-122"/>
              <a:ea typeface="黑体" pitchFamily="2" charset="-122"/>
            </a:endParaRPr>
          </a:p>
          <a:p>
            <a:endParaRPr lang="en-US" altLang="zh-CN" sz="2800" dirty="0" smtClean="0">
              <a:latin typeface="黑体" pitchFamily="2" charset="-122"/>
              <a:ea typeface="黑体" pitchFamily="2" charset="-122"/>
            </a:endParaRPr>
          </a:p>
          <a:p>
            <a:r>
              <a:rPr lang="zh-CN" altLang="en-US" sz="2800" dirty="0">
                <a:latin typeface="黑体" pitchFamily="2" charset="-122"/>
                <a:ea typeface="黑体" pitchFamily="2" charset="-122"/>
              </a:rPr>
              <a:t>妈妈是</a:t>
            </a:r>
            <a:r>
              <a:rPr lang="zh-CN" altLang="en-US" sz="2800" dirty="0" smtClean="0">
                <a:latin typeface="黑体" pitchFamily="2" charset="-122"/>
                <a:ea typeface="黑体" pitchFamily="2" charset="-122"/>
              </a:rPr>
              <a:t>皇帝</a:t>
            </a:r>
            <a:endParaRPr lang="en-US" altLang="zh-CN" sz="2800" dirty="0" smtClean="0">
              <a:latin typeface="黑体" pitchFamily="2" charset="-122"/>
              <a:ea typeface="黑体" pitchFamily="2" charset="-122"/>
            </a:endParaRPr>
          </a:p>
          <a:p>
            <a:endParaRPr lang="en-US" altLang="zh-CN" sz="2800" dirty="0" smtClean="0">
              <a:latin typeface="黑体" pitchFamily="2" charset="-122"/>
              <a:ea typeface="黑体" pitchFamily="2" charset="-122"/>
            </a:endParaRPr>
          </a:p>
          <a:p>
            <a:r>
              <a:rPr lang="zh-CN" altLang="en-US" sz="2800" dirty="0" smtClean="0">
                <a:latin typeface="黑体" pitchFamily="2" charset="-122"/>
                <a:ea typeface="黑体" pitchFamily="2" charset="-122"/>
              </a:rPr>
              <a:t>哥哥是皇帝</a:t>
            </a:r>
            <a:endParaRPr lang="en-US" altLang="zh-CN" sz="2800" dirty="0" smtClean="0">
              <a:latin typeface="黑体" pitchFamily="2" charset="-122"/>
              <a:ea typeface="黑体" pitchFamily="2" charset="-122"/>
            </a:endParaRPr>
          </a:p>
          <a:p>
            <a:endParaRPr lang="en-US" altLang="zh-CN" sz="2800" dirty="0" smtClean="0">
              <a:latin typeface="黑体" pitchFamily="2" charset="-122"/>
              <a:ea typeface="黑体" pitchFamily="2" charset="-122"/>
            </a:endParaRPr>
          </a:p>
          <a:p>
            <a:r>
              <a:rPr lang="zh-CN" altLang="en-US" sz="2800" dirty="0">
                <a:latin typeface="黑体" pitchFamily="2" charset="-122"/>
                <a:ea typeface="黑体" pitchFamily="2" charset="-122"/>
              </a:rPr>
              <a:t>自己是</a:t>
            </a:r>
            <a:r>
              <a:rPr lang="zh-CN" altLang="en-US" sz="2800" dirty="0" smtClean="0">
                <a:latin typeface="黑体" pitchFamily="2" charset="-122"/>
                <a:ea typeface="黑体" pitchFamily="2" charset="-122"/>
              </a:rPr>
              <a:t>皇帝</a:t>
            </a:r>
            <a:endParaRPr lang="en-US" altLang="zh-CN" sz="2800" dirty="0" smtClean="0">
              <a:latin typeface="黑体" pitchFamily="2" charset="-122"/>
              <a:ea typeface="黑体" pitchFamily="2" charset="-122"/>
            </a:endParaRPr>
          </a:p>
          <a:p>
            <a:endParaRPr lang="en-US" altLang="zh-CN" sz="2800" dirty="0" smtClean="0">
              <a:latin typeface="黑体" pitchFamily="2" charset="-122"/>
              <a:ea typeface="黑体" pitchFamily="2" charset="-122"/>
            </a:endParaRPr>
          </a:p>
          <a:p>
            <a:r>
              <a:rPr lang="zh-CN" altLang="en-US" sz="2800" dirty="0">
                <a:latin typeface="黑体" pitchFamily="2" charset="-122"/>
                <a:ea typeface="黑体" pitchFamily="2" charset="-122"/>
              </a:rPr>
              <a:t>儿子是皇帝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27584" y="5085184"/>
            <a:ext cx="224452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chemeClr val="accent6">
                    <a:lumMod val="75000"/>
                  </a:schemeClr>
                </a:solidFill>
                <a:latin typeface="黑体" pitchFamily="2" charset="-122"/>
                <a:ea typeface="黑体" pitchFamily="2" charset="-122"/>
              </a:rPr>
              <a:t>唐睿宗李旦</a:t>
            </a:r>
            <a:endParaRPr lang="zh-CN" altLang="en-US" sz="3200" dirty="0">
              <a:solidFill>
                <a:schemeClr val="accent6">
                  <a:lumMod val="75000"/>
                </a:schemeClr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300192" y="980728"/>
            <a:ext cx="234872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唐太宗李世民</a:t>
            </a:r>
            <a:endParaRPr lang="zh-CN" altLang="en-US" sz="2800" dirty="0">
              <a:solidFill>
                <a:srgbClr val="FF0000"/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300192" y="2708920"/>
            <a:ext cx="126669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武则天</a:t>
            </a:r>
            <a:endParaRPr lang="zh-CN" altLang="en-US" sz="2800" dirty="0">
              <a:solidFill>
                <a:srgbClr val="FF0000"/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300192" y="3573016"/>
            <a:ext cx="198804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唐中宗李显</a:t>
            </a:r>
            <a:endParaRPr lang="zh-CN" altLang="en-US" sz="2800" dirty="0">
              <a:solidFill>
                <a:srgbClr val="FF0000"/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373665" y="5229200"/>
            <a:ext cx="234872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唐玄宗李隆基</a:t>
            </a:r>
            <a:endParaRPr lang="zh-CN" altLang="en-US" sz="2800" dirty="0">
              <a:solidFill>
                <a:srgbClr val="FF0000"/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300192" y="1897668"/>
            <a:ext cx="198804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唐高宗李治</a:t>
            </a:r>
            <a:endParaRPr lang="zh-CN" altLang="en-US" sz="2800" dirty="0">
              <a:solidFill>
                <a:srgbClr val="FF0000"/>
              </a:solidFill>
              <a:latin typeface="黑体" pitchFamily="2" charset="-122"/>
              <a:ea typeface="黑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810391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7" grpId="0"/>
      <p:bldP spid="8" grpId="0"/>
      <p:bldP spid="9" grpId="0"/>
      <p:bldP spid="10" grpId="0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-4539" y="0"/>
            <a:ext cx="9148539" cy="764704"/>
            <a:chOff x="-4539" y="0"/>
            <a:chExt cx="9148539" cy="764704"/>
          </a:xfrm>
        </p:grpSpPr>
        <p:pic>
          <p:nvPicPr>
            <p:cNvPr id="3" name="Picture 6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4539" y="0"/>
              <a:ext cx="9148539" cy="76470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4" name="WordArt 18"/>
            <p:cNvSpPr>
              <a:spLocks noChangeArrowheads="1" noChangeShapeType="1" noTextEdit="1"/>
            </p:cNvSpPr>
            <p:nvPr/>
          </p:nvSpPr>
          <p:spPr bwMode="auto">
            <a:xfrm>
              <a:off x="2555776" y="116632"/>
              <a:ext cx="3744913" cy="576535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zh-CN" altLang="en-US" sz="3600" b="1" kern="10" dirty="0">
                  <a:ln w="19050">
                    <a:solidFill>
                      <a:srgbClr val="99CCFF"/>
                    </a:solidFill>
                    <a:round/>
                    <a:headEnd/>
                    <a:tailEnd/>
                  </a:ln>
                  <a:solidFill>
                    <a:srgbClr val="FF0000"/>
                  </a:solidFill>
                  <a:effectLst>
                    <a:outerShdw dist="35921" dir="2700000" algn="ctr" rotWithShape="0">
                      <a:srgbClr val="990000"/>
                    </a:outerShdw>
                  </a:effectLst>
                  <a:latin typeface="隶书"/>
                  <a:ea typeface="隶书"/>
                </a:rPr>
                <a:t>温故知新</a:t>
              </a:r>
            </a:p>
          </p:txBody>
        </p:sp>
      </p:grpSp>
      <p:sp>
        <p:nvSpPr>
          <p:cNvPr id="5" name="Rectangle 8"/>
          <p:cNvSpPr>
            <a:spLocks noChangeArrowheads="1"/>
          </p:cNvSpPr>
          <p:nvPr/>
        </p:nvSpPr>
        <p:spPr bwMode="auto">
          <a:xfrm>
            <a:off x="179388" y="866800"/>
            <a:ext cx="9145587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kumimoji="1" lang="en-US" altLang="zh-CN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隶书" pitchFamily="49" charset="-122"/>
                <a:ea typeface="隶书" pitchFamily="49" charset="-122"/>
              </a:rPr>
              <a:t>4</a:t>
            </a:r>
            <a:r>
              <a:rPr kumimoji="1" lang="zh-CN" altLang="en-US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隶书" pitchFamily="49" charset="-122"/>
                <a:ea typeface="隶书" pitchFamily="49" charset="-122"/>
              </a:rPr>
              <a:t>、</a:t>
            </a:r>
            <a:r>
              <a:rPr kumimoji="1" lang="zh-CN" altLang="en-US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隶书" pitchFamily="49" charset="-122"/>
                <a:ea typeface="隶书" pitchFamily="49" charset="-122"/>
              </a:rPr>
              <a:t>科举制的诞生有什么历史意义？</a:t>
            </a:r>
          </a:p>
        </p:txBody>
      </p:sp>
      <p:sp>
        <p:nvSpPr>
          <p:cNvPr id="6" name="Rectangle 10"/>
          <p:cNvSpPr>
            <a:spLocks noChangeArrowheads="1"/>
          </p:cNvSpPr>
          <p:nvPr/>
        </p:nvSpPr>
        <p:spPr bwMode="auto">
          <a:xfrm>
            <a:off x="251520" y="1772816"/>
            <a:ext cx="8640637" cy="47753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ts val="5280"/>
              </a:lnSpc>
            </a:pPr>
            <a:r>
              <a:rPr lang="zh-CN" altLang="en-US" sz="4400" b="1" dirty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科举制的创立，是中国古代选官制度的一大变革，加强了皇帝在选官和用人上的权力，扩大了官吏选拔的范围，使有才学的人能够由此参政</a:t>
            </a:r>
            <a:r>
              <a:rPr lang="zh-CN" altLang="en-US" sz="4400" b="1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，同时也推动了教育的</a:t>
            </a:r>
            <a:r>
              <a:rPr lang="zh-CN" altLang="en-US" sz="4400" b="1" dirty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发展。科举制成为历朝选拔官吏的主要制度，一直维持</a:t>
            </a:r>
            <a:r>
              <a:rPr lang="zh-CN" altLang="en-US" sz="4400" b="1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了</a:t>
            </a:r>
            <a:r>
              <a:rPr lang="en-US" altLang="zh-CN" sz="4400" b="1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1300</a:t>
            </a:r>
            <a:r>
              <a:rPr lang="zh-CN" altLang="en-US" sz="4400" b="1" dirty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年</a:t>
            </a:r>
            <a:r>
              <a:rPr lang="zh-CN" altLang="en-US" sz="4400" b="1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。</a:t>
            </a:r>
            <a:endParaRPr lang="zh-CN" altLang="en-US" sz="4400" b="1" dirty="0">
              <a:solidFill>
                <a:srgbClr val="00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itchFamily="2" charset="-122"/>
              <a:ea typeface="黑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919137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532" name="Text Box 4"/>
          <p:cNvSpPr txBox="1">
            <a:spLocks noChangeArrowheads="1"/>
          </p:cNvSpPr>
          <p:nvPr/>
        </p:nvSpPr>
        <p:spPr bwMode="auto">
          <a:xfrm>
            <a:off x="467544" y="1567060"/>
            <a:ext cx="8463855" cy="615553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/>
        </p:spPr>
        <p:txBody>
          <a:bodyPr wrap="none" lIns="0" tIns="0" rIns="0" bIns="0" anchor="ctr" anchorCtr="1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kumimoji="1" lang="zh-CN" altLang="en-US" sz="4000" b="1" dirty="0">
                <a:solidFill>
                  <a:srgbClr val="66003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华文隶书" pitchFamily="2" charset="-122"/>
              </a:rPr>
              <a:t>第</a:t>
            </a:r>
            <a:r>
              <a:rPr kumimoji="1" lang="en-US" altLang="zh-CN" sz="4000" b="1" dirty="0">
                <a:solidFill>
                  <a:srgbClr val="66003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华文隶书" pitchFamily="2" charset="-122"/>
              </a:rPr>
              <a:t>2</a:t>
            </a:r>
            <a:r>
              <a:rPr kumimoji="1" lang="zh-CN" altLang="en-US" sz="4000" b="1" dirty="0">
                <a:solidFill>
                  <a:srgbClr val="66003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华文隶书" pitchFamily="2" charset="-122"/>
              </a:rPr>
              <a:t>课从“贞观之治”到“开元盛世”</a:t>
            </a:r>
          </a:p>
        </p:txBody>
      </p:sp>
      <p:sp>
        <p:nvSpPr>
          <p:cNvPr id="150538" name="Text Box 10"/>
          <p:cNvSpPr txBox="1">
            <a:spLocks noChangeArrowheads="1"/>
          </p:cNvSpPr>
          <p:nvPr/>
        </p:nvSpPr>
        <p:spPr bwMode="auto">
          <a:xfrm>
            <a:off x="5618163" y="6159500"/>
            <a:ext cx="348044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1" lang="zh-CN" altLang="en-US" sz="32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奎屯市一中李新亮</a:t>
            </a:r>
          </a:p>
        </p:txBody>
      </p:sp>
      <p:pic>
        <p:nvPicPr>
          <p:cNvPr id="5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9200" y="2636838"/>
            <a:ext cx="2017713" cy="3097212"/>
          </a:xfrm>
          <a:prstGeom prst="rect">
            <a:avLst/>
          </a:prstGeom>
          <a:noFill/>
          <a:ln w="38100">
            <a:solidFill>
              <a:srgbClr val="11111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7" descr="武则天像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0715" y="2707481"/>
            <a:ext cx="2041525" cy="3025775"/>
          </a:xfrm>
          <a:prstGeom prst="rect">
            <a:avLst/>
          </a:prstGeom>
          <a:noFill/>
          <a:ln w="9525">
            <a:solidFill>
              <a:srgbClr val="11111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WordArt 5"/>
          <p:cNvSpPr>
            <a:spLocks noChangeArrowheads="1" noChangeShapeType="1" noTextEdit="1"/>
          </p:cNvSpPr>
          <p:nvPr/>
        </p:nvSpPr>
        <p:spPr bwMode="auto">
          <a:xfrm>
            <a:off x="304800" y="187152"/>
            <a:ext cx="8587680" cy="505544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6000" b="1" kern="10" dirty="0">
                <a:ln w="12700">
                  <a:solidFill>
                    <a:srgbClr val="EAEAEA"/>
                  </a:solidFill>
                  <a:miter lim="800000"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隶书"/>
                <a:ea typeface="隶书"/>
              </a:rPr>
              <a:t>第一</a:t>
            </a:r>
            <a:r>
              <a:rPr lang="zh-CN" altLang="en-US" sz="6000" b="1" kern="10" dirty="0" smtClean="0">
                <a:ln w="12700">
                  <a:solidFill>
                    <a:srgbClr val="EAEAEA"/>
                  </a:solidFill>
                  <a:miter lim="800000"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隶书"/>
                <a:ea typeface="隶书"/>
              </a:rPr>
              <a:t>单元隋唐时期：繁荣</a:t>
            </a:r>
            <a:r>
              <a:rPr lang="zh-CN" altLang="en-US" sz="6000" b="1" kern="10" dirty="0">
                <a:ln w="12700">
                  <a:solidFill>
                    <a:srgbClr val="EAEAEA"/>
                  </a:solidFill>
                  <a:miter lim="800000"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隶书"/>
                <a:ea typeface="隶书"/>
              </a:rPr>
              <a:t>与开放</a:t>
            </a:r>
            <a:r>
              <a:rPr lang="zh-CN" altLang="en-US" sz="6000" b="1" kern="10" dirty="0" smtClean="0">
                <a:ln w="12700">
                  <a:solidFill>
                    <a:srgbClr val="EAEAEA"/>
                  </a:solidFill>
                  <a:miter lim="800000"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隶书"/>
                <a:ea typeface="隶书"/>
              </a:rPr>
              <a:t>的</a:t>
            </a:r>
            <a:r>
              <a:rPr lang="zh-CN" altLang="en-US" sz="6000" b="1" kern="10" dirty="0">
                <a:ln w="12700">
                  <a:solidFill>
                    <a:srgbClr val="EAEAEA"/>
                  </a:solidFill>
                  <a:miter lim="800000"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隶书"/>
                <a:ea typeface="隶书"/>
              </a:rPr>
              <a:t>时代</a:t>
            </a:r>
          </a:p>
        </p:txBody>
      </p:sp>
      <p:pic>
        <p:nvPicPr>
          <p:cNvPr id="7" name="Picture 4" descr="唐玄宗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2963" y="2744453"/>
            <a:ext cx="2041525" cy="29888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572793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1" y="764704"/>
            <a:ext cx="9144000" cy="830997"/>
          </a:xfrm>
          <a:prstGeom prst="rect">
            <a:avLst/>
          </a:prstGeom>
          <a:blipFill>
            <a:blip r:embed="rId2"/>
            <a:tile tx="0" ty="0" sx="100000" sy="100000" flip="none" algn="tl"/>
          </a:blipFill>
        </p:spPr>
        <p:txBody>
          <a:bodyPr wrap="square">
            <a:spAutoFit/>
          </a:bodyPr>
          <a:lstStyle/>
          <a:p>
            <a:pPr lvl="0"/>
            <a:r>
              <a:rPr lang="zh-CN" altLang="en-US" sz="4800" b="1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 一</a:t>
            </a:r>
            <a:r>
              <a:rPr lang="zh-CN" altLang="en-US" sz="4800" b="1" dirty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、</a:t>
            </a:r>
            <a:r>
              <a:rPr lang="zh-CN" altLang="en-US" sz="4800" b="1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唐朝的建立与“贞观之治”</a:t>
            </a:r>
            <a:endParaRPr lang="zh-CN" altLang="en-US" sz="4800" b="1" dirty="0">
              <a:solidFill>
                <a:srgbClr val="CC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itchFamily="2" charset="-122"/>
              <a:ea typeface="黑体" pitchFamily="2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1" y="0"/>
            <a:ext cx="9252520" cy="764704"/>
            <a:chOff x="-4539" y="0"/>
            <a:chExt cx="9220547" cy="764704"/>
          </a:xfrm>
        </p:grpSpPr>
        <p:pic>
          <p:nvPicPr>
            <p:cNvPr id="9" name="Picture 6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4539" y="0"/>
              <a:ext cx="9148539" cy="76470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0" name="Rectangle 4"/>
            <p:cNvSpPr>
              <a:spLocks noChangeArrowheads="1"/>
            </p:cNvSpPr>
            <p:nvPr/>
          </p:nvSpPr>
          <p:spPr bwMode="auto">
            <a:xfrm>
              <a:off x="1295525" y="107921"/>
              <a:ext cx="7920483" cy="5847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32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华文彩云" pitchFamily="2" charset="-122"/>
                  <a:ea typeface="华文彩云" pitchFamily="2" charset="-122"/>
                </a:rPr>
                <a:t>第</a:t>
              </a:r>
              <a:r>
                <a:rPr lang="en-US" altLang="zh-CN" sz="32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华文彩云" pitchFamily="2" charset="-122"/>
                  <a:ea typeface="华文彩云" pitchFamily="2" charset="-122"/>
                </a:rPr>
                <a:t>2</a:t>
              </a:r>
              <a:r>
                <a:rPr lang="zh-CN" altLang="en-US" sz="32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华文彩云" pitchFamily="2" charset="-122"/>
                  <a:ea typeface="华文彩云" pitchFamily="2" charset="-122"/>
                </a:rPr>
                <a:t>课从“贞观之治”到“开元盛世”</a:t>
              </a:r>
            </a:p>
          </p:txBody>
        </p:sp>
      </p:grpSp>
      <p:sp>
        <p:nvSpPr>
          <p:cNvPr id="11" name="Text Box 18"/>
          <p:cNvSpPr txBox="1">
            <a:spLocks noChangeArrowheads="1"/>
          </p:cNvSpPr>
          <p:nvPr/>
        </p:nvSpPr>
        <p:spPr bwMode="auto">
          <a:xfrm>
            <a:off x="1259632" y="2453987"/>
            <a:ext cx="6192688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4800" b="1" dirty="0" smtClean="0">
                <a:solidFill>
                  <a:srgbClr val="99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隶书" pitchFamily="49" charset="-122"/>
                <a:ea typeface="隶书" pitchFamily="49" charset="-122"/>
              </a:rPr>
              <a:t>隋朝灭亡的原因？</a:t>
            </a:r>
            <a:endParaRPr lang="zh-CN" altLang="en-US" sz="4800" b="1" dirty="0">
              <a:solidFill>
                <a:srgbClr val="99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347864" y="3501008"/>
            <a:ext cx="576064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8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隋炀帝的残暴</a:t>
            </a:r>
            <a:r>
              <a:rPr lang="zh-CN" altLang="en-US" sz="48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统治；</a:t>
            </a:r>
            <a:endParaRPr lang="en-US" altLang="zh-CN" sz="4800" b="1" dirty="0" smtClean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224505" y="4830251"/>
            <a:ext cx="588399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4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大规模的</a:t>
            </a:r>
            <a:r>
              <a:rPr lang="zh-CN" altLang="en-US" sz="4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农民起义</a:t>
            </a:r>
            <a:r>
              <a:rPr lang="zh-CN" altLang="en-US" sz="48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。</a:t>
            </a:r>
            <a:endParaRPr lang="en-US" altLang="zh-CN" sz="4800" b="1" dirty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00609" y="3556466"/>
            <a:ext cx="395536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8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根本</a:t>
            </a:r>
            <a:r>
              <a:rPr lang="zh-CN" altLang="en-US" sz="48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原因</a:t>
            </a:r>
            <a:r>
              <a:rPr lang="en-US" altLang="zh-CN" sz="48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:</a:t>
            </a:r>
            <a:endParaRPr lang="zh-CN" altLang="en-US" sz="4800" dirty="0"/>
          </a:p>
        </p:txBody>
      </p:sp>
      <p:sp>
        <p:nvSpPr>
          <p:cNvPr id="15" name="矩形 14"/>
          <p:cNvSpPr/>
          <p:nvPr/>
        </p:nvSpPr>
        <p:spPr>
          <a:xfrm>
            <a:off x="323528" y="4869160"/>
            <a:ext cx="405068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直接</a:t>
            </a:r>
            <a:r>
              <a:rPr lang="zh-CN" altLang="en-US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原因</a:t>
            </a:r>
            <a:r>
              <a:rPr lang="en-US" altLang="zh-CN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:</a:t>
            </a:r>
            <a:endParaRPr lang="zh-CN" altLang="en-US" sz="4800" dirty="0"/>
          </a:p>
        </p:txBody>
      </p:sp>
      <p:sp>
        <p:nvSpPr>
          <p:cNvPr id="16" name="Text Box 9"/>
          <p:cNvSpPr txBox="1">
            <a:spLocks noChangeArrowheads="1"/>
          </p:cNvSpPr>
          <p:nvPr/>
        </p:nvSpPr>
        <p:spPr bwMode="auto">
          <a:xfrm>
            <a:off x="250824" y="1628800"/>
            <a:ext cx="8893175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l"/>
            <a:r>
              <a:rPr lang="en-US" altLang="zh-CN" sz="4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隶书" pitchFamily="49" charset="-122"/>
              </a:rPr>
              <a:t>1</a:t>
            </a:r>
            <a:r>
              <a:rPr lang="zh-CN" altLang="en-US" sz="4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隶书" pitchFamily="49" charset="-122"/>
              </a:rPr>
              <a:t>、</a:t>
            </a:r>
            <a:r>
              <a:rPr lang="zh-CN" altLang="en-US" sz="4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隶书" pitchFamily="49" charset="-122"/>
              </a:rPr>
              <a:t>唐朝的建立</a:t>
            </a:r>
            <a:r>
              <a:rPr lang="en-US" altLang="zh-CN" sz="4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隶书" pitchFamily="49" charset="-122"/>
              </a:rPr>
              <a:t>——</a:t>
            </a:r>
            <a:r>
              <a:rPr lang="zh-CN" altLang="en-US" sz="4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隶书" pitchFamily="49" charset="-122"/>
              </a:rPr>
              <a:t>隋朝的灭亡</a:t>
            </a:r>
          </a:p>
        </p:txBody>
      </p:sp>
    </p:spTree>
    <p:extLst>
      <p:ext uri="{BB962C8B-B14F-4D97-AF65-F5344CB8AC3E}">
        <p14:creationId xmlns:p14="http://schemas.microsoft.com/office/powerpoint/2010/main" val="24684594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00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  <p:bldP spid="1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13" name="Text Box 9"/>
          <p:cNvSpPr txBox="1">
            <a:spLocks noChangeArrowheads="1"/>
          </p:cNvSpPr>
          <p:nvPr/>
        </p:nvSpPr>
        <p:spPr bwMode="auto">
          <a:xfrm>
            <a:off x="250824" y="1700213"/>
            <a:ext cx="8893175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l"/>
            <a:r>
              <a:rPr lang="en-US" altLang="zh-CN" sz="4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隶书" pitchFamily="49" charset="-122"/>
              </a:rPr>
              <a:t>1</a:t>
            </a:r>
            <a:r>
              <a:rPr lang="zh-CN" altLang="en-US" sz="4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隶书" pitchFamily="49" charset="-122"/>
              </a:rPr>
              <a:t>、</a:t>
            </a:r>
            <a:r>
              <a:rPr lang="zh-CN" altLang="en-US" sz="4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隶书" pitchFamily="49" charset="-122"/>
              </a:rPr>
              <a:t>唐朝的建立</a:t>
            </a:r>
            <a:r>
              <a:rPr lang="en-US" altLang="zh-CN" sz="4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隶书" pitchFamily="49" charset="-122"/>
              </a:rPr>
              <a:t>——</a:t>
            </a:r>
            <a:r>
              <a:rPr lang="zh-CN" altLang="en-US" sz="4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隶书" pitchFamily="49" charset="-122"/>
              </a:rPr>
              <a:t>隋朝的灭亡</a:t>
            </a:r>
          </a:p>
        </p:txBody>
      </p:sp>
      <p:sp>
        <p:nvSpPr>
          <p:cNvPr id="47114" name="Text Box 10"/>
          <p:cNvSpPr txBox="1">
            <a:spLocks noChangeArrowheads="1"/>
          </p:cNvSpPr>
          <p:nvPr/>
        </p:nvSpPr>
        <p:spPr bwMode="auto">
          <a:xfrm>
            <a:off x="468313" y="2709863"/>
            <a:ext cx="2286000" cy="823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kumimoji="1" lang="zh-CN" altLang="en-US" sz="4800" b="1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彩云" pitchFamily="2" charset="-122"/>
                <a:ea typeface="华文彩云" pitchFamily="2" charset="-122"/>
              </a:rPr>
              <a:t>时   间</a:t>
            </a:r>
            <a:r>
              <a:rPr kumimoji="1" lang="zh-CN" altLang="en-US" sz="4800" b="1" dirty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彩云" pitchFamily="2" charset="-122"/>
                <a:ea typeface="华文彩云" pitchFamily="2" charset="-122"/>
              </a:rPr>
              <a:t>：</a:t>
            </a:r>
          </a:p>
        </p:txBody>
      </p:sp>
      <p:sp>
        <p:nvSpPr>
          <p:cNvPr id="47116" name="Rectangle 12"/>
          <p:cNvSpPr>
            <a:spLocks noChangeArrowheads="1"/>
          </p:cNvSpPr>
          <p:nvPr/>
        </p:nvSpPr>
        <p:spPr bwMode="auto">
          <a:xfrm>
            <a:off x="395288" y="3955826"/>
            <a:ext cx="2483372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2">
                    <a:alpha val="55000"/>
                  </a:scheme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kumimoji="1" lang="zh-CN" altLang="en-US" sz="4800" b="1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彩云" pitchFamily="2" charset="-122"/>
                <a:ea typeface="华文彩云" pitchFamily="2" charset="-122"/>
              </a:rPr>
              <a:t>都   城</a:t>
            </a:r>
            <a:r>
              <a:rPr kumimoji="1" lang="zh-CN" altLang="en-US" sz="4800" b="1" dirty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彩云" pitchFamily="2" charset="-122"/>
                <a:ea typeface="华文彩云" pitchFamily="2" charset="-122"/>
              </a:rPr>
              <a:t>：</a:t>
            </a:r>
          </a:p>
        </p:txBody>
      </p:sp>
      <p:sp>
        <p:nvSpPr>
          <p:cNvPr id="47118" name="Rectangle 14"/>
          <p:cNvSpPr>
            <a:spLocks noChangeArrowheads="1"/>
          </p:cNvSpPr>
          <p:nvPr/>
        </p:nvSpPr>
        <p:spPr bwMode="auto">
          <a:xfrm>
            <a:off x="323850" y="5251921"/>
            <a:ext cx="2622550" cy="823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2">
                    <a:alpha val="55000"/>
                  </a:scheme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kumimoji="1" lang="zh-CN" altLang="en-US" sz="4800" b="1" dirty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彩云" pitchFamily="2" charset="-122"/>
                <a:ea typeface="华文彩云" pitchFamily="2" charset="-122"/>
              </a:rPr>
              <a:t>建立者：</a:t>
            </a:r>
          </a:p>
        </p:txBody>
      </p:sp>
      <p:sp>
        <p:nvSpPr>
          <p:cNvPr id="47119" name="Text Box 15"/>
          <p:cNvSpPr txBox="1">
            <a:spLocks noChangeArrowheads="1"/>
          </p:cNvSpPr>
          <p:nvPr/>
        </p:nvSpPr>
        <p:spPr bwMode="auto">
          <a:xfrm>
            <a:off x="2911475" y="2565400"/>
            <a:ext cx="2165350" cy="9144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kumimoji="1" lang="en-US" altLang="zh-CN" sz="5400" b="1" dirty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618</a:t>
            </a:r>
            <a:r>
              <a:rPr kumimoji="1" lang="zh-CN" altLang="en-US" sz="5400" b="1" dirty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年</a:t>
            </a:r>
          </a:p>
        </p:txBody>
      </p:sp>
      <p:sp>
        <p:nvSpPr>
          <p:cNvPr id="47120" name="Text Box 16"/>
          <p:cNvSpPr txBox="1">
            <a:spLocks noChangeArrowheads="1"/>
          </p:cNvSpPr>
          <p:nvPr/>
        </p:nvSpPr>
        <p:spPr bwMode="auto">
          <a:xfrm>
            <a:off x="2987675" y="3882752"/>
            <a:ext cx="2160588" cy="9144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kumimoji="1" lang="zh-CN" altLang="en-US" sz="54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长安</a:t>
            </a:r>
          </a:p>
        </p:txBody>
      </p:sp>
      <p:sp>
        <p:nvSpPr>
          <p:cNvPr id="47121" name="Text Box 17"/>
          <p:cNvSpPr txBox="1">
            <a:spLocks noChangeArrowheads="1"/>
          </p:cNvSpPr>
          <p:nvPr/>
        </p:nvSpPr>
        <p:spPr bwMode="auto">
          <a:xfrm>
            <a:off x="2987675" y="5178896"/>
            <a:ext cx="5545138" cy="9144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kumimoji="1" lang="zh-CN" altLang="en-US" sz="5400" b="1" dirty="0">
                <a:solidFill>
                  <a:srgbClr val="6600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李渊</a:t>
            </a:r>
            <a:r>
              <a:rPr kumimoji="1" lang="en-US" altLang="zh-CN" sz="5400" b="1" dirty="0">
                <a:solidFill>
                  <a:srgbClr val="6600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——</a:t>
            </a:r>
            <a:r>
              <a:rPr kumimoji="1" lang="zh-CN" altLang="en-US" sz="5400" b="1" dirty="0">
                <a:solidFill>
                  <a:srgbClr val="6600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唐高祖</a:t>
            </a:r>
          </a:p>
        </p:txBody>
      </p:sp>
      <p:grpSp>
        <p:nvGrpSpPr>
          <p:cNvPr id="20" name="组合 19"/>
          <p:cNvGrpSpPr/>
          <p:nvPr/>
        </p:nvGrpSpPr>
        <p:grpSpPr>
          <a:xfrm>
            <a:off x="1" y="0"/>
            <a:ext cx="9252520" cy="764704"/>
            <a:chOff x="-4539" y="0"/>
            <a:chExt cx="9220547" cy="764704"/>
          </a:xfrm>
        </p:grpSpPr>
        <p:pic>
          <p:nvPicPr>
            <p:cNvPr id="21" name="Picture 6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4539" y="0"/>
              <a:ext cx="9148539" cy="76470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2" name="Rectangle 4"/>
            <p:cNvSpPr>
              <a:spLocks noChangeArrowheads="1"/>
            </p:cNvSpPr>
            <p:nvPr/>
          </p:nvSpPr>
          <p:spPr bwMode="auto">
            <a:xfrm>
              <a:off x="1295525" y="107921"/>
              <a:ext cx="7920483" cy="5847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32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华文彩云" pitchFamily="2" charset="-122"/>
                  <a:ea typeface="华文彩云" pitchFamily="2" charset="-122"/>
                </a:rPr>
                <a:t>第</a:t>
              </a:r>
              <a:r>
                <a:rPr lang="en-US" altLang="zh-CN" sz="32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华文彩云" pitchFamily="2" charset="-122"/>
                  <a:ea typeface="华文彩云" pitchFamily="2" charset="-122"/>
                </a:rPr>
                <a:t>2</a:t>
              </a:r>
              <a:r>
                <a:rPr lang="zh-CN" altLang="en-US" sz="32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华文彩云" pitchFamily="2" charset="-122"/>
                  <a:ea typeface="华文彩云" pitchFamily="2" charset="-122"/>
                </a:rPr>
                <a:t>课从“贞观之治”到“开元盛世”</a:t>
              </a:r>
            </a:p>
          </p:txBody>
        </p:sp>
      </p:grpSp>
      <p:sp>
        <p:nvSpPr>
          <p:cNvPr id="23" name="矩形 22"/>
          <p:cNvSpPr/>
          <p:nvPr/>
        </p:nvSpPr>
        <p:spPr>
          <a:xfrm>
            <a:off x="1" y="764704"/>
            <a:ext cx="9144000" cy="830997"/>
          </a:xfrm>
          <a:prstGeom prst="rect">
            <a:avLst/>
          </a:prstGeom>
          <a:blipFill>
            <a:blip r:embed="rId3"/>
            <a:tile tx="0" ty="0" sx="100000" sy="100000" flip="none" algn="tl"/>
          </a:blipFill>
        </p:spPr>
        <p:txBody>
          <a:bodyPr wrap="square">
            <a:spAutoFit/>
          </a:bodyPr>
          <a:lstStyle/>
          <a:p>
            <a:pPr lvl="0"/>
            <a:r>
              <a:rPr lang="zh-CN" altLang="en-US" sz="4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 一</a:t>
            </a:r>
            <a:r>
              <a:rPr lang="zh-CN" altLang="en-US" sz="4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、</a:t>
            </a:r>
            <a:r>
              <a:rPr lang="zh-CN" altLang="en-US" sz="4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唐朝的建立与“贞观之治”</a:t>
            </a:r>
            <a:endParaRPr lang="zh-CN" altLang="en-US" sz="4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itchFamily="2" charset="-122"/>
              <a:ea typeface="黑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402732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19" grpId="0" animBg="1"/>
      <p:bldP spid="47120" grpId="0" animBg="1"/>
      <p:bldP spid="4712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610" name="Picture 2" descr="SC0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150" y="908050"/>
            <a:ext cx="7416800" cy="58245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611" name="Picture 3" descr="唐高祖－李渊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08050"/>
            <a:ext cx="3127375" cy="5761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0" name="组合 9"/>
          <p:cNvGrpSpPr/>
          <p:nvPr/>
        </p:nvGrpSpPr>
        <p:grpSpPr>
          <a:xfrm>
            <a:off x="1" y="0"/>
            <a:ext cx="9252520" cy="764704"/>
            <a:chOff x="-4539" y="0"/>
            <a:chExt cx="9220547" cy="764704"/>
          </a:xfrm>
        </p:grpSpPr>
        <p:pic>
          <p:nvPicPr>
            <p:cNvPr id="11" name="Picture 6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4539" y="0"/>
              <a:ext cx="9148539" cy="76470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2" name="Rectangle 4"/>
            <p:cNvSpPr>
              <a:spLocks noChangeArrowheads="1"/>
            </p:cNvSpPr>
            <p:nvPr/>
          </p:nvSpPr>
          <p:spPr bwMode="auto">
            <a:xfrm>
              <a:off x="1295525" y="107921"/>
              <a:ext cx="7920483" cy="5847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32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华文彩云" pitchFamily="2" charset="-122"/>
                  <a:ea typeface="华文彩云" pitchFamily="2" charset="-122"/>
                </a:rPr>
                <a:t>第</a:t>
              </a:r>
              <a:r>
                <a:rPr lang="en-US" altLang="zh-CN" sz="32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华文彩云" pitchFamily="2" charset="-122"/>
                  <a:ea typeface="华文彩云" pitchFamily="2" charset="-122"/>
                </a:rPr>
                <a:t>2</a:t>
              </a:r>
              <a:r>
                <a:rPr lang="zh-CN" altLang="en-US" sz="32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华文彩云" pitchFamily="2" charset="-122"/>
                  <a:ea typeface="华文彩云" pitchFamily="2" charset="-122"/>
                </a:rPr>
                <a:t>课从“贞观之治”到“开元盛世”</a:t>
              </a:r>
            </a:p>
          </p:txBody>
        </p:sp>
      </p:grpSp>
      <p:sp>
        <p:nvSpPr>
          <p:cNvPr id="3" name="动作按钮: 影片 2">
            <a:hlinkClick r:id="rId5" action="ppaction://program" highlightClick="1"/>
          </p:cNvPr>
          <p:cNvSpPr/>
          <p:nvPr/>
        </p:nvSpPr>
        <p:spPr>
          <a:xfrm rot="10800000" flipH="1" flipV="1">
            <a:off x="6320159" y="5949280"/>
            <a:ext cx="1492201" cy="908720"/>
          </a:xfrm>
          <a:prstGeom prst="actionButtonMovi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644201"/>
      </p:ext>
    </p:extLst>
  </p:cSld>
  <p:clrMapOvr>
    <a:masterClrMapping/>
  </p:clrMapOvr>
  <p:transition>
    <p:blinds dir="vert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13" name="Text Box 9"/>
          <p:cNvSpPr txBox="1">
            <a:spLocks noChangeArrowheads="1"/>
          </p:cNvSpPr>
          <p:nvPr/>
        </p:nvSpPr>
        <p:spPr bwMode="auto">
          <a:xfrm>
            <a:off x="610864" y="1628800"/>
            <a:ext cx="7633544" cy="101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en-US" altLang="zh-CN" sz="6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隶书" pitchFamily="49" charset="-122"/>
              </a:rPr>
              <a:t>2</a:t>
            </a:r>
            <a:r>
              <a:rPr lang="zh-CN" altLang="en-US" sz="6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隶书" pitchFamily="49" charset="-122"/>
              </a:rPr>
              <a:t>、</a:t>
            </a:r>
            <a:r>
              <a:rPr lang="zh-CN" altLang="en-US" sz="6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隶书" pitchFamily="49" charset="-122"/>
              </a:rPr>
              <a:t>“贞观之治”</a:t>
            </a:r>
          </a:p>
        </p:txBody>
      </p:sp>
      <p:sp>
        <p:nvSpPr>
          <p:cNvPr id="47122" name="Rectangle 18"/>
          <p:cNvSpPr>
            <a:spLocks noChangeArrowheads="1"/>
          </p:cNvSpPr>
          <p:nvPr/>
        </p:nvSpPr>
        <p:spPr bwMode="auto">
          <a:xfrm>
            <a:off x="1230462" y="2636912"/>
            <a:ext cx="7229970" cy="1754326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l"/>
            <a:r>
              <a:rPr lang="en-US" altLang="zh-CN" sz="5400" b="1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彩云" pitchFamily="2" charset="-122"/>
                <a:ea typeface="华文彩云" pitchFamily="2" charset="-122"/>
              </a:rPr>
              <a:t>626</a:t>
            </a:r>
            <a:r>
              <a:rPr lang="zh-CN" altLang="en-US" sz="5400" b="1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彩云" pitchFamily="2" charset="-122"/>
                <a:ea typeface="华文彩云" pitchFamily="2" charset="-122"/>
              </a:rPr>
              <a:t>年</a:t>
            </a:r>
            <a:r>
              <a:rPr lang="zh-CN" altLang="en-US" sz="5400" b="1" u="sng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彩云" pitchFamily="2" charset="-122"/>
                <a:ea typeface="华文彩云" pitchFamily="2" charset="-122"/>
              </a:rPr>
              <a:t>             </a:t>
            </a:r>
            <a:r>
              <a:rPr kumimoji="1" lang="zh-CN" altLang="en-US" sz="5400" b="1" dirty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彩云" pitchFamily="2" charset="-122"/>
                <a:ea typeface="华文彩云" pitchFamily="2" charset="-122"/>
              </a:rPr>
              <a:t>继位</a:t>
            </a:r>
            <a:r>
              <a:rPr kumimoji="1" lang="zh-CN" altLang="en-US" sz="5400" b="1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彩云" pitchFamily="2" charset="-122"/>
                <a:ea typeface="华文彩云" pitchFamily="2" charset="-122"/>
              </a:rPr>
              <a:t>，</a:t>
            </a:r>
            <a:endParaRPr kumimoji="1" lang="en-US" altLang="zh-CN" sz="5400" b="1" dirty="0" smtClean="0">
              <a:solidFill>
                <a:srgbClr val="CC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彩云" pitchFamily="2" charset="-122"/>
              <a:ea typeface="华文彩云" pitchFamily="2" charset="-122"/>
            </a:endParaRPr>
          </a:p>
          <a:p>
            <a:pPr algn="l"/>
            <a:r>
              <a:rPr kumimoji="1" lang="en-US" altLang="zh-CN" sz="5400" b="1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彩云" pitchFamily="2" charset="-122"/>
                <a:ea typeface="华文彩云" pitchFamily="2" charset="-122"/>
              </a:rPr>
              <a:t>627</a:t>
            </a:r>
            <a:r>
              <a:rPr kumimoji="1" lang="zh-CN" altLang="en-US" sz="5400" b="1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彩云" pitchFamily="2" charset="-122"/>
                <a:ea typeface="华文彩云" pitchFamily="2" charset="-122"/>
              </a:rPr>
              <a:t>年号</a:t>
            </a:r>
            <a:r>
              <a:rPr kumimoji="1" lang="zh-CN" altLang="en-US" sz="5400" b="1" u="sng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彩云" pitchFamily="2" charset="-122"/>
                <a:ea typeface="华文彩云" pitchFamily="2" charset="-122"/>
              </a:rPr>
              <a:t>           </a:t>
            </a:r>
            <a:r>
              <a:rPr kumimoji="1" lang="zh-CN" altLang="en-US" sz="5400" b="1" dirty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彩云" pitchFamily="2" charset="-122"/>
                <a:ea typeface="华文彩云" pitchFamily="2" charset="-122"/>
              </a:rPr>
              <a:t>。</a:t>
            </a:r>
          </a:p>
        </p:txBody>
      </p:sp>
      <p:sp>
        <p:nvSpPr>
          <p:cNvPr id="47123" name="Rectangle 19"/>
          <p:cNvSpPr>
            <a:spLocks noChangeArrowheads="1"/>
          </p:cNvSpPr>
          <p:nvPr/>
        </p:nvSpPr>
        <p:spPr bwMode="auto">
          <a:xfrm>
            <a:off x="3203848" y="2564904"/>
            <a:ext cx="2448272" cy="9233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l"/>
            <a:r>
              <a:rPr kumimoji="1" lang="zh-CN" altLang="en-US" sz="54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李世民</a:t>
            </a:r>
          </a:p>
        </p:txBody>
      </p:sp>
      <p:sp>
        <p:nvSpPr>
          <p:cNvPr id="47124" name="Rectangle 20"/>
          <p:cNvSpPr>
            <a:spLocks noChangeArrowheads="1"/>
          </p:cNvSpPr>
          <p:nvPr/>
        </p:nvSpPr>
        <p:spPr bwMode="auto">
          <a:xfrm>
            <a:off x="3957687" y="3356992"/>
            <a:ext cx="1622425" cy="9233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/>
            <a:r>
              <a:rPr lang="zh-CN" altLang="en-US" sz="54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贞观</a:t>
            </a:r>
          </a:p>
        </p:txBody>
      </p:sp>
      <p:grpSp>
        <p:nvGrpSpPr>
          <p:cNvPr id="20" name="组合 19"/>
          <p:cNvGrpSpPr/>
          <p:nvPr/>
        </p:nvGrpSpPr>
        <p:grpSpPr>
          <a:xfrm>
            <a:off x="1" y="0"/>
            <a:ext cx="9252520" cy="764704"/>
            <a:chOff x="-4539" y="0"/>
            <a:chExt cx="9220547" cy="764704"/>
          </a:xfrm>
        </p:grpSpPr>
        <p:pic>
          <p:nvPicPr>
            <p:cNvPr id="21" name="Picture 6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4539" y="0"/>
              <a:ext cx="9148539" cy="76470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2" name="Rectangle 4"/>
            <p:cNvSpPr>
              <a:spLocks noChangeArrowheads="1"/>
            </p:cNvSpPr>
            <p:nvPr/>
          </p:nvSpPr>
          <p:spPr bwMode="auto">
            <a:xfrm>
              <a:off x="1295525" y="107921"/>
              <a:ext cx="7920483" cy="5847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32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华文彩云" pitchFamily="2" charset="-122"/>
                  <a:ea typeface="华文彩云" pitchFamily="2" charset="-122"/>
                </a:rPr>
                <a:t>第</a:t>
              </a:r>
              <a:r>
                <a:rPr lang="en-US" altLang="zh-CN" sz="32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华文彩云" pitchFamily="2" charset="-122"/>
                  <a:ea typeface="华文彩云" pitchFamily="2" charset="-122"/>
                </a:rPr>
                <a:t>2</a:t>
              </a:r>
              <a:r>
                <a:rPr lang="zh-CN" altLang="en-US" sz="32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华文彩云" pitchFamily="2" charset="-122"/>
                  <a:ea typeface="华文彩云" pitchFamily="2" charset="-122"/>
                </a:rPr>
                <a:t>课从“贞观之治”到“开元盛世”</a:t>
              </a:r>
            </a:p>
          </p:txBody>
        </p:sp>
      </p:grpSp>
      <p:sp>
        <p:nvSpPr>
          <p:cNvPr id="23" name="矩形 22"/>
          <p:cNvSpPr/>
          <p:nvPr/>
        </p:nvSpPr>
        <p:spPr>
          <a:xfrm>
            <a:off x="1" y="764704"/>
            <a:ext cx="9144000" cy="830997"/>
          </a:xfrm>
          <a:prstGeom prst="rect">
            <a:avLst/>
          </a:prstGeom>
          <a:blipFill>
            <a:blip r:embed="rId3"/>
            <a:tile tx="0" ty="0" sx="100000" sy="100000" flip="none" algn="tl"/>
          </a:blipFill>
        </p:spPr>
        <p:txBody>
          <a:bodyPr wrap="square">
            <a:spAutoFit/>
          </a:bodyPr>
          <a:lstStyle/>
          <a:p>
            <a:pPr lvl="0"/>
            <a:r>
              <a:rPr lang="zh-CN" altLang="en-US" sz="4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 一</a:t>
            </a:r>
            <a:r>
              <a:rPr lang="zh-CN" altLang="en-US" sz="4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、</a:t>
            </a:r>
            <a:r>
              <a:rPr lang="zh-CN" altLang="en-US" sz="4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唐朝的建立与“贞观之治”</a:t>
            </a:r>
            <a:endParaRPr lang="zh-CN" altLang="en-US" sz="4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67544" y="4401686"/>
            <a:ext cx="8280920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他统治的贞观年间</a:t>
            </a:r>
            <a:r>
              <a:rPr lang="en-US" altLang="zh-CN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(627—649</a:t>
            </a:r>
            <a:r>
              <a:rPr lang="zh-CN" altLang="en-US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年</a:t>
            </a:r>
            <a:r>
              <a:rPr lang="en-US" altLang="zh-CN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),</a:t>
            </a:r>
            <a:r>
              <a:rPr lang="zh-CN" altLang="en-US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政治</a:t>
            </a:r>
            <a:r>
              <a:rPr lang="zh-CN" altLang="en-US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比较</a:t>
            </a:r>
            <a:r>
              <a:rPr lang="zh-CN" altLang="en-US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清明</a:t>
            </a:r>
            <a:r>
              <a:rPr lang="en-US" altLang="zh-CN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,</a:t>
            </a:r>
            <a:r>
              <a:rPr lang="zh-CN" altLang="en-US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经济</a:t>
            </a:r>
            <a:r>
              <a:rPr lang="zh-CN" altLang="en-US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有所</a:t>
            </a:r>
            <a:r>
              <a:rPr lang="zh-CN" altLang="en-US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发展</a:t>
            </a:r>
            <a:r>
              <a:rPr lang="en-US" altLang="zh-CN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,</a:t>
            </a:r>
            <a:r>
              <a:rPr lang="zh-CN" altLang="en-US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国力</a:t>
            </a:r>
            <a:r>
              <a:rPr lang="zh-CN" altLang="en-US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逐步</a:t>
            </a:r>
            <a:r>
              <a:rPr lang="zh-CN" altLang="en-US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强盛</a:t>
            </a:r>
            <a:r>
              <a:rPr lang="en-US" altLang="zh-CN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,</a:t>
            </a:r>
            <a:r>
              <a:rPr lang="zh-CN" altLang="en-US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史</a:t>
            </a:r>
            <a:r>
              <a:rPr lang="zh-CN" altLang="en-US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称“贞观之治”。</a:t>
            </a:r>
          </a:p>
        </p:txBody>
      </p:sp>
    </p:spTree>
    <p:extLst>
      <p:ext uri="{BB962C8B-B14F-4D97-AF65-F5344CB8AC3E}">
        <p14:creationId xmlns:p14="http://schemas.microsoft.com/office/powerpoint/2010/main" val="37003292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23" grpId="0"/>
      <p:bldP spid="47124" grpId="0"/>
      <p:bldP spid="2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默认设计模板">
  <a:themeElements>
    <a:clrScheme name="默认设计模板 14">
      <a:dk1>
        <a:srgbClr val="333333"/>
      </a:dk1>
      <a:lt1>
        <a:srgbClr val="FFFFFF"/>
      </a:lt1>
      <a:dk2>
        <a:srgbClr val="996600"/>
      </a:dk2>
      <a:lt2>
        <a:srgbClr val="808080"/>
      </a:lt2>
      <a:accent1>
        <a:srgbClr val="FFFFFF"/>
      </a:accent1>
      <a:accent2>
        <a:srgbClr val="FF3300"/>
      </a:accent2>
      <a:accent3>
        <a:srgbClr val="FFFFFF"/>
      </a:accent3>
      <a:accent4>
        <a:srgbClr val="2A2A2A"/>
      </a:accent4>
      <a:accent5>
        <a:srgbClr val="FFFFFF"/>
      </a:accent5>
      <a:accent6>
        <a:srgbClr val="E72D00"/>
      </a:accent6>
      <a:hlink>
        <a:srgbClr val="FFFFFF"/>
      </a:hlink>
      <a:folHlink>
        <a:srgbClr val="B2B2B2"/>
      </a:folHlink>
    </a:clrScheme>
    <a:fontScheme name="默认设计模板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ea typeface="宋体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ea typeface="宋体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FF000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000000"/>
        </a:dk1>
        <a:lt1>
          <a:srgbClr val="FFFFFF"/>
        </a:lt1>
        <a:dk2>
          <a:srgbClr val="996600"/>
        </a:dk2>
        <a:lt2>
          <a:srgbClr val="808080"/>
        </a:lt2>
        <a:accent1>
          <a:srgbClr val="99FFCC"/>
        </a:accent1>
        <a:accent2>
          <a:srgbClr val="FF3300"/>
        </a:accent2>
        <a:accent3>
          <a:srgbClr val="FFFFFF"/>
        </a:accent3>
        <a:accent4>
          <a:srgbClr val="000000"/>
        </a:accent4>
        <a:accent5>
          <a:srgbClr val="CAFFE2"/>
        </a:accent5>
        <a:accent6>
          <a:srgbClr val="E72D00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000000"/>
        </a:dk1>
        <a:lt1>
          <a:srgbClr val="FFFFFF"/>
        </a:lt1>
        <a:dk2>
          <a:srgbClr val="996600"/>
        </a:dk2>
        <a:lt2>
          <a:srgbClr val="808080"/>
        </a:lt2>
        <a:accent1>
          <a:srgbClr val="99FFCC"/>
        </a:accent1>
        <a:accent2>
          <a:srgbClr val="FF3300"/>
        </a:accent2>
        <a:accent3>
          <a:srgbClr val="FFFFFF"/>
        </a:accent3>
        <a:accent4>
          <a:srgbClr val="000000"/>
        </a:accent4>
        <a:accent5>
          <a:srgbClr val="CAFFE2"/>
        </a:accent5>
        <a:accent6>
          <a:srgbClr val="E72D00"/>
        </a:accent6>
        <a:hlink>
          <a:srgbClr val="008080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333333"/>
        </a:dk1>
        <a:lt1>
          <a:srgbClr val="FFFFFF"/>
        </a:lt1>
        <a:dk2>
          <a:srgbClr val="996600"/>
        </a:dk2>
        <a:lt2>
          <a:srgbClr val="808080"/>
        </a:lt2>
        <a:accent1>
          <a:srgbClr val="FFFFFF"/>
        </a:accent1>
        <a:accent2>
          <a:srgbClr val="FF3300"/>
        </a:accent2>
        <a:accent3>
          <a:srgbClr val="FFFFFF"/>
        </a:accent3>
        <a:accent4>
          <a:srgbClr val="2A2A2A"/>
        </a:accent4>
        <a:accent5>
          <a:srgbClr val="FFFFFF"/>
        </a:accent5>
        <a:accent6>
          <a:srgbClr val="E72D00"/>
        </a:accent6>
        <a:hlink>
          <a:srgbClr val="0080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13">
        <a:dk1>
          <a:srgbClr val="333333"/>
        </a:dk1>
        <a:lt1>
          <a:srgbClr val="FFFFFF"/>
        </a:lt1>
        <a:dk2>
          <a:srgbClr val="996600"/>
        </a:dk2>
        <a:lt2>
          <a:srgbClr val="808080"/>
        </a:lt2>
        <a:accent1>
          <a:srgbClr val="FFFFFF"/>
        </a:accent1>
        <a:accent2>
          <a:srgbClr val="FF3300"/>
        </a:accent2>
        <a:accent3>
          <a:srgbClr val="FFFFFF"/>
        </a:accent3>
        <a:accent4>
          <a:srgbClr val="2A2A2A"/>
        </a:accent4>
        <a:accent5>
          <a:srgbClr val="FFFFFF"/>
        </a:accent5>
        <a:accent6>
          <a:srgbClr val="E72D00"/>
        </a:accent6>
        <a:hlink>
          <a:srgbClr val="CCFF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14">
        <a:dk1>
          <a:srgbClr val="333333"/>
        </a:dk1>
        <a:lt1>
          <a:srgbClr val="FFFFFF"/>
        </a:lt1>
        <a:dk2>
          <a:srgbClr val="996600"/>
        </a:dk2>
        <a:lt2>
          <a:srgbClr val="808080"/>
        </a:lt2>
        <a:accent1>
          <a:srgbClr val="FFFFFF"/>
        </a:accent1>
        <a:accent2>
          <a:srgbClr val="FF3300"/>
        </a:accent2>
        <a:accent3>
          <a:srgbClr val="FFFFFF"/>
        </a:accent3>
        <a:accent4>
          <a:srgbClr val="2A2A2A"/>
        </a:accent4>
        <a:accent5>
          <a:srgbClr val="FFFFFF"/>
        </a:accent5>
        <a:accent6>
          <a:srgbClr val="E72D00"/>
        </a:accent6>
        <a:hlink>
          <a:srgbClr val="FFFF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837</TotalTime>
  <Words>1737</Words>
  <Application>Microsoft Office PowerPoint</Application>
  <PresentationFormat>全屏显示(4:3)</PresentationFormat>
  <Paragraphs>244</Paragraphs>
  <Slides>37</Slides>
  <Notes>0</Notes>
  <HiddenSlides>1</HiddenSlides>
  <MMClips>1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37</vt:i4>
      </vt:variant>
    </vt:vector>
  </HeadingPairs>
  <TitlesOfParts>
    <vt:vector size="39" baseType="lpstr">
      <vt:lpstr>Office 主题​​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Company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历史备课大师【全免费】</dc:title>
  <dc:creator>历史备课大师【全免费】</dc:creator>
  <dc:description>历史备课大师【全免费】</dc:description>
  <cp:lastModifiedBy>Administrator</cp:lastModifiedBy>
  <cp:revision>历史备课大师【全免费】</cp:revision>
  <dcterms:created xsi:type="dcterms:W3CDTF">2016-03-01T09:21:56Z</dcterms:created>
  <dcterms:modified xsi:type="dcterms:W3CDTF">2017-02-17T06:07:37Z</dcterms:modified>
</cp:coreProperties>
</file>