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activeX/activeX2.xml" ContentType="application/vnd.ms-office.activeX+xml"/>
  <Override PartName="/ppt/activeX/activeX3.xml" ContentType="application/vnd.ms-office.activeX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Override PartName="/ppt/activeX/activeX1.xml" ContentType="application/vnd.ms-office.activeX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bin" ContentType="application/vnd.ms-office.activeX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60" r:id="rId2"/>
    <p:sldId id="277" r:id="rId3"/>
    <p:sldId id="261" r:id="rId4"/>
    <p:sldId id="278" r:id="rId5"/>
    <p:sldId id="279" r:id="rId6"/>
    <p:sldId id="280" r:id="rId7"/>
    <p:sldId id="281" r:id="rId8"/>
    <p:sldId id="282" r:id="rId9"/>
    <p:sldId id="263" r:id="rId10"/>
    <p:sldId id="264" r:id="rId11"/>
    <p:sldId id="291" r:id="rId12"/>
    <p:sldId id="292" r:id="rId13"/>
    <p:sldId id="275" r:id="rId14"/>
    <p:sldId id="265" r:id="rId15"/>
    <p:sldId id="285" r:id="rId16"/>
    <p:sldId id="284" r:id="rId17"/>
    <p:sldId id="286" r:id="rId18"/>
    <p:sldId id="287" r:id="rId19"/>
    <p:sldId id="288" r:id="rId20"/>
    <p:sldId id="289" r:id="rId21"/>
    <p:sldId id="290" r:id="rId22"/>
    <p:sldId id="271" r:id="rId2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B2136"/>
    <a:srgbClr val="E5815D"/>
    <a:srgbClr val="20718F"/>
    <a:srgbClr val="5D2037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7" autoAdjust="0"/>
    <p:restoredTop sz="94700" autoAdjust="0"/>
  </p:normalViewPr>
  <p:slideViewPr>
    <p:cSldViewPr snapToGrid="0">
      <p:cViewPr varScale="1">
        <p:scale>
          <a:sx n="67" d="100"/>
          <a:sy n="67" d="100"/>
        </p:scale>
        <p:origin x="-1464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_rels/activeX2.xml.rels><?xml version="1.0" encoding="UTF-8" standalone="yes"?>
<Relationships xmlns="http://schemas.openxmlformats.org/package/2006/relationships"><Relationship Id="rId1" Type="http://schemas.microsoft.com/office/2006/relationships/activeXControlBinary" Target="activeX2.bin"/></Relationships>
</file>

<file path=ppt/activeX/_rels/activeX3.xml.rels><?xml version="1.0" encoding="UTF-8" standalone="yes"?>
<Relationships xmlns="http://schemas.openxmlformats.org/package/2006/relationships"><Relationship Id="rId1" Type="http://schemas.microsoft.com/office/2006/relationships/activeXControlBinary" Target="activeX3.bin"/></Relationships>
</file>

<file path=ppt/activeX/activeX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2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3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22960" y="758952"/>
            <a:ext cx="75438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25038" y="4455621"/>
            <a:ext cx="75438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EA3C24-BAB8-4063-B0F1-26063B8C0D5A}" type="datetimeFigureOut">
              <a:rPr lang="zh-CN" altLang="en-US" smtClean="0"/>
              <a:pPr/>
              <a:t>2019-1-1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F9E19F-5672-4321-A64D-F9B2A38D1E3C}" type="slidenum">
              <a:rPr lang="zh-CN" altLang="en-US" smtClean="0"/>
              <a:pPr/>
              <a:t>‹#›</a:t>
            </a:fld>
            <a:endParaRPr lang="zh-CN" alt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905744" y="434340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1177440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EA3C24-BAB8-4063-B0F1-26063B8C0D5A}" type="datetimeFigureOut">
              <a:rPr lang="zh-CN" altLang="en-US" smtClean="0"/>
              <a:pPr/>
              <a:t>2019-1-1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F9E19F-5672-4321-A64D-F9B2A38D1E3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524186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414779"/>
            <a:ext cx="1971675" cy="575742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414779"/>
            <a:ext cx="5800725" cy="5757420"/>
          </a:xfrm>
        </p:spPr>
        <p:txBody>
          <a:bodyPr vert="eaVert" lIns="45720" tIns="0" rIns="45720" bIns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EA3C24-BAB8-4063-B0F1-26063B8C0D5A}" type="datetimeFigureOut">
              <a:rPr lang="zh-CN" altLang="en-US" smtClean="0"/>
              <a:pPr/>
              <a:t>2019-1-1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F9E19F-5672-4321-A64D-F9B2A38D1E3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721566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EA3C24-BAB8-4063-B0F1-26063B8C0D5A}" type="datetimeFigureOut">
              <a:rPr lang="zh-CN" altLang="en-US" smtClean="0"/>
              <a:pPr/>
              <a:t>2019-1-1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F9E19F-5672-4321-A64D-F9B2A38D1E3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17585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758952"/>
            <a:ext cx="75438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4453128"/>
            <a:ext cx="75438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EA3C24-BAB8-4063-B0F1-26063B8C0D5A}" type="datetimeFigureOut">
              <a:rPr lang="zh-CN" altLang="en-US" smtClean="0"/>
              <a:pPr/>
              <a:t>2019-1-1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F9E19F-5672-4321-A64D-F9B2A38D1E3C}" type="slidenum">
              <a:rPr lang="zh-CN" altLang="en-US" smtClean="0"/>
              <a:pPr/>
              <a:t>‹#›</a:t>
            </a:fld>
            <a:endParaRPr lang="zh-CN" alt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905744" y="434340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42150871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845734"/>
            <a:ext cx="3703320" cy="402336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440" y="1845736"/>
            <a:ext cx="3703320" cy="402335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EA3C24-BAB8-4063-B0F1-26063B8C0D5A}" type="datetimeFigureOut">
              <a:rPr lang="zh-CN" altLang="en-US" smtClean="0"/>
              <a:pPr/>
              <a:t>2019-1-1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F9E19F-5672-4321-A64D-F9B2A38D1E3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013443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2960" y="2582334"/>
            <a:ext cx="3703320" cy="328676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6344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2582334"/>
            <a:ext cx="3703320" cy="328676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EA3C24-BAB8-4063-B0F1-26063B8C0D5A}" type="datetimeFigureOut">
              <a:rPr lang="zh-CN" altLang="en-US" smtClean="0"/>
              <a:pPr/>
              <a:t>2019-1-1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F9E19F-5672-4321-A64D-F9B2A38D1E3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149868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EA3C24-BAB8-4063-B0F1-26063B8C0D5A}" type="datetimeFigureOut">
              <a:rPr lang="zh-CN" altLang="en-US" smtClean="0"/>
              <a:pPr/>
              <a:t>2019-1-1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F9E19F-5672-4321-A64D-F9B2A38D1E3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665750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EA3C24-BAB8-4063-B0F1-26063B8C0D5A}" type="datetimeFigureOut">
              <a:rPr lang="zh-CN" altLang="en-US" smtClean="0"/>
              <a:pPr/>
              <a:t>2019-1-1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F9E19F-5672-4321-A64D-F9B2A38D1E3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25523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3" y="0"/>
            <a:ext cx="3038093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3030053" y="0"/>
            <a:ext cx="48006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594359"/>
            <a:ext cx="24003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60237" y="731520"/>
            <a:ext cx="5009393" cy="5257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2926080"/>
            <a:ext cx="24003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49134" y="6459786"/>
            <a:ext cx="1963883" cy="365125"/>
          </a:xfrm>
        </p:spPr>
        <p:txBody>
          <a:bodyPr/>
          <a:lstStyle>
            <a:lvl1pPr algn="l">
              <a:defRPr/>
            </a:lvl1pPr>
          </a:lstStyle>
          <a:p>
            <a:fld id="{2EEA3C24-BAB8-4063-B0F1-26063B8C0D5A}" type="datetimeFigureOut">
              <a:rPr lang="zh-CN" altLang="en-US" smtClean="0"/>
              <a:pPr/>
              <a:t>2019-1-1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00450" y="6459786"/>
            <a:ext cx="348615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2DF9E19F-5672-4321-A64D-F9B2A38D1E3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407765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9141619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2" y="491507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5074920"/>
            <a:ext cx="7589520" cy="822960"/>
          </a:xfrm>
        </p:spPr>
        <p:txBody>
          <a:bodyPr tIns="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2" y="0"/>
            <a:ext cx="9143989" cy="4915076"/>
          </a:xfrm>
          <a:blipFill>
            <a:blip r:embed="rId2" cstate="print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22959" y="5907024"/>
            <a:ext cx="7589520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EA3C24-BAB8-4063-B0F1-26063B8C0D5A}" type="datetimeFigureOut">
              <a:rPr lang="zh-CN" altLang="en-US" smtClean="0"/>
              <a:pPr/>
              <a:t>2019-1-1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F9E19F-5672-4321-A64D-F9B2A38D1E3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789144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6400800"/>
            <a:ext cx="9144001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5"/>
            <a:ext cx="9144001" cy="6599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59" y="1845734"/>
            <a:ext cx="7543801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22961" y="6459786"/>
            <a:ext cx="18542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2EEA3C24-BAB8-4063-B0F1-26063B8C0D5A}" type="datetimeFigureOut">
              <a:rPr lang="zh-CN" altLang="en-US" smtClean="0"/>
              <a:pPr/>
              <a:t>2019-1-1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764639" y="6459786"/>
            <a:ext cx="36171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425344" y="6459786"/>
            <a:ext cx="98401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2DF9E19F-5672-4321-A64D-F9B2A38D1E3C}" type="slidenum">
              <a:rPr lang="zh-CN" altLang="en-US" smtClean="0"/>
              <a:pPr/>
              <a:t>‹#›</a:t>
            </a:fld>
            <a:endParaRPr lang="zh-CN" alt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895149" y="1737845"/>
            <a:ext cx="74752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4752483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14.xml"/><Relationship Id="rId4" Type="http://schemas.openxmlformats.org/officeDocument/2006/relationships/slide" Target="slide9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1.xml"/><Relationship Id="rId1" Type="http://schemas.openxmlformats.org/officeDocument/2006/relationships/vmlDrawing" Target="../drawings/vmlDrawing1.vml"/><Relationship Id="rId4" Type="http://schemas.openxmlformats.org/officeDocument/2006/relationships/slide" Target="slide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file:///E:\&#25991;&#22825;&#31077;&#31072;.files\1s.jpg" TargetMode="Externa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2.xml"/><Relationship Id="rId1" Type="http://schemas.openxmlformats.org/officeDocument/2006/relationships/vmlDrawing" Target="../drawings/vmlDrawing2.v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3.xml"/><Relationship Id="rId1" Type="http://schemas.openxmlformats.org/officeDocument/2006/relationships/vmlDrawing" Target="../drawings/vmlDrawing3.vml"/><Relationship Id="rId4" Type="http://schemas.openxmlformats.org/officeDocument/2006/relationships/slide" Target="slide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272746" y="871837"/>
            <a:ext cx="127274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2800" dirty="0" smtClean="0"/>
              <a:t>10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693773" y="781678"/>
            <a:ext cx="59806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spc="300" dirty="0">
                <a:solidFill>
                  <a:srgbClr val="20718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元朝的统一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074126" y="4254819"/>
            <a:ext cx="52543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>
                <a:solidFill>
                  <a:srgbClr val="5B2136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元灭</a:t>
            </a:r>
            <a:r>
              <a:rPr lang="zh-CN" altLang="en-US" dirty="0" smtClean="0">
                <a:solidFill>
                  <a:srgbClr val="5B2136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南宋</a:t>
            </a:r>
            <a:endParaRPr lang="zh-CN" altLang="en-US" dirty="0">
              <a:solidFill>
                <a:srgbClr val="5B2136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074126" y="4833585"/>
            <a:ext cx="52543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>
                <a:solidFill>
                  <a:srgbClr val="5B2136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行省</a:t>
            </a:r>
            <a:r>
              <a:rPr lang="zh-CN" altLang="en-US" dirty="0" smtClean="0">
                <a:solidFill>
                  <a:srgbClr val="5B2136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制度</a:t>
            </a:r>
            <a:endParaRPr lang="zh-CN" altLang="en-US" dirty="0">
              <a:solidFill>
                <a:srgbClr val="5B2136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074126" y="5420589"/>
            <a:ext cx="52543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>
                <a:solidFill>
                  <a:srgbClr val="5B2136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5" action="ppaction://hlinksldjump"/>
              </a:rPr>
              <a:t>宣政院管辖</a:t>
            </a:r>
            <a:r>
              <a:rPr lang="zh-CN" altLang="en-US" dirty="0" smtClean="0">
                <a:solidFill>
                  <a:srgbClr val="5B2136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5" action="ppaction://hlinksldjump"/>
              </a:rPr>
              <a:t>西藏</a:t>
            </a:r>
            <a:endParaRPr lang="zh-CN" altLang="en-US" dirty="0">
              <a:solidFill>
                <a:srgbClr val="5B2136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17565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66825" y="852486"/>
            <a:ext cx="6334248" cy="52801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53779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2"/>
          <p:cNvSpPr txBox="1">
            <a:spLocks noChangeArrowheads="1"/>
          </p:cNvSpPr>
          <p:nvPr/>
        </p:nvSpPr>
        <p:spPr bwMode="auto">
          <a:xfrm>
            <a:off x="6288087" y="2874963"/>
            <a:ext cx="1897063" cy="1368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1400" dirty="0">
                <a:latin typeface="幼圆" pitchFamily="49" charset="-122"/>
                <a:ea typeface="幼圆" pitchFamily="49" charset="-122"/>
              </a:rPr>
              <a:t>    </a:t>
            </a:r>
            <a:r>
              <a:rPr lang="zh-CN" altLang="en-US" sz="1400" dirty="0">
                <a:latin typeface="幼圆" pitchFamily="49" charset="-122"/>
                <a:ea typeface="幼圆" pitchFamily="49" charset="-122"/>
              </a:rPr>
              <a:t>元大都是当时世界上著名的大城市。南城垣在今北京东西长安街稍南，东、西城垣即明清北京内城的东、西垣。</a:t>
            </a:r>
          </a:p>
        </p:txBody>
      </p:sp>
      <p:sp>
        <p:nvSpPr>
          <p:cNvPr id="13315" name="Rectangle 3"/>
          <p:cNvSpPr>
            <a:spLocks noChangeArrowheads="1"/>
          </p:cNvSpPr>
          <p:nvPr/>
        </p:nvSpPr>
        <p:spPr bwMode="auto">
          <a:xfrm>
            <a:off x="6288087" y="5186362"/>
            <a:ext cx="15557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1800" dirty="0">
                <a:solidFill>
                  <a:srgbClr val="CC9900"/>
                </a:solidFill>
                <a:ea typeface="黑体" pitchFamily="49" charset="-122"/>
              </a:rPr>
              <a:t>元大都平面图</a:t>
            </a:r>
          </a:p>
        </p:txBody>
      </p:sp>
      <p:pic>
        <p:nvPicPr>
          <p:cNvPr id="13316" name="Picture 4" descr="元大都平面图(新)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09750" y="884237"/>
            <a:ext cx="4346575" cy="4830763"/>
          </a:xfrm>
          <a:prstGeom prst="rect">
            <a:avLst/>
          </a:prstGeom>
          <a:noFill/>
          <a:ln w="635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89433544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2"/>
          <p:cNvSpPr txBox="1">
            <a:spLocks noChangeArrowheads="1"/>
          </p:cNvSpPr>
          <p:nvPr/>
        </p:nvSpPr>
        <p:spPr bwMode="auto">
          <a:xfrm>
            <a:off x="1514475" y="4541044"/>
            <a:ext cx="3200400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1400">
                <a:latin typeface="幼圆" pitchFamily="49" charset="-122"/>
                <a:ea typeface="幼圆" pitchFamily="49" charset="-122"/>
              </a:rPr>
              <a:t>   </a:t>
            </a:r>
            <a:r>
              <a:rPr lang="zh-CN" altLang="en-US" sz="1400">
                <a:latin typeface="幼圆" pitchFamily="49" charset="-122"/>
                <a:ea typeface="幼圆" pitchFamily="49" charset="-122"/>
              </a:rPr>
              <a:t>（建于元世祖时，即现在北京阜成门内白塔寺）</a:t>
            </a:r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2606675" y="3767932"/>
            <a:ext cx="1327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1800">
                <a:solidFill>
                  <a:srgbClr val="CC9900"/>
                </a:solidFill>
                <a:ea typeface="黑体" pitchFamily="49" charset="-122"/>
              </a:rPr>
              <a:t>元大都遗址</a:t>
            </a:r>
          </a:p>
        </p:txBody>
      </p:sp>
      <p:sp>
        <p:nvSpPr>
          <p:cNvPr id="14340" name="Text Box 4"/>
          <p:cNvSpPr txBox="1">
            <a:spLocks noChangeArrowheads="1"/>
          </p:cNvSpPr>
          <p:nvPr/>
        </p:nvSpPr>
        <p:spPr bwMode="auto">
          <a:xfrm>
            <a:off x="5756275" y="5711032"/>
            <a:ext cx="13716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800">
                <a:solidFill>
                  <a:srgbClr val="CC9900"/>
                </a:solidFill>
                <a:ea typeface="黑体" pitchFamily="49" charset="-122"/>
              </a:rPr>
              <a:t>妙应寺白塔</a:t>
            </a:r>
          </a:p>
        </p:txBody>
      </p:sp>
      <p:pic>
        <p:nvPicPr>
          <p:cNvPr id="14341" name="Picture 5" descr="元大都遗址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11275" y="1343819"/>
            <a:ext cx="3778250" cy="23336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107763" dir="2700000" algn="ctr" rotWithShape="0">
                    <a:schemeClr val="tx1"/>
                  </a:outerShdw>
                </a:effectLst>
              </a14:hiddenEffects>
            </a:ext>
          </a:extLst>
        </p:spPr>
      </p:pic>
      <p:pic>
        <p:nvPicPr>
          <p:cNvPr id="14342" name="Picture 6" descr="00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1990"/>
          <a:stretch>
            <a:fillRect/>
          </a:stretch>
        </p:blipFill>
        <p:spPr bwMode="auto">
          <a:xfrm>
            <a:off x="5305425" y="3234532"/>
            <a:ext cx="2060575" cy="2401887"/>
          </a:xfrm>
          <a:prstGeom prst="rect">
            <a:avLst/>
          </a:prstGeom>
          <a:noFill/>
          <a:ln w="635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107763" dir="2700000" algn="ctr" rotWithShape="0">
                    <a:schemeClr val="tx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96993462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28737" y="2386013"/>
            <a:ext cx="661511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元朝设立澎湖巡检</a:t>
            </a:r>
            <a:r>
              <a:rPr lang="zh-CN" altLang="en-US" dirty="0" smtClean="0"/>
              <a:t>司，管辖</a:t>
            </a:r>
            <a:r>
              <a:rPr lang="zh-CN" altLang="en-US" dirty="0"/>
              <a:t>澎湖与</a:t>
            </a:r>
            <a:r>
              <a:rPr lang="zh-CN" altLang="en-US" dirty="0" smtClean="0"/>
              <a:t>台湾。</a:t>
            </a:r>
            <a:r>
              <a:rPr lang="en-US" altLang="zh-CN" dirty="0" smtClean="0"/>
              <a:t> </a:t>
            </a:r>
          </a:p>
          <a:p>
            <a:endParaRPr lang="en-US" altLang="zh-CN" dirty="0" smtClean="0"/>
          </a:p>
          <a:p>
            <a:r>
              <a:rPr lang="zh-CN" altLang="en-US" dirty="0" smtClean="0"/>
              <a:t>这</a:t>
            </a:r>
            <a:r>
              <a:rPr lang="zh-CN" altLang="en-US" dirty="0"/>
              <a:t>是中国中央政府对台湾地区实施</a:t>
            </a:r>
            <a:r>
              <a:rPr lang="zh-CN" altLang="en-US" dirty="0" smtClean="0"/>
              <a:t>行政管理</a:t>
            </a:r>
            <a:r>
              <a:rPr lang="zh-CN" altLang="en-US" dirty="0"/>
              <a:t>的重要</a:t>
            </a:r>
            <a:r>
              <a:rPr lang="zh-CN" altLang="en-US" dirty="0" smtClean="0"/>
              <a:t>标志</a:t>
            </a:r>
            <a:r>
              <a:rPr lang="zh-CN" altLang="en-US" dirty="0"/>
              <a:t>。</a:t>
            </a:r>
          </a:p>
        </p:txBody>
      </p:sp>
      <p:sp>
        <p:nvSpPr>
          <p:cNvPr id="3" name="下弧形箭头 2"/>
          <p:cNvSpPr/>
          <p:nvPr/>
        </p:nvSpPr>
        <p:spPr>
          <a:xfrm rot="19602882">
            <a:off x="7846722" y="5848864"/>
            <a:ext cx="1243913" cy="486032"/>
          </a:xfrm>
          <a:prstGeom prst="curvedUpArrow">
            <a:avLst/>
          </a:prstGeom>
          <a:solidFill>
            <a:srgbClr val="E5815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schemeClr val="tx1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7866988" y="5706115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tx1"/>
                </a:solidFill>
                <a:hlinkClick r:id="rId2" action="ppaction://hlinksldjump"/>
              </a:rPr>
              <a:t>返回</a:t>
            </a:r>
            <a:endParaRPr lang="zh-CN" altLang="en-US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59482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0" y="3105834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solidFill>
                  <a:srgbClr val="5B213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宣政院管辖西藏</a:t>
            </a:r>
          </a:p>
        </p:txBody>
      </p:sp>
    </p:spTree>
    <p:extLst>
      <p:ext uri="{BB962C8B-B14F-4D97-AF65-F5344CB8AC3E}">
        <p14:creationId xmlns:p14="http://schemas.microsoft.com/office/powerpoint/2010/main" xmlns="" val="3947433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ext Box 2"/>
          <p:cNvSpPr txBox="1">
            <a:spLocks noChangeArrowheads="1"/>
          </p:cNvSpPr>
          <p:nvPr/>
        </p:nvSpPr>
        <p:spPr bwMode="auto">
          <a:xfrm>
            <a:off x="1409698" y="3846512"/>
            <a:ext cx="6348413" cy="18158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400" dirty="0">
                <a:latin typeface="幼圆" pitchFamily="49" charset="-122"/>
                <a:ea typeface="幼圆" pitchFamily="49" charset="-122"/>
              </a:rPr>
              <a:t>    1260</a:t>
            </a:r>
            <a:r>
              <a:rPr lang="zh-CN" altLang="en-US" sz="1400" dirty="0">
                <a:latin typeface="幼圆" pitchFamily="49" charset="-122"/>
                <a:ea typeface="幼圆" pitchFamily="49" charset="-122"/>
              </a:rPr>
              <a:t>年，元朝皇帝忽必烈封西藏佛教萨迦派法王八思巴为国师。</a:t>
            </a:r>
            <a:r>
              <a:rPr lang="en-US" altLang="zh-CN" sz="1400" dirty="0">
                <a:latin typeface="幼圆" pitchFamily="49" charset="-122"/>
                <a:ea typeface="幼圆" pitchFamily="49" charset="-122"/>
              </a:rPr>
              <a:t>1264</a:t>
            </a:r>
            <a:r>
              <a:rPr lang="zh-CN" altLang="en-US" sz="1400" dirty="0">
                <a:latin typeface="幼圆" pitchFamily="49" charset="-122"/>
                <a:ea typeface="幼圆" pitchFamily="49" charset="-122"/>
              </a:rPr>
              <a:t>年，忽必烈设总制院，命八思巴以国师身份兼领院事。在总制院（后改宣政院）下，设有</a:t>
            </a:r>
            <a:r>
              <a:rPr lang="zh-CN" altLang="en-US" sz="1400" dirty="0">
                <a:latin typeface="Times New Roman"/>
                <a:ea typeface="幼圆" pitchFamily="49" charset="-122"/>
              </a:rPr>
              <a:t>“</a:t>
            </a:r>
            <a:r>
              <a:rPr lang="zh-CN" altLang="en-US" sz="1400" dirty="0">
                <a:latin typeface="幼圆" pitchFamily="49" charset="-122"/>
                <a:ea typeface="幼圆" pitchFamily="49" charset="-122"/>
              </a:rPr>
              <a:t>宣慰使司都元帅府</a:t>
            </a:r>
            <a:r>
              <a:rPr lang="zh-CN" altLang="en-US" sz="1400" dirty="0">
                <a:latin typeface="Times New Roman"/>
                <a:ea typeface="幼圆" pitchFamily="49" charset="-122"/>
              </a:rPr>
              <a:t>”</a:t>
            </a:r>
            <a:r>
              <a:rPr lang="zh-CN" altLang="en-US" sz="1400" dirty="0">
                <a:latin typeface="幼圆" pitchFamily="49" charset="-122"/>
                <a:ea typeface="幼圆" pitchFamily="49" charset="-122"/>
              </a:rPr>
              <a:t>，负责处理和管辖现今西藏大部分地区的军政事务。宣慰 使司下面辖有管理民政的万户府、千户所。</a:t>
            </a:r>
            <a:r>
              <a:rPr lang="en-US" altLang="zh-CN" sz="1400" dirty="0">
                <a:latin typeface="幼圆" pitchFamily="49" charset="-122"/>
                <a:ea typeface="幼圆" pitchFamily="49" charset="-122"/>
              </a:rPr>
              <a:t>1269</a:t>
            </a:r>
            <a:r>
              <a:rPr lang="zh-CN" altLang="en-US" sz="1400" dirty="0">
                <a:latin typeface="幼圆" pitchFamily="49" charset="-122"/>
                <a:ea typeface="幼圆" pitchFamily="49" charset="-122"/>
              </a:rPr>
              <a:t>年，忽必烈封八思巴为大宝法王、帝师，并通过八思巴举荐，任命了总管西藏事务的行政长官和</a:t>
            </a:r>
            <a:r>
              <a:rPr lang="en-US" altLang="zh-CN" sz="1400" dirty="0">
                <a:latin typeface="幼圆" pitchFamily="49" charset="-122"/>
                <a:ea typeface="幼圆" pitchFamily="49" charset="-122"/>
              </a:rPr>
              <a:t>13</a:t>
            </a:r>
            <a:r>
              <a:rPr lang="zh-CN" altLang="en-US" sz="1400" dirty="0">
                <a:latin typeface="幼圆" pitchFamily="49" charset="-122"/>
                <a:ea typeface="幼圆" pitchFamily="49" charset="-122"/>
              </a:rPr>
              <a:t>个万户府的万户长。以后，元朝中央曾三次派官员在西藏清查户口，还在西藏地区设立了</a:t>
            </a:r>
            <a:r>
              <a:rPr lang="en-US" altLang="zh-CN" sz="1400" dirty="0">
                <a:latin typeface="幼圆" pitchFamily="49" charset="-122"/>
                <a:ea typeface="幼圆" pitchFamily="49" charset="-122"/>
              </a:rPr>
              <a:t>15</a:t>
            </a:r>
            <a:r>
              <a:rPr lang="zh-CN" altLang="en-US" sz="1400" dirty="0">
                <a:latin typeface="幼圆" pitchFamily="49" charset="-122"/>
                <a:ea typeface="幼圆" pitchFamily="49" charset="-122"/>
              </a:rPr>
              <a:t>个驿站，连成通往大都（今北京）的交通线，推行并确立了西藏地方的</a:t>
            </a:r>
            <a:r>
              <a:rPr lang="zh-CN" altLang="en-US" sz="1400" dirty="0">
                <a:latin typeface="Times New Roman"/>
                <a:ea typeface="幼圆" pitchFamily="49" charset="-122"/>
              </a:rPr>
              <a:t>“</a:t>
            </a:r>
            <a:r>
              <a:rPr lang="zh-CN" altLang="en-US" sz="1400" dirty="0">
                <a:latin typeface="幼圆" pitchFamily="49" charset="-122"/>
                <a:ea typeface="幼圆" pitchFamily="49" charset="-122"/>
              </a:rPr>
              <a:t>乌拉</a:t>
            </a:r>
            <a:r>
              <a:rPr lang="zh-CN" altLang="en-US" sz="1400" dirty="0">
                <a:latin typeface="Times New Roman"/>
                <a:ea typeface="幼圆" pitchFamily="49" charset="-122"/>
              </a:rPr>
              <a:t>”</a:t>
            </a:r>
            <a:r>
              <a:rPr lang="zh-CN" altLang="en-US" sz="1400" dirty="0">
                <a:latin typeface="幼圆" pitchFamily="49" charset="-122"/>
                <a:ea typeface="幼圆" pitchFamily="49" charset="-122"/>
              </a:rPr>
              <a:t>（意思为徭役、差役）制度。</a:t>
            </a:r>
          </a:p>
        </p:txBody>
      </p:sp>
      <p:sp>
        <p:nvSpPr>
          <p:cNvPr id="39956" name="Text Box 20"/>
          <p:cNvSpPr txBox="1">
            <a:spLocks noChangeArrowheads="1"/>
          </p:cNvSpPr>
          <p:nvPr/>
        </p:nvSpPr>
        <p:spPr bwMode="auto">
          <a:xfrm>
            <a:off x="5229225" y="3065463"/>
            <a:ext cx="10985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1800" dirty="0">
                <a:solidFill>
                  <a:srgbClr val="CC9900"/>
                </a:solidFill>
                <a:ea typeface="黑体" pitchFamily="49" charset="-122"/>
              </a:rPr>
              <a:t>八思巴像</a:t>
            </a:r>
          </a:p>
        </p:txBody>
      </p:sp>
      <p:pic>
        <p:nvPicPr>
          <p:cNvPr id="39957" name="Picture 21" descr="phagpalama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47987" y="1041400"/>
            <a:ext cx="2281238" cy="24955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107763" dir="2700000" algn="ctr" rotWithShape="0">
                    <a:srgbClr val="66330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74454347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ext Box 2"/>
          <p:cNvSpPr txBox="1">
            <a:spLocks noChangeArrowheads="1"/>
          </p:cNvSpPr>
          <p:nvPr/>
        </p:nvSpPr>
        <p:spPr bwMode="auto">
          <a:xfrm>
            <a:off x="1533525" y="4891087"/>
            <a:ext cx="6324600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1400">
                <a:latin typeface="幼圆" pitchFamily="49" charset="-122"/>
                <a:ea typeface="幼圆" pitchFamily="49" charset="-122"/>
              </a:rPr>
              <a:t>    </a:t>
            </a:r>
            <a:r>
              <a:rPr lang="zh-CN" altLang="en-US" sz="1400">
                <a:latin typeface="幼圆" pitchFamily="49" charset="-122"/>
                <a:ea typeface="幼圆" pitchFamily="49" charset="-122"/>
              </a:rPr>
              <a:t>此图为西藏萨迦寺的壁画。八思巴是吐蕃人，忽必烈时，封为帝师，执掌宣政院，统领天下佛教，并负责管理西藏</a:t>
            </a:r>
            <a:r>
              <a:rPr lang="zh-CN" altLang="en-US" sz="1400">
                <a:latin typeface="Times New Roman"/>
                <a:ea typeface="幼圆" pitchFamily="49" charset="-122"/>
              </a:rPr>
              <a:t>“</a:t>
            </a:r>
            <a:r>
              <a:rPr lang="zh-CN" altLang="en-US" sz="1400">
                <a:latin typeface="幼圆" pitchFamily="49" charset="-122"/>
                <a:ea typeface="幼圆" pitchFamily="49" charset="-122"/>
              </a:rPr>
              <a:t>军民财谷事体</a:t>
            </a:r>
            <a:r>
              <a:rPr lang="zh-CN" altLang="en-US" sz="1400">
                <a:latin typeface="Times New Roman"/>
                <a:ea typeface="幼圆" pitchFamily="49" charset="-122"/>
              </a:rPr>
              <a:t>”</a:t>
            </a:r>
            <a:r>
              <a:rPr lang="zh-CN" altLang="en-US" sz="1400">
                <a:latin typeface="幼圆" pitchFamily="49" charset="-122"/>
                <a:ea typeface="幼圆" pitchFamily="49" charset="-122"/>
              </a:rPr>
              <a:t>。</a:t>
            </a:r>
          </a:p>
        </p:txBody>
      </p:sp>
      <p:sp>
        <p:nvSpPr>
          <p:cNvPr id="25605" name="Rectangle 5"/>
          <p:cNvSpPr>
            <a:spLocks noChangeArrowheads="1"/>
          </p:cNvSpPr>
          <p:nvPr/>
        </p:nvSpPr>
        <p:spPr bwMode="auto">
          <a:xfrm>
            <a:off x="3409950" y="4210050"/>
            <a:ext cx="22415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1800" dirty="0">
                <a:solidFill>
                  <a:srgbClr val="CC9900"/>
                </a:solidFill>
                <a:ea typeface="黑体" pitchFamily="49" charset="-122"/>
              </a:rPr>
              <a:t>八思巴见忽必烈壁画</a:t>
            </a:r>
          </a:p>
        </p:txBody>
      </p:sp>
      <p:pic>
        <p:nvPicPr>
          <p:cNvPr id="25606" name="Picture 6" descr="八思巴见忽必烈壁画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3975" y="1887538"/>
            <a:ext cx="7324588" cy="205581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107763" dir="2700000" algn="ctr" rotWithShape="0">
                    <a:schemeClr val="tx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52524380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9" name="Picture 2051" descr="1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60613" y="1138238"/>
            <a:ext cx="4800600" cy="3121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5540" name="Text Box 2052"/>
          <p:cNvSpPr txBox="1">
            <a:spLocks noChangeArrowheads="1"/>
          </p:cNvSpPr>
          <p:nvPr/>
        </p:nvSpPr>
        <p:spPr bwMode="auto">
          <a:xfrm>
            <a:off x="1903413" y="5011738"/>
            <a:ext cx="6019800" cy="1155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400">
                <a:latin typeface="幼圆" pitchFamily="49" charset="-122"/>
                <a:ea typeface="幼圆" pitchFamily="49" charset="-122"/>
              </a:rPr>
              <a:t>    </a:t>
            </a:r>
            <a:r>
              <a:rPr lang="zh-CN" altLang="en-US" sz="1400">
                <a:latin typeface="幼圆" pitchFamily="49" charset="-122"/>
                <a:ea typeface="幼圆" pitchFamily="49" charset="-122"/>
              </a:rPr>
              <a:t>元宪宗二年（公元</a:t>
            </a:r>
            <a:r>
              <a:rPr lang="en-US" altLang="zh-CN" sz="1400">
                <a:latin typeface="幼圆" pitchFamily="49" charset="-122"/>
                <a:ea typeface="幼圆" pitchFamily="49" charset="-122"/>
              </a:rPr>
              <a:t>1252</a:t>
            </a:r>
            <a:r>
              <a:rPr lang="zh-CN" altLang="en-US" sz="1400">
                <a:latin typeface="幼圆" pitchFamily="49" charset="-122"/>
                <a:ea typeface="幼圆" pitchFamily="49" charset="-122"/>
              </a:rPr>
              <a:t>年），忽必烈召请八思巴至军中，洽商西藏宗教首领与蒙古皇室关系，被奉为上师。宪宗九年（公元</a:t>
            </a:r>
            <a:r>
              <a:rPr lang="en-US" altLang="zh-CN" sz="1400">
                <a:latin typeface="幼圆" pitchFamily="49" charset="-122"/>
                <a:ea typeface="幼圆" pitchFamily="49" charset="-122"/>
              </a:rPr>
              <a:t>1259</a:t>
            </a:r>
            <a:r>
              <a:rPr lang="zh-CN" altLang="en-US" sz="1400">
                <a:latin typeface="幼圆" pitchFamily="49" charset="-122"/>
                <a:ea typeface="幼圆" pitchFamily="49" charset="-122"/>
              </a:rPr>
              <a:t>年），八思巴到京师拜见忽必烈，次年被封为国师，至元六年（公元</a:t>
            </a:r>
            <a:r>
              <a:rPr lang="en-US" altLang="zh-CN" sz="1400">
                <a:latin typeface="幼圆" pitchFamily="49" charset="-122"/>
                <a:ea typeface="幼圆" pitchFamily="49" charset="-122"/>
              </a:rPr>
              <a:t>1269</a:t>
            </a:r>
            <a:r>
              <a:rPr lang="zh-CN" altLang="en-US" sz="1400">
                <a:latin typeface="幼圆" pitchFamily="49" charset="-122"/>
                <a:ea typeface="幼圆" pitchFamily="49" charset="-122"/>
              </a:rPr>
              <a:t>年），八思巴奉忽必烈之命创制了</a:t>
            </a:r>
            <a:r>
              <a:rPr lang="zh-CN" altLang="en-US" sz="1400">
                <a:latin typeface="Times New Roman"/>
                <a:ea typeface="幼圆" pitchFamily="49" charset="-122"/>
              </a:rPr>
              <a:t>“</a:t>
            </a:r>
            <a:r>
              <a:rPr lang="zh-CN" altLang="en-US" sz="1400">
                <a:latin typeface="幼圆" pitchFamily="49" charset="-122"/>
                <a:ea typeface="幼圆" pitchFamily="49" charset="-122"/>
              </a:rPr>
              <a:t>蒙古新字</a:t>
            </a:r>
            <a:r>
              <a:rPr lang="zh-CN" altLang="en-US" sz="1400">
                <a:latin typeface="Times New Roman"/>
                <a:ea typeface="幼圆" pitchFamily="49" charset="-122"/>
              </a:rPr>
              <a:t>”</a:t>
            </a:r>
            <a:r>
              <a:rPr lang="zh-CN" altLang="en-US" sz="1400">
                <a:latin typeface="幼圆" pitchFamily="49" charset="-122"/>
                <a:ea typeface="幼圆" pitchFamily="49" charset="-122"/>
              </a:rPr>
              <a:t>八思巴字，忽必烈即下诏颁行。次年八思巴被晋封为帝师。</a:t>
            </a:r>
          </a:p>
        </p:txBody>
      </p:sp>
      <p:sp>
        <p:nvSpPr>
          <p:cNvPr id="65541" name="Rectangle 2053"/>
          <p:cNvSpPr>
            <a:spLocks noChangeArrowheads="1"/>
          </p:cNvSpPr>
          <p:nvPr/>
        </p:nvSpPr>
        <p:spPr bwMode="auto">
          <a:xfrm>
            <a:off x="2098676" y="4414838"/>
            <a:ext cx="52133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1800">
                <a:solidFill>
                  <a:srgbClr val="CC9900"/>
                </a:solidFill>
                <a:ea typeface="黑体" pitchFamily="49" charset="-122"/>
              </a:rPr>
              <a:t>《</a:t>
            </a:r>
            <a:r>
              <a:rPr lang="zh-CN" altLang="en-US" sz="1800">
                <a:solidFill>
                  <a:srgbClr val="CC9900"/>
                </a:solidFill>
                <a:ea typeface="黑体" pitchFamily="49" charset="-122"/>
              </a:rPr>
              <a:t>八思巴拜见忽必烈</a:t>
            </a:r>
            <a:r>
              <a:rPr lang="en-US" altLang="zh-CN" sz="1800">
                <a:solidFill>
                  <a:srgbClr val="CC9900"/>
                </a:solidFill>
                <a:ea typeface="黑体" pitchFamily="49" charset="-122"/>
              </a:rPr>
              <a:t>》</a:t>
            </a:r>
            <a:r>
              <a:rPr lang="zh-CN" altLang="en-US" sz="1800">
                <a:solidFill>
                  <a:srgbClr val="CC9900"/>
                </a:solidFill>
                <a:ea typeface="黑体" pitchFamily="49" charset="-122"/>
              </a:rPr>
              <a:t>壁画　清　选自扎什伦布寺</a:t>
            </a:r>
          </a:p>
        </p:txBody>
      </p:sp>
    </p:spTree>
    <p:extLst>
      <p:ext uri="{BB962C8B-B14F-4D97-AF65-F5344CB8AC3E}">
        <p14:creationId xmlns:p14="http://schemas.microsoft.com/office/powerpoint/2010/main" xmlns="" val="319513706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8" name="Picture 6" descr="xin_3715d8fe2fbe11d8b0740010dc895a06_zhai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19400" y="1836738"/>
            <a:ext cx="3235325" cy="20685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8927" name="Text Box 15"/>
          <p:cNvSpPr txBox="1">
            <a:spLocks noChangeArrowheads="1"/>
          </p:cNvSpPr>
          <p:nvPr/>
        </p:nvSpPr>
        <p:spPr bwMode="auto">
          <a:xfrm>
            <a:off x="1943100" y="4656138"/>
            <a:ext cx="50292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1400">
                <a:latin typeface="幼圆" pitchFamily="49" charset="-122"/>
                <a:ea typeface="幼圆" pitchFamily="49" charset="-122"/>
              </a:rPr>
              <a:t>（玉质。印面边长</a:t>
            </a:r>
            <a:r>
              <a:rPr lang="en-US" altLang="zh-CN" sz="1400">
                <a:latin typeface="幼圆" pitchFamily="49" charset="-122"/>
                <a:ea typeface="幼圆" pitchFamily="49" charset="-122"/>
              </a:rPr>
              <a:t>11</a:t>
            </a:r>
            <a:r>
              <a:rPr lang="zh-CN" altLang="en-US" sz="1400">
                <a:latin typeface="幼圆" pitchFamily="49" charset="-122"/>
                <a:ea typeface="幼圆" pitchFamily="49" charset="-122"/>
              </a:rPr>
              <a:t>厘米。西藏自治区文物管理委员会藏）</a:t>
            </a:r>
          </a:p>
        </p:txBody>
      </p:sp>
      <p:sp>
        <p:nvSpPr>
          <p:cNvPr id="38928" name="Text Box 16"/>
          <p:cNvSpPr txBox="1">
            <a:spLocks noChangeArrowheads="1"/>
          </p:cNvSpPr>
          <p:nvPr/>
        </p:nvSpPr>
        <p:spPr bwMode="auto">
          <a:xfrm>
            <a:off x="3314700" y="4068763"/>
            <a:ext cx="22415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1800">
                <a:solidFill>
                  <a:srgbClr val="CC9900"/>
                </a:solidFill>
                <a:ea typeface="黑体" pitchFamily="49" charset="-122"/>
              </a:rPr>
              <a:t>统领释教大元国师印</a:t>
            </a:r>
          </a:p>
        </p:txBody>
      </p:sp>
    </p:spTree>
    <p:extLst>
      <p:ext uri="{BB962C8B-B14F-4D97-AF65-F5344CB8AC3E}">
        <p14:creationId xmlns:p14="http://schemas.microsoft.com/office/powerpoint/2010/main" xmlns="" val="239018628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4" name="Picture 6" descr="xin_3715d8ff2fbe11d8b0740010dc895a06_zhai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33525" y="1158875"/>
            <a:ext cx="2895600" cy="1973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3023" name="Text Box 15"/>
          <p:cNvSpPr txBox="1">
            <a:spLocks noChangeArrowheads="1"/>
          </p:cNvSpPr>
          <p:nvPr/>
        </p:nvSpPr>
        <p:spPr bwMode="auto">
          <a:xfrm>
            <a:off x="1793875" y="3260725"/>
            <a:ext cx="23558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1800">
                <a:solidFill>
                  <a:srgbClr val="CC9900"/>
                </a:solidFill>
                <a:ea typeface="黑体" pitchFamily="49" charset="-122"/>
              </a:rPr>
              <a:t>八思巴所用宗教法器</a:t>
            </a:r>
          </a:p>
        </p:txBody>
      </p:sp>
      <p:pic>
        <p:nvPicPr>
          <p:cNvPr id="43028" name="Picture 20" descr="xin_3715d9002fbe11d8b0740010dc895a06_1111111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67325" y="1311275"/>
            <a:ext cx="1809750" cy="3402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3037" name="Text Box 29"/>
          <p:cNvSpPr txBox="1">
            <a:spLocks noChangeArrowheads="1"/>
          </p:cNvSpPr>
          <p:nvPr/>
        </p:nvSpPr>
        <p:spPr bwMode="auto">
          <a:xfrm>
            <a:off x="5340350" y="4757738"/>
            <a:ext cx="1852613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800">
                <a:solidFill>
                  <a:srgbClr val="CC9900"/>
                </a:solidFill>
                <a:latin typeface="黑体" pitchFamily="49" charset="-122"/>
                <a:ea typeface="黑体" pitchFamily="49" charset="-122"/>
              </a:rPr>
              <a:t>八思巴所用法器</a:t>
            </a:r>
          </a:p>
        </p:txBody>
      </p:sp>
      <p:sp>
        <p:nvSpPr>
          <p:cNvPr id="43038" name="Rectangle 30"/>
          <p:cNvSpPr>
            <a:spLocks noChangeArrowheads="1"/>
          </p:cNvSpPr>
          <p:nvPr/>
        </p:nvSpPr>
        <p:spPr bwMode="auto">
          <a:xfrm>
            <a:off x="1220788" y="3784600"/>
            <a:ext cx="38131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400">
                <a:latin typeface="幼圆" pitchFamily="49" charset="-122"/>
                <a:ea typeface="幼圆" pitchFamily="49" charset="-122"/>
              </a:rPr>
              <a:t>钹，铜质，直径</a:t>
            </a:r>
            <a:r>
              <a:rPr lang="en-US" altLang="zh-CN" sz="1400">
                <a:latin typeface="幼圆" pitchFamily="49" charset="-122"/>
                <a:ea typeface="幼圆" pitchFamily="49" charset="-122"/>
              </a:rPr>
              <a:t>27</a:t>
            </a:r>
            <a:r>
              <a:rPr lang="zh-CN" altLang="en-US" sz="1400">
                <a:latin typeface="幼圆" pitchFamily="49" charset="-122"/>
                <a:ea typeface="幼圆" pitchFamily="49" charset="-122"/>
              </a:rPr>
              <a:t>厘米。民族文化宫博物馆藏。 </a:t>
            </a:r>
          </a:p>
        </p:txBody>
      </p:sp>
      <p:sp>
        <p:nvSpPr>
          <p:cNvPr id="43039" name="Rectangle 31"/>
          <p:cNvSpPr>
            <a:spLocks noChangeArrowheads="1"/>
          </p:cNvSpPr>
          <p:nvPr/>
        </p:nvSpPr>
        <p:spPr bwMode="auto">
          <a:xfrm>
            <a:off x="4919663" y="5133975"/>
            <a:ext cx="2613025" cy="730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400">
                <a:latin typeface="幼圆" pitchFamily="49" charset="-122"/>
                <a:ea typeface="幼圆" pitchFamily="49" charset="-122"/>
              </a:rPr>
              <a:t>铃、杵 铜质，铃高</a:t>
            </a:r>
            <a:r>
              <a:rPr lang="en-US" altLang="zh-CN" sz="1400">
                <a:latin typeface="幼圆" pitchFamily="49" charset="-122"/>
                <a:ea typeface="幼圆" pitchFamily="49" charset="-122"/>
              </a:rPr>
              <a:t>30</a:t>
            </a:r>
            <a:r>
              <a:rPr lang="zh-CN" altLang="en-US" sz="1400">
                <a:latin typeface="幼圆" pitchFamily="49" charset="-122"/>
                <a:ea typeface="幼圆" pitchFamily="49" charset="-122"/>
              </a:rPr>
              <a:t>厘米，直径</a:t>
            </a:r>
            <a:r>
              <a:rPr lang="en-US" altLang="zh-CN" sz="1400">
                <a:latin typeface="幼圆" pitchFamily="49" charset="-122"/>
                <a:ea typeface="幼圆" pitchFamily="49" charset="-122"/>
              </a:rPr>
              <a:t>13</a:t>
            </a:r>
            <a:r>
              <a:rPr lang="zh-CN" altLang="en-US" sz="1400">
                <a:latin typeface="幼圆" pitchFamily="49" charset="-122"/>
                <a:ea typeface="幼圆" pitchFamily="49" charset="-122"/>
              </a:rPr>
              <a:t>厘米。杵长</a:t>
            </a:r>
            <a:r>
              <a:rPr lang="en-US" altLang="zh-CN" sz="1400">
                <a:latin typeface="幼圆" pitchFamily="49" charset="-122"/>
                <a:ea typeface="幼圆" pitchFamily="49" charset="-122"/>
              </a:rPr>
              <a:t>19</a:t>
            </a:r>
            <a:r>
              <a:rPr lang="zh-CN" altLang="en-US" sz="1400">
                <a:latin typeface="幼圆" pitchFamily="49" charset="-122"/>
                <a:ea typeface="幼圆" pitchFamily="49" charset="-122"/>
              </a:rPr>
              <a:t>厘米，宽</a:t>
            </a:r>
            <a:r>
              <a:rPr lang="en-US" altLang="zh-CN" sz="1400">
                <a:latin typeface="幼圆" pitchFamily="49" charset="-122"/>
                <a:ea typeface="幼圆" pitchFamily="49" charset="-122"/>
              </a:rPr>
              <a:t>7</a:t>
            </a:r>
            <a:r>
              <a:rPr lang="zh-CN" altLang="en-US" sz="1400">
                <a:latin typeface="幼圆" pitchFamily="49" charset="-122"/>
                <a:ea typeface="幼圆" pitchFamily="49" charset="-122"/>
              </a:rPr>
              <a:t>厘米。民族文化宫博物馆藏。</a:t>
            </a:r>
          </a:p>
        </p:txBody>
      </p:sp>
    </p:spTree>
    <p:extLst>
      <p:ext uri="{BB962C8B-B14F-4D97-AF65-F5344CB8AC3E}">
        <p14:creationId xmlns:p14="http://schemas.microsoft.com/office/powerpoint/2010/main" xmlns="" val="19579695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下弧形箭头 5"/>
          <p:cNvSpPr/>
          <p:nvPr/>
        </p:nvSpPr>
        <p:spPr>
          <a:xfrm rot="19602882">
            <a:off x="7846722" y="5848864"/>
            <a:ext cx="1243913" cy="486032"/>
          </a:xfrm>
          <a:prstGeom prst="curvedUpArrow">
            <a:avLst/>
          </a:prstGeom>
          <a:solidFill>
            <a:srgbClr val="E5815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schemeClr val="tx1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7866988" y="5706115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tx1"/>
                </a:solidFill>
                <a:hlinkClick r:id="rId4" action="ppaction://hlinksldjump"/>
              </a:rPr>
              <a:t>返回</a:t>
            </a:r>
            <a:endParaRPr lang="zh-CN" altLang="en-US" sz="2800" dirty="0">
              <a:solidFill>
                <a:schemeClr val="tx1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286000" y="2570500"/>
            <a:ext cx="4572000" cy="255454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zh-CN" altLang="en-US" sz="2000" dirty="0"/>
              <a:t>过零丁洋</a:t>
            </a:r>
            <a:br>
              <a:rPr lang="zh-CN" altLang="en-US" sz="2000" dirty="0"/>
            </a:br>
            <a:r>
              <a:rPr lang="zh-CN" altLang="en-US" sz="2000" dirty="0"/>
              <a:t>                   </a:t>
            </a:r>
            <a:r>
              <a:rPr lang="en-US" altLang="zh-CN" sz="2000" dirty="0"/>
              <a:t>——</a:t>
            </a:r>
            <a:r>
              <a:rPr lang="zh-CN" altLang="en-US" sz="2000" dirty="0"/>
              <a:t>文天</a:t>
            </a:r>
            <a:r>
              <a:rPr lang="zh-CN" altLang="en-US" sz="2000" dirty="0" smtClean="0"/>
              <a:t>祥</a:t>
            </a:r>
            <a:endParaRPr lang="en-US" altLang="zh-CN" sz="2000" dirty="0" smtClean="0"/>
          </a:p>
          <a:p>
            <a:pPr algn="ctr"/>
            <a:endParaRPr lang="zh-CN" altLang="en-US" sz="2000" dirty="0"/>
          </a:p>
          <a:p>
            <a:r>
              <a:rPr lang="zh-CN" altLang="en-US" sz="2000" dirty="0"/>
              <a:t>辛苦遭逢起一经，干戈寥落四周星。</a:t>
            </a:r>
          </a:p>
          <a:p>
            <a:r>
              <a:rPr lang="zh-CN" altLang="en-US" sz="2000" dirty="0"/>
              <a:t>山河破碎风飘絮，身世浮沉雨打萍。</a:t>
            </a:r>
          </a:p>
          <a:p>
            <a:r>
              <a:rPr lang="zh-CN" altLang="en-US" sz="2000" dirty="0"/>
              <a:t>惶恐滩头说惶恐，零丁洋里叹零丁。</a:t>
            </a:r>
          </a:p>
          <a:p>
            <a:r>
              <a:rPr lang="zh-CN" altLang="en-US" sz="2000" dirty="0"/>
              <a:t>人生自古谁无死，留取丹心照汗青。</a:t>
            </a:r>
          </a:p>
          <a:p>
            <a:endParaRPr lang="zh-CN" altLang="en-US" sz="2000" dirty="0"/>
          </a:p>
        </p:txBody>
      </p:sp>
      <p:sp>
        <p:nvSpPr>
          <p:cNvPr id="8" name="五边形 7"/>
          <p:cNvSpPr/>
          <p:nvPr/>
        </p:nvSpPr>
        <p:spPr>
          <a:xfrm>
            <a:off x="-3" y="1009666"/>
            <a:ext cx="1046205" cy="382485"/>
          </a:xfrm>
          <a:prstGeom prst="homePlate">
            <a:avLst/>
          </a:prstGeom>
          <a:solidFill>
            <a:srgbClr val="E5815D"/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E5815D"/>
              </a:solidFill>
            </a:endParaRPr>
          </a:p>
        </p:txBody>
      </p:sp>
      <p:sp>
        <p:nvSpPr>
          <p:cNvPr id="9" name="文本框 7"/>
          <p:cNvSpPr txBox="1"/>
          <p:nvPr/>
        </p:nvSpPr>
        <p:spPr>
          <a:xfrm>
            <a:off x="24712" y="1017855"/>
            <a:ext cx="9061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spc="300" dirty="0"/>
              <a:t>导入</a:t>
            </a:r>
          </a:p>
        </p:txBody>
      </p:sp>
    </p:spTree>
    <p:controls>
      <p:control spid="7175" name="ShockwaveFlash1" r:id="rId2" imgW="1930320" imgH="1079640"/>
    </p:controls>
    <p:extLst>
      <p:ext uri="{BB962C8B-B14F-4D97-AF65-F5344CB8AC3E}">
        <p14:creationId xmlns:p14="http://schemas.microsoft.com/office/powerpoint/2010/main" xmlns="" val="3139164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5" name="Picture 5" descr="八思巴字銅印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900" t="1318" r="900" b="1318"/>
          <a:stretch>
            <a:fillRect/>
          </a:stretch>
        </p:blipFill>
        <p:spPr bwMode="auto">
          <a:xfrm>
            <a:off x="1660525" y="784225"/>
            <a:ext cx="2768600" cy="1874837"/>
          </a:xfrm>
          <a:prstGeom prst="rect">
            <a:avLst/>
          </a:prstGeom>
          <a:noFill/>
          <a:ln w="635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0967" name="Picture 7" descr="八思巴字銅印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900" t="1265" r="900" b="1265"/>
          <a:stretch>
            <a:fillRect/>
          </a:stretch>
        </p:blipFill>
        <p:spPr bwMode="auto">
          <a:xfrm>
            <a:off x="4625975" y="1676400"/>
            <a:ext cx="2767013" cy="1952625"/>
          </a:xfrm>
          <a:prstGeom prst="rect">
            <a:avLst/>
          </a:prstGeom>
          <a:noFill/>
          <a:ln w="635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0969" name="Picture 9" descr="八思巴字銅印"/>
          <p:cNvPicPr preferRelativeResize="0"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900" t="1286" r="900" b="1286"/>
          <a:stretch>
            <a:fillRect/>
          </a:stretch>
        </p:blipFill>
        <p:spPr bwMode="auto">
          <a:xfrm>
            <a:off x="1660525" y="2836862"/>
            <a:ext cx="2767013" cy="1922463"/>
          </a:xfrm>
          <a:prstGeom prst="rect">
            <a:avLst/>
          </a:prstGeom>
          <a:noFill/>
          <a:ln w="635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0970" name="Text Box 10"/>
          <p:cNvSpPr txBox="1">
            <a:spLocks noChangeArrowheads="1"/>
          </p:cNvSpPr>
          <p:nvPr/>
        </p:nvSpPr>
        <p:spPr bwMode="auto">
          <a:xfrm>
            <a:off x="5481638" y="3638550"/>
            <a:ext cx="1293812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1800">
                <a:solidFill>
                  <a:srgbClr val="CC9900"/>
                </a:solidFill>
                <a:ea typeface="黑体" pitchFamily="49" charset="-122"/>
              </a:rPr>
              <a:t>千戶所印</a:t>
            </a:r>
          </a:p>
        </p:txBody>
      </p:sp>
      <p:sp>
        <p:nvSpPr>
          <p:cNvPr id="40971" name="Text Box 11"/>
          <p:cNvSpPr txBox="1">
            <a:spLocks noChangeArrowheads="1"/>
          </p:cNvSpPr>
          <p:nvPr/>
        </p:nvSpPr>
        <p:spPr bwMode="auto">
          <a:xfrm>
            <a:off x="1539875" y="4881562"/>
            <a:ext cx="6019800" cy="942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400">
                <a:latin typeface="幼圆" pitchFamily="49" charset="-122"/>
                <a:ea typeface="幼圆" pitchFamily="49" charset="-122"/>
              </a:rPr>
              <a:t>    </a:t>
            </a:r>
            <a:r>
              <a:rPr lang="zh-CN" altLang="en-US" sz="1400">
                <a:latin typeface="幼圆" pitchFamily="49" charset="-122"/>
                <a:ea typeface="幼圆" pitchFamily="49" charset="-122"/>
              </a:rPr>
              <a:t>铜印高</a:t>
            </a:r>
            <a:r>
              <a:rPr lang="en-US" altLang="zh-CN" sz="1400">
                <a:latin typeface="幼圆" pitchFamily="49" charset="-122"/>
                <a:ea typeface="幼圆" pitchFamily="49" charset="-122"/>
              </a:rPr>
              <a:t>7.5</a:t>
            </a:r>
            <a:r>
              <a:rPr lang="zh-CN" altLang="en-US" sz="1400">
                <a:latin typeface="幼圆" pitchFamily="49" charset="-122"/>
                <a:ea typeface="幼圆" pitchFamily="49" charset="-122"/>
              </a:rPr>
              <a:t>公分、边宽</a:t>
            </a:r>
            <a:r>
              <a:rPr lang="en-US" altLang="zh-CN" sz="1400">
                <a:latin typeface="幼圆" pitchFamily="49" charset="-122"/>
                <a:ea typeface="幼圆" pitchFamily="49" charset="-122"/>
              </a:rPr>
              <a:t>6.4</a:t>
            </a:r>
            <a:r>
              <a:rPr lang="zh-CN" altLang="en-US" sz="1400">
                <a:latin typeface="幼圆" pitchFamily="49" charset="-122"/>
                <a:ea typeface="幼圆" pitchFamily="49" charset="-122"/>
              </a:rPr>
              <a:t>公分。印面呈正方形，梯形直钮，正面三行印文为八思巴文篆书</a:t>
            </a:r>
            <a:r>
              <a:rPr lang="zh-CN" altLang="en-US" sz="1400">
                <a:latin typeface="Times New Roman"/>
                <a:ea typeface="幼圆" pitchFamily="49" charset="-122"/>
              </a:rPr>
              <a:t>“</a:t>
            </a:r>
            <a:r>
              <a:rPr lang="zh-CN" altLang="en-US" sz="1400">
                <a:latin typeface="幼圆" pitchFamily="49" charset="-122"/>
                <a:ea typeface="幼圆" pitchFamily="49" charset="-122"/>
              </a:rPr>
              <a:t>钦察亲军千户所印</a:t>
            </a:r>
            <a:r>
              <a:rPr lang="zh-CN" altLang="en-US" sz="1400">
                <a:latin typeface="Times New Roman"/>
                <a:ea typeface="幼圆" pitchFamily="49" charset="-122"/>
              </a:rPr>
              <a:t>”</a:t>
            </a:r>
            <a:r>
              <a:rPr lang="zh-CN" altLang="en-US" sz="1400">
                <a:latin typeface="幼圆" pitchFamily="49" charset="-122"/>
                <a:ea typeface="幼圆" pitchFamily="49" charset="-122"/>
              </a:rPr>
              <a:t>，印背面刻有汉字</a:t>
            </a:r>
            <a:r>
              <a:rPr lang="zh-CN" altLang="en-US" sz="1400">
                <a:latin typeface="Times New Roman"/>
                <a:ea typeface="幼圆" pitchFamily="49" charset="-122"/>
              </a:rPr>
              <a:t>“</a:t>
            </a:r>
            <a:r>
              <a:rPr lang="zh-CN" altLang="en-US" sz="1400">
                <a:latin typeface="幼圆" pitchFamily="49" charset="-122"/>
                <a:ea typeface="幼圆" pitchFamily="49" charset="-122"/>
              </a:rPr>
              <a:t>钦察亲军千户所印</a:t>
            </a:r>
            <a:r>
              <a:rPr lang="zh-CN" altLang="en-US" sz="1400">
                <a:latin typeface="Times New Roman"/>
                <a:ea typeface="幼圆" pitchFamily="49" charset="-122"/>
              </a:rPr>
              <a:t>”</a:t>
            </a:r>
            <a:r>
              <a:rPr lang="zh-CN" altLang="en-US" sz="1400">
                <a:latin typeface="幼圆" pitchFamily="49" charset="-122"/>
                <a:ea typeface="幼圆" pitchFamily="49" charset="-122"/>
              </a:rPr>
              <a:t>、</a:t>
            </a:r>
            <a:r>
              <a:rPr lang="zh-CN" altLang="en-US" sz="1400">
                <a:latin typeface="Times New Roman"/>
                <a:ea typeface="幼圆" pitchFamily="49" charset="-122"/>
              </a:rPr>
              <a:t>“</a:t>
            </a:r>
            <a:r>
              <a:rPr lang="zh-CN" altLang="en-US" sz="1400">
                <a:latin typeface="幼圆" pitchFamily="49" charset="-122"/>
                <a:ea typeface="幼圆" pitchFamily="49" charset="-122"/>
              </a:rPr>
              <a:t>尚书礼部造</a:t>
            </a:r>
            <a:r>
              <a:rPr lang="zh-CN" altLang="en-US" sz="1400">
                <a:latin typeface="Times New Roman"/>
                <a:ea typeface="幼圆" pitchFamily="49" charset="-122"/>
              </a:rPr>
              <a:t>”</a:t>
            </a:r>
            <a:r>
              <a:rPr lang="zh-CN" altLang="en-US" sz="1400">
                <a:latin typeface="幼圆" pitchFamily="49" charset="-122"/>
                <a:ea typeface="幼圆" pitchFamily="49" charset="-122"/>
              </a:rPr>
              <a:t>和</a:t>
            </a:r>
            <a:r>
              <a:rPr lang="zh-CN" altLang="en-US" sz="1400">
                <a:latin typeface="Times New Roman"/>
                <a:ea typeface="幼圆" pitchFamily="49" charset="-122"/>
              </a:rPr>
              <a:t>“</a:t>
            </a:r>
            <a:r>
              <a:rPr lang="zh-CN" altLang="en-US" sz="1400">
                <a:latin typeface="幼圆" pitchFamily="49" charset="-122"/>
                <a:ea typeface="幼圆" pitchFamily="49" charset="-122"/>
              </a:rPr>
              <a:t>至元二十四年三月□日</a:t>
            </a:r>
            <a:r>
              <a:rPr lang="zh-CN" altLang="en-US" sz="1400">
                <a:latin typeface="Times New Roman"/>
                <a:ea typeface="幼圆" pitchFamily="49" charset="-122"/>
              </a:rPr>
              <a:t>”</a:t>
            </a:r>
            <a:r>
              <a:rPr lang="zh-CN" altLang="en-US" sz="1400">
                <a:latin typeface="幼圆" pitchFamily="49" charset="-122"/>
                <a:ea typeface="幼圆" pitchFamily="49" charset="-122"/>
              </a:rPr>
              <a:t>字样。此印为元世祖忽必烈时期的官印。现藏内蒙古博物馆藏。 </a:t>
            </a:r>
          </a:p>
        </p:txBody>
      </p:sp>
      <p:sp>
        <p:nvSpPr>
          <p:cNvPr id="40972" name="Rectangle 12"/>
          <p:cNvSpPr>
            <a:spLocks noChangeArrowheads="1"/>
          </p:cNvSpPr>
          <p:nvPr/>
        </p:nvSpPr>
        <p:spPr bwMode="auto">
          <a:xfrm>
            <a:off x="5413375" y="3954462"/>
            <a:ext cx="14287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1400">
                <a:ea typeface="幼圆" pitchFamily="49" charset="-122"/>
              </a:rPr>
              <a:t>（八思巴铜印）</a:t>
            </a:r>
          </a:p>
        </p:txBody>
      </p:sp>
    </p:spTree>
    <p:extLst>
      <p:ext uri="{BB962C8B-B14F-4D97-AF65-F5344CB8AC3E}">
        <p14:creationId xmlns:p14="http://schemas.microsoft.com/office/powerpoint/2010/main" xmlns="" val="347679967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4" name="Picture 1026" descr="未标题-1 拷贝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63775" y="2117725"/>
            <a:ext cx="4114800" cy="2000250"/>
          </a:xfrm>
          <a:prstGeom prst="rect">
            <a:avLst/>
          </a:prstGeom>
          <a:noFill/>
          <a:ln w="635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4515" name="Text Box 1027"/>
          <p:cNvSpPr txBox="1">
            <a:spLocks noChangeArrowheads="1"/>
          </p:cNvSpPr>
          <p:nvPr/>
        </p:nvSpPr>
        <p:spPr bwMode="auto">
          <a:xfrm>
            <a:off x="2492375" y="4471988"/>
            <a:ext cx="37338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800">
                <a:solidFill>
                  <a:srgbClr val="CC9900"/>
                </a:solidFill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1800">
                <a:solidFill>
                  <a:srgbClr val="CC9900"/>
                </a:solidFill>
                <a:latin typeface="黑体" pitchFamily="49" charset="-122"/>
                <a:ea typeface="黑体" pitchFamily="49" charset="-122"/>
              </a:rPr>
              <a:t>元史</a:t>
            </a:r>
            <a:r>
              <a:rPr lang="en-US" altLang="zh-CN" sz="1800">
                <a:solidFill>
                  <a:srgbClr val="CC9900"/>
                </a:solidFill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en-US" sz="1800">
                <a:solidFill>
                  <a:srgbClr val="CC9900"/>
                </a:solidFill>
                <a:latin typeface="黑体" pitchFamily="49" charset="-122"/>
                <a:ea typeface="黑体" pitchFamily="49" charset="-122"/>
              </a:rPr>
              <a:t>关于设立三路宣慰使司都元帅府、</a:t>
            </a:r>
            <a:r>
              <a:rPr lang="en-US" altLang="zh-CN" sz="1800">
                <a:solidFill>
                  <a:srgbClr val="CC9900"/>
                </a:solidFill>
                <a:latin typeface="黑体" pitchFamily="49" charset="-122"/>
                <a:ea typeface="黑体" pitchFamily="49" charset="-122"/>
              </a:rPr>
              <a:t>13</a:t>
            </a:r>
            <a:r>
              <a:rPr lang="zh-CN" altLang="en-US" sz="1800">
                <a:solidFill>
                  <a:srgbClr val="CC9900"/>
                </a:solidFill>
                <a:latin typeface="黑体" pitchFamily="49" charset="-122"/>
                <a:ea typeface="黑体" pitchFamily="49" charset="-122"/>
              </a:rPr>
              <a:t>万户的记载</a:t>
            </a:r>
          </a:p>
        </p:txBody>
      </p:sp>
      <p:sp>
        <p:nvSpPr>
          <p:cNvPr id="6" name="下弧形箭头 5"/>
          <p:cNvSpPr/>
          <p:nvPr/>
        </p:nvSpPr>
        <p:spPr>
          <a:xfrm rot="19602882">
            <a:off x="7846722" y="5848864"/>
            <a:ext cx="1243913" cy="486032"/>
          </a:xfrm>
          <a:prstGeom prst="curvedUpArrow">
            <a:avLst/>
          </a:prstGeom>
          <a:solidFill>
            <a:srgbClr val="E5815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schemeClr val="tx1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7866988" y="5706115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tx1"/>
                </a:solidFill>
                <a:hlinkClick r:id="rId3" action="ppaction://hlinksldjump"/>
              </a:rPr>
              <a:t>返回</a:t>
            </a:r>
            <a:endParaRPr lang="zh-CN" altLang="en-US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6093304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0" y="3105834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 smtClean="0">
                <a:solidFill>
                  <a:srgbClr val="5B213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结束</a:t>
            </a:r>
            <a:endParaRPr lang="zh-CN" altLang="en-US" sz="3600" dirty="0">
              <a:solidFill>
                <a:srgbClr val="5B2136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68436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" y="3105834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 smtClean="0">
                <a:solidFill>
                  <a:srgbClr val="5B213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元</a:t>
            </a:r>
            <a:r>
              <a:rPr lang="zh-CN" altLang="en-US" sz="3600" dirty="0">
                <a:solidFill>
                  <a:srgbClr val="5B213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灭南宋</a:t>
            </a:r>
            <a:endParaRPr lang="zh-CN" altLang="en-US" sz="3600" spc="300" dirty="0">
              <a:solidFill>
                <a:srgbClr val="5B2136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1013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6-8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12143" y="1509712"/>
            <a:ext cx="2109788" cy="3352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107763" dir="2700000" algn="ctr" rotWithShape="0">
                    <a:srgbClr val="663300"/>
                  </a:outerShdw>
                </a:effectLst>
              </a14:hiddenEffects>
            </a:ext>
          </a:extLst>
        </p:spPr>
      </p:pic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2451893" y="5041900"/>
            <a:ext cx="10985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1800">
                <a:solidFill>
                  <a:srgbClr val="CC9900"/>
                </a:solidFill>
                <a:ea typeface="黑体" pitchFamily="49" charset="-122"/>
              </a:rPr>
              <a:t>文天祥像</a:t>
            </a:r>
          </a:p>
        </p:txBody>
      </p:sp>
      <p:pic>
        <p:nvPicPr>
          <p:cNvPr id="16389" name="Picture 5" descr="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56906" y="2854325"/>
            <a:ext cx="2624137" cy="2008187"/>
          </a:xfrm>
          <a:prstGeom prst="rect">
            <a:avLst/>
          </a:prstGeom>
          <a:noFill/>
          <a:ln w="635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6390" name="Text Box 6"/>
          <p:cNvSpPr txBox="1">
            <a:spLocks noChangeArrowheads="1"/>
          </p:cNvSpPr>
          <p:nvPr/>
        </p:nvSpPr>
        <p:spPr bwMode="auto">
          <a:xfrm>
            <a:off x="4858543" y="5422900"/>
            <a:ext cx="178752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1400">
                <a:ea typeface="幼圆" pitchFamily="49" charset="-122"/>
              </a:rPr>
              <a:t>（广东海丰五坡岭）</a:t>
            </a:r>
          </a:p>
        </p:txBody>
      </p:sp>
      <p:sp>
        <p:nvSpPr>
          <p:cNvPr id="16391" name="Rectangle 7"/>
          <p:cNvSpPr>
            <a:spLocks noChangeArrowheads="1"/>
          </p:cNvSpPr>
          <p:nvPr/>
        </p:nvSpPr>
        <p:spPr bwMode="auto">
          <a:xfrm>
            <a:off x="5001418" y="5049837"/>
            <a:ext cx="15557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1800">
                <a:solidFill>
                  <a:srgbClr val="CC9900"/>
                </a:solidFill>
                <a:ea typeface="黑体" pitchFamily="49" charset="-122"/>
              </a:rPr>
              <a:t>文天祥被俘处</a:t>
            </a:r>
          </a:p>
        </p:txBody>
      </p:sp>
    </p:spTree>
    <p:extLst>
      <p:ext uri="{BB962C8B-B14F-4D97-AF65-F5344CB8AC3E}">
        <p14:creationId xmlns:p14="http://schemas.microsoft.com/office/powerpoint/2010/main" xmlns="" val="21195749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ext Box 2"/>
          <p:cNvSpPr txBox="1">
            <a:spLocks noChangeArrowheads="1"/>
          </p:cNvSpPr>
          <p:nvPr/>
        </p:nvSpPr>
        <p:spPr bwMode="auto">
          <a:xfrm>
            <a:off x="1538288" y="5189538"/>
            <a:ext cx="2470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DDDDDD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1800">
                <a:solidFill>
                  <a:srgbClr val="CC9900"/>
                </a:solidFill>
                <a:ea typeface="黑体" pitchFamily="49" charset="-122"/>
              </a:rPr>
              <a:t>相传，文天祥所植</a:t>
            </a:r>
            <a:r>
              <a:rPr lang="zh-CN" altLang="en-US" sz="1800">
                <a:solidFill>
                  <a:srgbClr val="CC9900"/>
                </a:solidFill>
                <a:latin typeface="宋体" pitchFamily="2" charset="-122"/>
                <a:ea typeface="黑体" pitchFamily="49" charset="-122"/>
              </a:rPr>
              <a:t>枣树</a:t>
            </a:r>
          </a:p>
        </p:txBody>
      </p:sp>
      <p:pic>
        <p:nvPicPr>
          <p:cNvPr id="48131" name="Picture 3" descr="文祠树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90688" y="3436938"/>
            <a:ext cx="2176463" cy="1631950"/>
          </a:xfrm>
          <a:prstGeom prst="rect">
            <a:avLst/>
          </a:prstGeom>
          <a:noFill/>
          <a:ln w="635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107763" dir="2700000" algn="ctr" rotWithShape="0">
                    <a:srgbClr val="660033"/>
                  </a:outerShdw>
                </a:effectLst>
              </a14:hiddenEffects>
            </a:ext>
          </a:extLst>
        </p:spPr>
      </p:pic>
      <p:pic>
        <p:nvPicPr>
          <p:cNvPr id="48132" name="Picture 4" descr="E:\文天祥祠.files\1s.jpg"/>
          <p:cNvPicPr>
            <a:picLocks noChangeAspect="1" noChangeArrowheads="1"/>
          </p:cNvPicPr>
          <p:nvPr/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90688" y="1074738"/>
            <a:ext cx="2103438" cy="1627187"/>
          </a:xfrm>
          <a:prstGeom prst="rect">
            <a:avLst/>
          </a:prstGeom>
          <a:noFill/>
          <a:ln w="635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107763" dir="2700000" algn="ctr" rotWithShape="0">
                    <a:srgbClr val="660033"/>
                  </a:outerShdw>
                </a:effectLst>
              </a14:hiddenEffects>
            </a:ext>
          </a:extLst>
        </p:spPr>
      </p:pic>
      <p:sp>
        <p:nvSpPr>
          <p:cNvPr id="48133" name="Text Box 5"/>
          <p:cNvSpPr txBox="1">
            <a:spLocks noChangeArrowheads="1"/>
          </p:cNvSpPr>
          <p:nvPr/>
        </p:nvSpPr>
        <p:spPr bwMode="auto">
          <a:xfrm>
            <a:off x="1843088" y="2800350"/>
            <a:ext cx="17843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1800">
                <a:solidFill>
                  <a:srgbClr val="CC9900"/>
                </a:solidFill>
                <a:latin typeface="宋体" pitchFamily="2" charset="-122"/>
                <a:ea typeface="黑体" pitchFamily="49" charset="-122"/>
              </a:rPr>
              <a:t>北京：文丞相祠</a:t>
            </a:r>
          </a:p>
        </p:txBody>
      </p:sp>
      <p:sp>
        <p:nvSpPr>
          <p:cNvPr id="48134" name="Text Box 6"/>
          <p:cNvSpPr txBox="1">
            <a:spLocks noChangeArrowheads="1"/>
          </p:cNvSpPr>
          <p:nvPr/>
        </p:nvSpPr>
        <p:spPr bwMode="auto">
          <a:xfrm>
            <a:off x="4176713" y="908050"/>
            <a:ext cx="3505200" cy="5197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DDDDDD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1400" b="1">
                <a:latin typeface="幼圆" pitchFamily="49" charset="-122"/>
                <a:ea typeface="幼圆" pitchFamily="49" charset="-122"/>
              </a:rPr>
              <a:t>文天祥祠，又称文丞相祠。</a:t>
            </a:r>
            <a:r>
              <a:rPr lang="zh-CN" altLang="en-US" sz="1400">
                <a:latin typeface="幼圆" pitchFamily="49" charset="-122"/>
                <a:ea typeface="幼圆" pitchFamily="49" charset="-122"/>
              </a:rPr>
              <a:t>坐落在东城区府学胡同，明清两代为祭祀南宋抗元英雄文天祥 ，将当年文天祥被囚禁的土牢旧址扩大改建而成，至今仍保持明代的建筑风格。</a:t>
            </a:r>
            <a:r>
              <a:rPr lang="en-US" altLang="zh-CN" sz="1400">
                <a:latin typeface="幼圆" pitchFamily="49" charset="-122"/>
                <a:ea typeface="幼圆" pitchFamily="49" charset="-122"/>
              </a:rPr>
              <a:t>1984</a:t>
            </a:r>
            <a:r>
              <a:rPr lang="zh-CN" altLang="en-US" sz="1400">
                <a:latin typeface="幼圆" pitchFamily="49" charset="-122"/>
                <a:ea typeface="幼圆" pitchFamily="49" charset="-122"/>
              </a:rPr>
              <a:t>年</a:t>
            </a:r>
            <a:r>
              <a:rPr lang="en-US" altLang="zh-CN" sz="1400">
                <a:latin typeface="幼圆" pitchFamily="49" charset="-122"/>
                <a:ea typeface="幼圆" pitchFamily="49" charset="-122"/>
              </a:rPr>
              <a:t>10</a:t>
            </a:r>
            <a:r>
              <a:rPr lang="zh-CN" altLang="en-US" sz="1400">
                <a:latin typeface="幼圆" pitchFamily="49" charset="-122"/>
                <a:ea typeface="幼圆" pitchFamily="49" charset="-122"/>
              </a:rPr>
              <a:t>月对外开放。 </a:t>
            </a:r>
          </a:p>
          <a:p>
            <a:endParaRPr lang="zh-CN" altLang="en-US" sz="1400">
              <a:latin typeface="幼圆" pitchFamily="49" charset="-122"/>
              <a:ea typeface="幼圆" pitchFamily="49" charset="-122"/>
            </a:endParaRPr>
          </a:p>
          <a:p>
            <a:r>
              <a:rPr lang="zh-CN" altLang="en-US" sz="1400">
                <a:latin typeface="幼圆" pitchFamily="49" charset="-122"/>
                <a:ea typeface="幼圆" pitchFamily="49" charset="-122"/>
              </a:rPr>
              <a:t>    </a:t>
            </a:r>
            <a:r>
              <a:rPr lang="en-US" altLang="zh-CN" sz="1400">
                <a:latin typeface="幼圆" pitchFamily="49" charset="-122"/>
                <a:ea typeface="幼圆" pitchFamily="49" charset="-122"/>
              </a:rPr>
              <a:t>1278</a:t>
            </a:r>
            <a:r>
              <a:rPr lang="zh-CN" altLang="en-US" sz="1400">
                <a:latin typeface="幼圆" pitchFamily="49" charset="-122"/>
                <a:ea typeface="幼圆" pitchFamily="49" charset="-122"/>
              </a:rPr>
              <a:t>年，文天祥兵败被俘，掳至大都，囚禁在兵马司土牢达四年。在狱中，他写下了千古不朽的</a:t>
            </a:r>
            <a:r>
              <a:rPr lang="en-US" altLang="zh-CN" sz="1400">
                <a:latin typeface="幼圆" pitchFamily="49" charset="-122"/>
                <a:ea typeface="幼圆" pitchFamily="49" charset="-122"/>
              </a:rPr>
              <a:t>《</a:t>
            </a:r>
            <a:r>
              <a:rPr lang="zh-CN" altLang="en-US" sz="1400">
                <a:latin typeface="幼圆" pitchFamily="49" charset="-122"/>
                <a:ea typeface="幼圆" pitchFamily="49" charset="-122"/>
              </a:rPr>
              <a:t>正气歌</a:t>
            </a:r>
            <a:r>
              <a:rPr lang="en-US" altLang="zh-CN" sz="1400">
                <a:latin typeface="幼圆" pitchFamily="49" charset="-122"/>
                <a:ea typeface="幼圆" pitchFamily="49" charset="-122"/>
              </a:rPr>
              <a:t>》</a:t>
            </a:r>
            <a:r>
              <a:rPr lang="zh-CN" altLang="en-US" sz="1400">
                <a:latin typeface="幼圆" pitchFamily="49" charset="-122"/>
                <a:ea typeface="幼圆" pitchFamily="49" charset="-122"/>
              </a:rPr>
              <a:t>，凛然正气表现了文天祥的民族气节。</a:t>
            </a:r>
          </a:p>
          <a:p>
            <a:endParaRPr lang="zh-CN" altLang="en-US" sz="1400">
              <a:latin typeface="幼圆" pitchFamily="49" charset="-122"/>
              <a:ea typeface="幼圆" pitchFamily="49" charset="-122"/>
            </a:endParaRPr>
          </a:p>
          <a:p>
            <a:r>
              <a:rPr lang="zh-CN" altLang="en-US" sz="1400">
                <a:latin typeface="幼圆" pitchFamily="49" charset="-122"/>
                <a:ea typeface="幼圆" pitchFamily="49" charset="-122"/>
              </a:rPr>
              <a:t>    祠堂坐南，由大门、过厅、堂屋等三部分组成，面积近</a:t>
            </a:r>
            <a:r>
              <a:rPr lang="en-US" altLang="zh-CN" sz="1400">
                <a:latin typeface="幼圆" pitchFamily="49" charset="-122"/>
                <a:ea typeface="幼圆" pitchFamily="49" charset="-122"/>
              </a:rPr>
              <a:t>600</a:t>
            </a:r>
            <a:r>
              <a:rPr lang="zh-CN" altLang="en-US" sz="1400">
                <a:latin typeface="幼圆" pitchFamily="49" charset="-122"/>
                <a:ea typeface="幼圆" pitchFamily="49" charset="-122"/>
              </a:rPr>
              <a:t>平方米。堂屋内保留有原祠堂的部分珍贵文物。室内屏风正面为毛泽东手书</a:t>
            </a:r>
            <a:r>
              <a:rPr lang="zh-CN" altLang="en-US" sz="1400">
                <a:latin typeface="Times New Roman"/>
                <a:ea typeface="幼圆" pitchFamily="49" charset="-122"/>
              </a:rPr>
              <a:t>“</a:t>
            </a:r>
            <a:r>
              <a:rPr lang="zh-CN" altLang="en-US" sz="1400">
                <a:latin typeface="幼圆" pitchFamily="49" charset="-122"/>
                <a:ea typeface="幼圆" pitchFamily="49" charset="-122"/>
              </a:rPr>
              <a:t>人生自古谁无死，留取丹心照汉青</a:t>
            </a:r>
            <a:r>
              <a:rPr lang="zh-CN" altLang="en-US" sz="1400">
                <a:latin typeface="Times New Roman"/>
                <a:ea typeface="幼圆" pitchFamily="49" charset="-122"/>
              </a:rPr>
              <a:t>”</a:t>
            </a:r>
            <a:r>
              <a:rPr lang="zh-CN" altLang="en-US" sz="1400">
                <a:latin typeface="幼圆" pitchFamily="49" charset="-122"/>
                <a:ea typeface="幼圆" pitchFamily="49" charset="-122"/>
              </a:rPr>
              <a:t>，背面为文天祥所著的</a:t>
            </a:r>
            <a:r>
              <a:rPr lang="en-US" altLang="zh-CN" sz="1400">
                <a:latin typeface="幼圆" pitchFamily="49" charset="-122"/>
                <a:ea typeface="幼圆" pitchFamily="49" charset="-122"/>
              </a:rPr>
              <a:t>《</a:t>
            </a:r>
            <a:r>
              <a:rPr lang="zh-CN" altLang="en-US" sz="1400">
                <a:latin typeface="幼圆" pitchFamily="49" charset="-122"/>
                <a:ea typeface="幼圆" pitchFamily="49" charset="-122"/>
              </a:rPr>
              <a:t>正气歌</a:t>
            </a:r>
            <a:r>
              <a:rPr lang="en-US" altLang="zh-CN" sz="1400">
                <a:latin typeface="幼圆" pitchFamily="49" charset="-122"/>
                <a:ea typeface="幼圆" pitchFamily="49" charset="-122"/>
              </a:rPr>
              <a:t>》</a:t>
            </a:r>
            <a:r>
              <a:rPr lang="zh-CN" altLang="en-US" sz="1400">
                <a:latin typeface="幼圆" pitchFamily="49" charset="-122"/>
                <a:ea typeface="幼圆" pitchFamily="49" charset="-122"/>
              </a:rPr>
              <a:t>全文。后院尚存一株枣树，相传为文天祥被囚禁期间亲手所植，向南歪斜的树身象征文天祥</a:t>
            </a:r>
            <a:r>
              <a:rPr lang="zh-CN" altLang="en-US" sz="1400">
                <a:latin typeface="Times New Roman"/>
                <a:ea typeface="幼圆" pitchFamily="49" charset="-122"/>
              </a:rPr>
              <a:t>“</a:t>
            </a:r>
            <a:r>
              <a:rPr lang="zh-CN" altLang="en-US" sz="1400">
                <a:latin typeface="幼圆" pitchFamily="49" charset="-122"/>
                <a:ea typeface="幼圆" pitchFamily="49" charset="-122"/>
              </a:rPr>
              <a:t>臣心一片磁针石，不指南方誓不休</a:t>
            </a:r>
            <a:r>
              <a:rPr lang="zh-CN" altLang="en-US" sz="1400">
                <a:latin typeface="Times New Roman"/>
                <a:ea typeface="幼圆" pitchFamily="49" charset="-122"/>
              </a:rPr>
              <a:t>”</a:t>
            </a:r>
            <a:r>
              <a:rPr lang="zh-CN" altLang="en-US" sz="1400">
                <a:latin typeface="幼圆" pitchFamily="49" charset="-122"/>
                <a:ea typeface="幼圆" pitchFamily="49" charset="-122"/>
              </a:rPr>
              <a:t>的精神。</a:t>
            </a:r>
          </a:p>
          <a:p>
            <a:endParaRPr lang="zh-CN" altLang="en-US" sz="1400">
              <a:latin typeface="幼圆" pitchFamily="49" charset="-122"/>
              <a:ea typeface="幼圆" pitchFamily="49" charset="-122"/>
            </a:endParaRPr>
          </a:p>
          <a:p>
            <a:r>
              <a:rPr lang="zh-CN" altLang="en-US" sz="1400">
                <a:latin typeface="幼圆" pitchFamily="49" charset="-122"/>
                <a:ea typeface="幼圆" pitchFamily="49" charset="-122"/>
              </a:rPr>
              <a:t>    伫立堂前，凭吊英灵，我们更能深刻地体味</a:t>
            </a:r>
            <a:r>
              <a:rPr lang="zh-CN" altLang="en-US" sz="1400">
                <a:latin typeface="Times New Roman"/>
                <a:ea typeface="幼圆" pitchFamily="49" charset="-122"/>
              </a:rPr>
              <a:t>“</a:t>
            </a:r>
            <a:r>
              <a:rPr lang="zh-CN" altLang="en-US" sz="1400">
                <a:latin typeface="幼圆" pitchFamily="49" charset="-122"/>
                <a:ea typeface="幼圆" pitchFamily="49" charset="-122"/>
              </a:rPr>
              <a:t>富贵不能淫，威武不能屈</a:t>
            </a:r>
            <a:r>
              <a:rPr lang="zh-CN" altLang="en-US" sz="1400">
                <a:latin typeface="Times New Roman"/>
                <a:ea typeface="幼圆" pitchFamily="49" charset="-122"/>
              </a:rPr>
              <a:t>”</a:t>
            </a:r>
            <a:r>
              <a:rPr lang="zh-CN" altLang="en-US" sz="1400">
                <a:latin typeface="幼圆" pitchFamily="49" charset="-122"/>
                <a:ea typeface="幼圆" pitchFamily="49" charset="-122"/>
              </a:rPr>
              <a:t>的民族气节。</a:t>
            </a:r>
          </a:p>
        </p:txBody>
      </p:sp>
      <p:sp>
        <p:nvSpPr>
          <p:cNvPr id="48135" name="Rectangle 7"/>
          <p:cNvSpPr>
            <a:spLocks noChangeArrowheads="1"/>
          </p:cNvSpPr>
          <p:nvPr/>
        </p:nvSpPr>
        <p:spPr bwMode="auto">
          <a:xfrm>
            <a:off x="1927226" y="5565775"/>
            <a:ext cx="16065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1400">
                <a:latin typeface="宋体" pitchFamily="2" charset="-122"/>
                <a:ea typeface="幼圆" pitchFamily="49" charset="-122"/>
              </a:rPr>
              <a:t>（</a:t>
            </a:r>
            <a:r>
              <a:rPr lang="zh-CN" altLang="en-US" sz="1400">
                <a:ea typeface="幼圆" pitchFamily="49" charset="-122"/>
              </a:rPr>
              <a:t>文丞相祠院中）</a:t>
            </a:r>
          </a:p>
        </p:txBody>
      </p:sp>
    </p:spTree>
    <p:extLst>
      <p:ext uri="{BB962C8B-B14F-4D97-AF65-F5344CB8AC3E}">
        <p14:creationId xmlns:p14="http://schemas.microsoft.com/office/powerpoint/2010/main" xmlns="" val="35961926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Text Box 2"/>
          <p:cNvSpPr txBox="1">
            <a:spLocks noChangeArrowheads="1"/>
          </p:cNvSpPr>
          <p:nvPr/>
        </p:nvSpPr>
        <p:spPr bwMode="auto">
          <a:xfrm>
            <a:off x="3232149" y="4860925"/>
            <a:ext cx="22415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1800">
                <a:solidFill>
                  <a:srgbClr val="CC9900"/>
                </a:solidFill>
                <a:ea typeface="黑体" pitchFamily="49" charset="-122"/>
              </a:rPr>
              <a:t>吉安：文天祥纪念馆</a:t>
            </a:r>
          </a:p>
        </p:txBody>
      </p:sp>
      <p:sp>
        <p:nvSpPr>
          <p:cNvPr id="49155" name="Text Box 3"/>
          <p:cNvSpPr txBox="1">
            <a:spLocks noChangeArrowheads="1"/>
          </p:cNvSpPr>
          <p:nvPr/>
        </p:nvSpPr>
        <p:spPr bwMode="auto">
          <a:xfrm>
            <a:off x="6583362" y="1722437"/>
            <a:ext cx="1970087" cy="285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1400">
                <a:solidFill>
                  <a:srgbClr val="000000"/>
                </a:solidFill>
                <a:latin typeface="幼圆" pitchFamily="49" charset="-122"/>
                <a:ea typeface="幼圆" pitchFamily="49" charset="-122"/>
              </a:rPr>
              <a:t>　　文天祥纪念馆位于江西吉安县城的文山公园内，建于</a:t>
            </a:r>
            <a:r>
              <a:rPr lang="en-US" altLang="zh-CN" sz="1400">
                <a:solidFill>
                  <a:srgbClr val="000000"/>
                </a:solidFill>
                <a:latin typeface="幼圆" pitchFamily="49" charset="-122"/>
                <a:ea typeface="幼圆" pitchFamily="49" charset="-122"/>
              </a:rPr>
              <a:t>1984</a:t>
            </a:r>
            <a:r>
              <a:rPr lang="zh-CN" altLang="en-US" sz="1400">
                <a:solidFill>
                  <a:srgbClr val="000000"/>
                </a:solidFill>
                <a:latin typeface="幼圆" pitchFamily="49" charset="-122"/>
                <a:ea typeface="幼圆" pitchFamily="49" charset="-122"/>
              </a:rPr>
              <a:t>年。 </a:t>
            </a:r>
          </a:p>
          <a:p>
            <a:r>
              <a:rPr lang="zh-CN" altLang="en-US" sz="1400">
                <a:solidFill>
                  <a:srgbClr val="000000"/>
                </a:solidFill>
                <a:latin typeface="幼圆" pitchFamily="49" charset="-122"/>
                <a:ea typeface="幼圆" pitchFamily="49" charset="-122"/>
              </a:rPr>
              <a:t>　　文天祥纪念馆为一组仿宋建筑，雄跨松竹葱郁的山岗之上，依形就势，气派非凡。进入高大精美的牌坊，跨过监安桥，登上石阶，便是雄伟壮丽的文信国公殿。此殿为二层楼阁，红柱黄瓦，挑角飞檐；底层中央为文天祥塑像。</a:t>
            </a:r>
            <a:endParaRPr lang="zh-CN" altLang="en-US" sz="1400">
              <a:latin typeface="幼圆" pitchFamily="49" charset="-122"/>
              <a:ea typeface="幼圆" pitchFamily="49" charset="-122"/>
            </a:endParaRPr>
          </a:p>
        </p:txBody>
      </p:sp>
      <p:sp>
        <p:nvSpPr>
          <p:cNvPr id="49156" name="Text Box 4"/>
          <p:cNvSpPr txBox="1">
            <a:spLocks noChangeArrowheads="1"/>
          </p:cNvSpPr>
          <p:nvPr/>
        </p:nvSpPr>
        <p:spPr bwMode="auto">
          <a:xfrm>
            <a:off x="1676399" y="5351462"/>
            <a:ext cx="6505575" cy="730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1400">
                <a:solidFill>
                  <a:srgbClr val="000000"/>
                </a:solidFill>
                <a:latin typeface="幼圆" pitchFamily="49" charset="-122"/>
                <a:ea typeface="幼圆" pitchFamily="49" charset="-122"/>
              </a:rPr>
              <a:t>    </a:t>
            </a:r>
            <a:r>
              <a:rPr lang="zh-CN" altLang="en-US" sz="1400">
                <a:solidFill>
                  <a:srgbClr val="000000"/>
                </a:solidFill>
                <a:latin typeface="幼圆" pitchFamily="49" charset="-122"/>
                <a:ea typeface="幼圆" pitchFamily="49" charset="-122"/>
              </a:rPr>
              <a:t>馆舍为四合院结构，中为天井，四周长廊连结文山阁、四贤祠、竹居、状元楼、诗碑楼等。馆内有文天祥生平介绍，并陈列其遗物、手迹、著作等，还有当今名人的书画作品。    </a:t>
            </a:r>
          </a:p>
        </p:txBody>
      </p:sp>
      <p:pic>
        <p:nvPicPr>
          <p:cNvPr id="49159" name="Picture 7" descr="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7169"/>
          <a:stretch>
            <a:fillRect/>
          </a:stretch>
        </p:blipFill>
        <p:spPr bwMode="auto">
          <a:xfrm>
            <a:off x="1263649" y="1104900"/>
            <a:ext cx="5280025" cy="35544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204769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286000" y="2570500"/>
            <a:ext cx="4572000" cy="255454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zh-CN" altLang="en-US" sz="2000" dirty="0"/>
              <a:t>过零丁洋</a:t>
            </a:r>
            <a:br>
              <a:rPr lang="zh-CN" altLang="en-US" sz="2000" dirty="0"/>
            </a:br>
            <a:r>
              <a:rPr lang="zh-CN" altLang="en-US" sz="2000" dirty="0"/>
              <a:t>                   </a:t>
            </a:r>
            <a:r>
              <a:rPr lang="en-US" altLang="zh-CN" sz="2000" dirty="0"/>
              <a:t>——</a:t>
            </a:r>
            <a:r>
              <a:rPr lang="zh-CN" altLang="en-US" sz="2000" dirty="0"/>
              <a:t>文天</a:t>
            </a:r>
            <a:r>
              <a:rPr lang="zh-CN" altLang="en-US" sz="2000" dirty="0" smtClean="0"/>
              <a:t>祥</a:t>
            </a:r>
            <a:endParaRPr lang="en-US" altLang="zh-CN" sz="2000" dirty="0" smtClean="0"/>
          </a:p>
          <a:p>
            <a:pPr algn="ctr"/>
            <a:endParaRPr lang="zh-CN" altLang="en-US" sz="2000" dirty="0"/>
          </a:p>
          <a:p>
            <a:r>
              <a:rPr lang="zh-CN" altLang="en-US" sz="2000" dirty="0"/>
              <a:t>辛苦遭逢起一经，干戈寥落四周星。</a:t>
            </a:r>
          </a:p>
          <a:p>
            <a:r>
              <a:rPr lang="zh-CN" altLang="en-US" sz="2000" dirty="0"/>
              <a:t>山河破碎风飘絮，身世浮沉雨打萍。</a:t>
            </a:r>
          </a:p>
          <a:p>
            <a:r>
              <a:rPr lang="zh-CN" altLang="en-US" sz="2000" dirty="0"/>
              <a:t>惶恐滩头说惶恐，零丁洋里叹零丁。</a:t>
            </a:r>
          </a:p>
          <a:p>
            <a:r>
              <a:rPr lang="zh-CN" altLang="en-US" sz="2000" dirty="0"/>
              <a:t>人生自古谁无死，留取丹心照汗青。</a:t>
            </a:r>
          </a:p>
          <a:p>
            <a:endParaRPr lang="zh-CN" altLang="en-US" sz="2000" dirty="0"/>
          </a:p>
        </p:txBody>
      </p:sp>
    </p:spTree>
    <p:controls>
      <p:control spid="5131" name="ShockwaveFlash1" r:id="rId2" imgW="1930320" imgH="1079640"/>
    </p:controls>
    <p:extLst>
      <p:ext uri="{BB962C8B-B14F-4D97-AF65-F5344CB8AC3E}">
        <p14:creationId xmlns:p14="http://schemas.microsoft.com/office/powerpoint/2010/main" xmlns="" val="4193209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ext Box 2"/>
          <p:cNvSpPr txBox="1">
            <a:spLocks noChangeArrowheads="1"/>
          </p:cNvSpPr>
          <p:nvPr/>
        </p:nvSpPr>
        <p:spPr bwMode="auto">
          <a:xfrm>
            <a:off x="399388" y="6001063"/>
            <a:ext cx="7467600" cy="495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1200" dirty="0">
                <a:latin typeface="宋体" pitchFamily="2" charset="-122"/>
              </a:rPr>
              <a:t>    </a:t>
            </a:r>
            <a:r>
              <a:rPr lang="zh-CN" altLang="en-US" sz="1200" dirty="0">
                <a:latin typeface="宋体" pitchFamily="2" charset="-122"/>
              </a:rPr>
              <a:t>元代。台湾称为“留求”，或者“琉球”。元世祖设立“澎湖巡检司”，管理台湾和澎湖的各项具体事务，隶属福建泉州同安县（今厦门），加强对台湾和澎湖的管辖。 </a:t>
            </a:r>
          </a:p>
        </p:txBody>
      </p:sp>
      <p:sp>
        <p:nvSpPr>
          <p:cNvPr id="3" name="下弧形箭头 2"/>
          <p:cNvSpPr/>
          <p:nvPr/>
        </p:nvSpPr>
        <p:spPr>
          <a:xfrm rot="19602882">
            <a:off x="7846722" y="5848864"/>
            <a:ext cx="1243913" cy="486032"/>
          </a:xfrm>
          <a:prstGeom prst="curvedUpArrow">
            <a:avLst/>
          </a:prstGeom>
          <a:solidFill>
            <a:srgbClr val="E5815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schemeClr val="tx1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7866988" y="5706115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tx1"/>
                </a:solidFill>
                <a:hlinkClick r:id="rId4" action="ppaction://hlinksldjump"/>
              </a:rPr>
              <a:t>返回</a:t>
            </a:r>
            <a:endParaRPr lang="zh-CN" altLang="en-US" sz="2800" dirty="0">
              <a:solidFill>
                <a:schemeClr val="tx1"/>
              </a:solidFill>
            </a:endParaRPr>
          </a:p>
        </p:txBody>
      </p:sp>
    </p:spTree>
    <p:controls>
      <p:control spid="6153" name="ShockwaveFlash1" r:id="rId2" imgW="7053120" imgH="5356080"/>
    </p:controls>
    <p:extLst>
      <p:ext uri="{BB962C8B-B14F-4D97-AF65-F5344CB8AC3E}">
        <p14:creationId xmlns:p14="http://schemas.microsoft.com/office/powerpoint/2010/main" xmlns="" val="4232880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0" y="3105834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solidFill>
                  <a:srgbClr val="5B213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行省制度</a:t>
            </a:r>
          </a:p>
        </p:txBody>
      </p:sp>
    </p:spTree>
    <p:extLst>
      <p:ext uri="{BB962C8B-B14F-4D97-AF65-F5344CB8AC3E}">
        <p14:creationId xmlns:p14="http://schemas.microsoft.com/office/powerpoint/2010/main" xmlns="" val="698254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回顾">
  <a:themeElements>
    <a:clrScheme name="自定义 2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5C0C2E"/>
      </a:hlink>
      <a:folHlink>
        <a:srgbClr val="5C0C2E"/>
      </a:folHlink>
    </a:clrScheme>
    <a:fontScheme name="回顾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回顾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Retrospect" id="{5F128B03-DCCA-4EEB-AB3B-CF2899314A46}" vid="{3F1AAB62-24C6-49D2-8E01-B56FAC9A3DC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312</TotalTime>
  <Words>1454</Words>
  <Application>Microsoft Office PowerPoint</Application>
  <PresentationFormat>On-screen Show (4:3)</PresentationFormat>
  <Paragraphs>68</Paragraphs>
  <Slides>22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3" baseType="lpstr">
      <vt:lpstr>回顾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历史备课大师【全免费】</dc:title>
  <dc:creator>历史备课大师【全免费】</dc:creator>
  <dc:description>历史备课大师【全免费】</dc:description>
  <cp:lastModifiedBy>xbany</cp:lastModifiedBy>
  <cp:revision>历史备课大师【全免费】</cp:revision>
  <dcterms:created xsi:type="dcterms:W3CDTF">2016-07-25T08:20:19Z</dcterms:created>
  <dcterms:modified xsi:type="dcterms:W3CDTF">2019-01-01T04:56:56Z</dcterms:modified>
</cp:coreProperties>
</file>