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  <p:sldMasterId id="2147483710" r:id="rId5"/>
  </p:sldMasterIdLst>
  <p:sldIdLst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4" r:id="rId14"/>
    <p:sldId id="275" r:id="rId15"/>
    <p:sldId id="276" r:id="rId16"/>
    <p:sldId id="271" r:id="rId17"/>
    <p:sldId id="257" r:id="rId18"/>
    <p:sldId id="266" r:id="rId19"/>
    <p:sldId id="272" r:id="rId20"/>
    <p:sldId id="273" r:id="rId21"/>
    <p:sldId id="268" r:id="rId22"/>
    <p:sldId id="26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03BEF-AB6A-4614-8F89-2A2E6079C87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97E9D2-A2E3-4ED4-B888-AE079DD5894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DAA65-D910-4FAB-9D43-EDF6185E0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3C6AC-4FFE-4AEE-B57F-37135A4776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0A959-A163-471C-9DCF-CC6DB169BE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F8D68-83B3-4D77-B70B-F6452CE392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BAA4C-13F5-46A9-9210-85E126BEF1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8FC01-827F-40F5-B9CD-00759022D8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A78D8-9466-49AC-8CC3-690BC04983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1FB2A-8E7C-4A31-9E93-291A3D4805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2EA0B-CAF4-4E53-8F23-507C3396C2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CF3F03-7025-4750-AC6F-D1165871D20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2ECF2-8042-4BCC-AC8D-06777F9137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557C0-A158-4BD5-BE60-4982351928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FDBE8-AD3B-4982-ACCF-72F55285BB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00A8F-B3EC-4C1A-8422-1F8DB9C654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21300-A361-453A-8616-AE5B9BEA47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69372-9BB5-4431-81D6-77BA20C4B9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CBD8A-10F3-4EB8-81C8-BF3B40EB3E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12F51-C3D4-4DEF-AFDA-2E4DC23080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06766-ED49-44CB-9DCA-E1D8D5BA06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E0329-0D82-4C36-B20F-2384DA0438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92AAF-AE4E-4EFB-A196-3F1EE2DC5B2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AB15D-FDA9-4716-B2DB-6A1E2D15C2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8020-2E3B-49E6-A4D6-698FD7EDC0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B72CC-DB0A-4124-ABAC-C098115521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82B3-59AD-4603-95E0-746237CE7F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2A67-A811-4E4D-BDE7-5723E495DA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44504-7E7F-4288-A4B4-46C05B1D1E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4CB61-03A6-4206-9185-DC6361C4B1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533B59-280F-46DB-8509-2B7152D6F8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D05A2-11F9-4B0C-8B58-2C1BAE56DE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F896A-2F64-4B13-B032-2AACFA447D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EA2DD-62D7-478B-811A-2E20B0361F4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4F7E8-0ADF-4EFD-B4A1-67E3BD6FFC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84C2A-AF71-4BD7-92F7-46ECF5214A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1B245-64F0-4F27-99E5-7EDF222980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8956D-3F35-48CA-8BA9-955A508FA9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4DDD8-1E68-4A03-A0AC-239C8FC2FF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972A4-6E30-4E5D-8B41-06E8AEF7DA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F17E1-549B-48F4-9C22-57FC288172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2110F-63A3-43D9-8BFF-5ADA4754EC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8938E-2D42-4D81-9C23-47612F34FFB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AABE8-A1EC-4A95-88AE-757B500D5D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97991-D942-4AA7-8F80-3908BED583C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01F7F-1075-4D65-B5CA-BCC0B37656A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D32D85-6947-4A08-8676-23C6B1696E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08281-85DC-4648-9CE2-62EA77F334CD}" type="datetimeFigureOut">
              <a:rPr lang="zh-CN" altLang="en-US" smtClean="0"/>
              <a:pPr/>
              <a:t>2017-3-29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6D4ED-307A-4EA8-97C1-24C2B37AE3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04815FF1-10C8-45E1-A5A5-63BC8EE89F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2184A2DB-5E1B-44FD-8D34-B859D27E9D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2ECE1D15-3A48-465C-98B2-2D2BBC714C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5.xml"/><Relationship Id="rId6" Type="http://schemas.openxmlformats.org/officeDocument/2006/relationships/slide" Target="slide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&#28895;&#33457;.swf" TargetMode="Externa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ce.cn/kjwh/scpm/zixun/200601/09/t20060109_5768516.shtml" TargetMode="Externa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0.jpeg"/><Relationship Id="rId5" Type="http://schemas.openxmlformats.org/officeDocument/2006/relationships/hyperlink" Target="http://asp.6to23.com/jdzmc/buchong/0404/luxiaonijianjie.htm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课前检测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571612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、元朝统一的意义？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、为了加强中央集权，忽必烈采取的措施？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684213" y="476250"/>
            <a:ext cx="1943100" cy="63658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造船业</a:t>
            </a:r>
          </a:p>
        </p:txBody>
      </p:sp>
      <p:pic>
        <p:nvPicPr>
          <p:cNvPr id="27651" name="Picture 3" descr="北京·汴河客船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-100013"/>
            <a:ext cx="4176712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楼舡图副本"/>
          <p:cNvPicPr>
            <a:picLocks noChangeAspect="1" noChangeArrowheads="1"/>
          </p:cNvPicPr>
          <p:nvPr/>
        </p:nvPicPr>
        <p:blipFill>
          <a:blip r:embed="rId3"/>
          <a:srcRect l="18066" r="1196"/>
          <a:stretch>
            <a:fillRect/>
          </a:stretch>
        </p:blipFill>
        <p:spPr bwMode="auto">
          <a:xfrm>
            <a:off x="4140200" y="2852738"/>
            <a:ext cx="45370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072313" y="1968500"/>
            <a:ext cx="124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00"/>
                </a:solidFill>
              </a:rPr>
              <a:t>客船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932363" y="6092825"/>
            <a:ext cx="1368425" cy="519113"/>
          </a:xfrm>
          <a:prstGeom prst="rect">
            <a:avLst/>
          </a:prstGeom>
          <a:solidFill>
            <a:schemeClr val="bg1">
              <a:alpha val="54117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6600"/>
                </a:solidFill>
                <a:latin typeface="卡通1" pitchFamily="2" charset="0"/>
              </a:rPr>
              <a:t>楼船图</a:t>
            </a:r>
            <a:r>
              <a:rPr lang="zh-CN" altLang="en-US" sz="2400" b="1">
                <a:latin typeface="卡通1" pitchFamily="2" charset="0"/>
              </a:rPr>
              <a:t> </a:t>
            </a:r>
          </a:p>
        </p:txBody>
      </p:sp>
      <p:pic>
        <p:nvPicPr>
          <p:cNvPr id="27655" name="Picture 7" descr="未标题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3" y="1800225"/>
            <a:ext cx="35575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50825" y="5949950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00"/>
                </a:solidFill>
              </a:rPr>
              <a:t>持罗盘陶俑和泉州海船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50825" y="188913"/>
            <a:ext cx="3529013" cy="6477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/>
              <a:t>宋代的手工业</a:t>
            </a:r>
            <a:r>
              <a:rPr lang="en-US" altLang="zh-CN" b="1"/>
              <a:t>——</a:t>
            </a:r>
            <a:r>
              <a:rPr lang="zh-CN" altLang="en-US" b="1"/>
              <a:t>造船业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195513" y="5373688"/>
            <a:ext cx="5472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7E242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泉州港出土的宋代海船</a:t>
            </a:r>
          </a:p>
        </p:txBody>
      </p:sp>
      <p:pic>
        <p:nvPicPr>
          <p:cNvPr id="28676" name="Picture 4" descr="泉州港出土的宋代海船"/>
          <p:cNvPicPr>
            <a:picLocks noChangeAspect="1" noChangeArrowheads="1"/>
          </p:cNvPicPr>
          <p:nvPr/>
        </p:nvPicPr>
        <p:blipFill>
          <a:blip r:embed="rId2"/>
          <a:srcRect b="12486"/>
          <a:stretch>
            <a:fillRect/>
          </a:stretch>
        </p:blipFill>
        <p:spPr bwMode="auto">
          <a:xfrm>
            <a:off x="1476375" y="1196975"/>
            <a:ext cx="6335713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80288" y="5589588"/>
            <a:ext cx="936625" cy="7921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清明上河图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清明上河图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清明上河图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清明上河图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7772400" cy="838200"/>
          </a:xfrm>
        </p:spPr>
        <p:txBody>
          <a:bodyPr/>
          <a:lstStyle/>
          <a:p>
            <a:pPr algn="l" eaLnBrk="1" hangingPunct="1"/>
            <a:r>
              <a:rPr lang="en-US" altLang="zh-CN" b="1" smtClean="0"/>
              <a:t>《</a:t>
            </a:r>
            <a:r>
              <a:rPr lang="zh-CN" altLang="en-US" b="1" smtClean="0"/>
              <a:t>清明上河图</a:t>
            </a:r>
            <a:r>
              <a:rPr lang="en-US" altLang="zh-CN" b="1" smtClean="0"/>
              <a:t>》</a:t>
            </a:r>
          </a:p>
        </p:txBody>
      </p:sp>
      <p:sp>
        <p:nvSpPr>
          <p:cNvPr id="7" name="左箭头标注 6">
            <a:hlinkClick r:id="rId6" action="ppaction://hlinksldjump"/>
          </p:cNvPr>
          <p:cNvSpPr/>
          <p:nvPr/>
        </p:nvSpPr>
        <p:spPr>
          <a:xfrm>
            <a:off x="6429388" y="5643578"/>
            <a:ext cx="785818" cy="71438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0" y="-4763"/>
            <a:ext cx="9253538" cy="842963"/>
            <a:chOff x="0" y="0"/>
            <a:chExt cx="14572" cy="1480"/>
          </a:xfrm>
        </p:grpSpPr>
        <p:pic>
          <p:nvPicPr>
            <p:cNvPr id="21507" name="Picture 3" descr="2"/>
            <p:cNvPicPr>
              <a:picLocks noChangeAspect="1" noChangeArrowheads="1"/>
            </p:cNvPicPr>
            <p:nvPr/>
          </p:nvPicPr>
          <p:blipFill>
            <a:blip r:embed="rId2"/>
            <a:srcRect l="4028"/>
            <a:stretch>
              <a:fillRect/>
            </a:stretch>
          </p:blipFill>
          <p:spPr bwMode="auto">
            <a:xfrm>
              <a:off x="0" y="50"/>
              <a:ext cx="14573" cy="1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508" name="Picture 4" descr="图片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b="3186"/>
            <a:stretch>
              <a:fillRect/>
            </a:stretch>
          </p:blipFill>
          <p:spPr bwMode="auto">
            <a:xfrm>
              <a:off x="169" y="0"/>
              <a:ext cx="1152" cy="1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1509" name="Rectangle 5"/>
          <p:cNvSpPr>
            <a:spLocks noGrp="1" noChangeArrowheads="1"/>
          </p:cNvSpPr>
          <p:nvPr/>
        </p:nvSpPr>
        <p:spPr bwMode="auto">
          <a:xfrm>
            <a:off x="468313" y="-149225"/>
            <a:ext cx="8066087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8</a:t>
            </a:r>
            <a:r>
              <a:rPr lang="zh-CN" altLang="en-U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课 宋代的社会生活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50825" y="836613"/>
            <a:ext cx="6651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娱</a:t>
            </a:r>
            <a:endParaRPr lang="zh-CN" altLang="en-US"/>
          </a:p>
        </p:txBody>
      </p:sp>
      <p:pic>
        <p:nvPicPr>
          <p:cNvPr id="21511" name="Picture 7" descr="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4575" y="782638"/>
            <a:ext cx="8101013" cy="6075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284663" y="2925763"/>
            <a:ext cx="3455987" cy="3860800"/>
            <a:chOff x="0" y="0"/>
            <a:chExt cx="3211" cy="3112"/>
          </a:xfrm>
        </p:grpSpPr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0" y="0"/>
              <a:ext cx="2208" cy="1296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4" name="Oval 10"/>
            <p:cNvSpPr>
              <a:spLocks noChangeArrowheads="1"/>
            </p:cNvSpPr>
            <p:nvPr/>
          </p:nvSpPr>
          <p:spPr bwMode="auto">
            <a:xfrm>
              <a:off x="1003" y="1816"/>
              <a:ext cx="2208" cy="1296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515" name="Oval 11"/>
          <p:cNvSpPr>
            <a:spLocks noChangeArrowheads="1"/>
          </p:cNvSpPr>
          <p:nvPr/>
        </p:nvSpPr>
        <p:spPr bwMode="auto">
          <a:xfrm>
            <a:off x="0" y="1628775"/>
            <a:ext cx="4105275" cy="2276475"/>
          </a:xfrm>
          <a:prstGeom prst="ellipse">
            <a:avLst/>
          </a:prstGeom>
          <a:solidFill>
            <a:srgbClr val="99CCFF">
              <a:alpha val="67000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21516" name="WordArt 12"/>
          <p:cNvSpPr>
            <a:spLocks noChangeArrowheads="1" noChangeShapeType="1"/>
          </p:cNvSpPr>
          <p:nvPr/>
        </p:nvSpPr>
        <p:spPr bwMode="auto">
          <a:xfrm>
            <a:off x="539750" y="1962150"/>
            <a:ext cx="3009900" cy="13684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娱乐兼商业的场所</a:t>
            </a: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 flipH="1">
            <a:off x="3779838" y="1917700"/>
            <a:ext cx="792162" cy="790575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4572000" y="1412875"/>
            <a:ext cx="1098550" cy="6397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</a:rPr>
              <a:t>瓦子</a:t>
            </a:r>
          </a:p>
        </p:txBody>
      </p:sp>
      <p:sp>
        <p:nvSpPr>
          <p:cNvPr id="21519" name="Oval 1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258888" y="2681288"/>
            <a:ext cx="1655762" cy="792162"/>
          </a:xfrm>
          <a:prstGeom prst="ellipse">
            <a:avLst/>
          </a:prstGeom>
          <a:solidFill>
            <a:srgbClr val="FF99CC">
              <a:alpha val="67999"/>
            </a:srgbClr>
          </a:solidFill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1619250" y="282575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演出</a:t>
            </a:r>
          </a:p>
        </p:txBody>
      </p:sp>
      <p:sp>
        <p:nvSpPr>
          <p:cNvPr id="21521" name="Line 17"/>
          <p:cNvSpPr>
            <a:spLocks noChangeShapeType="1"/>
          </p:cNvSpPr>
          <p:nvPr/>
        </p:nvSpPr>
        <p:spPr bwMode="auto">
          <a:xfrm flipH="1" flipV="1">
            <a:off x="2771775" y="3068638"/>
            <a:ext cx="936625" cy="107950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3276600" y="4149725"/>
            <a:ext cx="1096963" cy="6397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华文行楷" pitchFamily="2" charset="-122"/>
                <a:sym typeface="Arial" pitchFamily="34" charset="0"/>
              </a:rPr>
              <a:t>勾栏</a:t>
            </a:r>
          </a:p>
        </p:txBody>
      </p:sp>
      <p:sp>
        <p:nvSpPr>
          <p:cNvPr id="21523" name="Rectangle 19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101013" y="836613"/>
            <a:ext cx="1016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4000">
                <a:ea typeface="华文隶书" pitchFamily="2" charset="-122"/>
              </a:rPr>
              <a:t>瓦子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5070475" y="3408363"/>
            <a:ext cx="1958975" cy="2862262"/>
            <a:chOff x="0" y="0"/>
            <a:chExt cx="3084" cy="4508"/>
          </a:xfrm>
        </p:grpSpPr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160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ea typeface="华文隶书" pitchFamily="2" charset="-122"/>
                </a:rPr>
                <a:t>勾栏</a:t>
              </a:r>
            </a:p>
          </p:txBody>
        </p:sp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1484" y="3548"/>
              <a:ext cx="160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ea typeface="华文隶书" pitchFamily="2" charset="-122"/>
                </a:rPr>
                <a:t>勾栏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 autoUpdateAnimBg="0"/>
      <p:bldP spid="21516" grpId="0" animBg="1"/>
      <p:bldP spid="21517" grpId="0" animBg="1"/>
      <p:bldP spid="21518" grpId="0" bldLvl="0" animBg="1" autoUpdateAnimBg="0"/>
      <p:bldP spid="21519" grpId="0" bldLvl="0" animBg="1" autoUpdateAnimBg="0"/>
      <p:bldP spid="21520" grpId="0" autoUpdateAnimBg="0"/>
      <p:bldP spid="21521" grpId="0" animBg="1"/>
      <p:bldP spid="2152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79388" y="0"/>
            <a:ext cx="838200" cy="6678613"/>
          </a:xfrm>
          <a:noFill/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00"/>
                </a:solidFill>
              </a:rPr>
              <a:t>二经济重心南移的过程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295400" y="111125"/>
            <a:ext cx="2100263" cy="1076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00"/>
                </a:solidFill>
                <a:latin typeface="Times New Roman" pitchFamily="18" charset="0"/>
              </a:rPr>
              <a:t>三国两晋南北朝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795963" y="114300"/>
            <a:ext cx="295275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南方初步开发</a:t>
            </a:r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 flipV="1">
            <a:off x="3492500" y="404813"/>
            <a:ext cx="2247900" cy="190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258888" y="2924175"/>
            <a:ext cx="2100262" cy="1076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</a:rPr>
              <a:t>唐末五代</a:t>
            </a:r>
            <a:r>
              <a:rPr kumimoji="1" lang="zh-CN" altLang="en-US" sz="3200" b="1">
                <a:solidFill>
                  <a:srgbClr val="000000"/>
                </a:solidFill>
              </a:rPr>
              <a:t>北宋</a:t>
            </a: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2268538" y="1412875"/>
            <a:ext cx="0" cy="15113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4386263" y="533400"/>
            <a:ext cx="0" cy="53990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 flipH="1">
            <a:off x="2322513" y="4005263"/>
            <a:ext cx="17462" cy="16621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1403350" y="5661025"/>
            <a:ext cx="2087563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南宋</a:t>
            </a:r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3563938" y="6092825"/>
            <a:ext cx="13684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4932363" y="5734050"/>
            <a:ext cx="39624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经济重心南移完成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4567238" y="771525"/>
            <a:ext cx="7334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南方相对安定  北民南迁</a:t>
            </a:r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 flipV="1">
            <a:off x="5219700" y="3200400"/>
            <a:ext cx="1597025" cy="127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6934200" y="990600"/>
            <a:ext cx="685800" cy="449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经济重心逐渐南移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 autoUpdateAnimBg="0"/>
      <p:bldP spid="49156" grpId="0" animBg="1" autoUpdateAnimBg="0"/>
      <p:bldP spid="49157" grpId="0" animBg="1"/>
      <p:bldP spid="49158" grpId="0" animBg="1" autoUpdateAnimBg="0"/>
      <p:bldP spid="49159" grpId="0" animBg="1"/>
      <p:bldP spid="49160" grpId="0" animBg="1"/>
      <p:bldP spid="49161" grpId="0" animBg="1"/>
      <p:bldP spid="49162" grpId="0" animBg="1" autoUpdateAnimBg="0"/>
      <p:bldP spid="49163" grpId="0" animBg="1"/>
      <p:bldP spid="49164" grpId="0" animBg="1" autoUpdateAnimBg="0"/>
      <p:bldP spid="49165" grpId="0"/>
      <p:bldP spid="49166" grpId="0" animBg="1"/>
      <p:bldP spid="4916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42942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200" b="1" dirty="0" smtClean="0">
                <a:solidFill>
                  <a:srgbClr val="FF0000"/>
                </a:solidFill>
              </a:rPr>
              <a:t>经济重心南移的原因</a:t>
            </a:r>
            <a:r>
              <a:rPr lang="zh-CN" altLang="en-US" sz="3200" b="1" dirty="0" smtClean="0">
                <a:solidFill>
                  <a:srgbClr val="FF33CC"/>
                </a:solidFill>
              </a:rPr>
              <a:t>：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928670"/>
            <a:ext cx="8540750" cy="261461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latin typeface="宋体" charset="-122"/>
              </a:rPr>
              <a:t>（</a:t>
            </a:r>
            <a:r>
              <a:rPr lang="en-US" altLang="zh-CN" b="1" dirty="0" smtClean="0">
                <a:latin typeface="宋体" charset="-122"/>
              </a:rPr>
              <a:t>1</a:t>
            </a:r>
            <a:r>
              <a:rPr lang="zh-CN" altLang="en-US" b="1" dirty="0" smtClean="0">
                <a:latin typeface="宋体" charset="-122"/>
              </a:rPr>
              <a:t>）南方战乱较少，有相对安定的社会环境</a:t>
            </a:r>
            <a:r>
              <a:rPr lang="zh-CN" altLang="en-US" b="1" dirty="0" smtClean="0"/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latin typeface="宋体" charset="-122"/>
              </a:rPr>
              <a:t>（</a:t>
            </a:r>
            <a:r>
              <a:rPr lang="en-US" altLang="zh-CN" b="1" dirty="0" smtClean="0">
                <a:latin typeface="宋体" charset="-122"/>
              </a:rPr>
              <a:t>2</a:t>
            </a:r>
            <a:r>
              <a:rPr lang="zh-CN" altLang="en-US" b="1" dirty="0" smtClean="0">
                <a:latin typeface="宋体" charset="-122"/>
              </a:rPr>
              <a:t>）自然条件优越，适宜作物生长</a:t>
            </a:r>
            <a:r>
              <a:rPr lang="zh-CN" altLang="en-US" b="1" dirty="0" smtClean="0"/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en-US" b="1" dirty="0" smtClean="0">
                <a:latin typeface="宋体" charset="-122"/>
              </a:rPr>
              <a:t>大量中原人民南迁，带来了先进技术和充足的劳动力</a:t>
            </a:r>
            <a:r>
              <a:rPr lang="zh-CN" altLang="en-US" b="1" dirty="0" smtClean="0"/>
              <a:t>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3786190"/>
            <a:ext cx="642942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3571876"/>
            <a:ext cx="914400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经济重心南移带来的影响</a:t>
            </a:r>
            <a:r>
              <a:rPr lang="zh-CN" altLang="en-US" sz="4400" b="1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：</a:t>
            </a:r>
            <a:endParaRPr lang="en-US" altLang="zh-CN" sz="4400" b="1" kern="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4214818"/>
            <a:ext cx="90011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 dirty="0" smtClean="0">
                <a:solidFill>
                  <a:srgbClr val="C00000"/>
                </a:solidFill>
              </a:rPr>
              <a:t>积极影响</a:t>
            </a:r>
            <a:r>
              <a:rPr lang="zh-CN" altLang="en-US" sz="2800" b="1" kern="0" dirty="0" smtClean="0">
                <a:solidFill>
                  <a:srgbClr val="C00000"/>
                </a:solidFill>
              </a:rPr>
              <a:t>：①</a:t>
            </a:r>
            <a:r>
              <a:rPr lang="zh-CN" altLang="en-US" sz="2800" b="1" kern="0" dirty="0" smtClean="0"/>
              <a:t>促进</a:t>
            </a:r>
            <a:r>
              <a:rPr lang="zh-CN" altLang="en-US" sz="2800" b="1" kern="0" dirty="0" smtClean="0"/>
              <a:t>南方经济发展</a:t>
            </a:r>
            <a:r>
              <a:rPr lang="zh-CN" altLang="en-US" sz="2800" b="1" kern="0" dirty="0" smtClean="0"/>
              <a:t>；</a:t>
            </a:r>
            <a:r>
              <a:rPr lang="zh-CN" altLang="en-US" sz="2800" b="1" kern="0" dirty="0" smtClean="0">
                <a:solidFill>
                  <a:srgbClr val="FF0000"/>
                </a:solidFill>
              </a:rPr>
              <a:t>②</a:t>
            </a:r>
            <a:r>
              <a:rPr lang="zh-CN" altLang="en-US" sz="2800" b="1" kern="0" dirty="0" smtClean="0"/>
              <a:t>南方</a:t>
            </a:r>
            <a:r>
              <a:rPr lang="zh-CN" altLang="en-US" sz="2800" b="1" kern="0" dirty="0" smtClean="0"/>
              <a:t>社会</a:t>
            </a:r>
            <a:r>
              <a:rPr lang="zh-CN" altLang="en-US" sz="2800" b="1" kern="0" dirty="0" smtClean="0"/>
              <a:t>人才辈出，促进</a:t>
            </a:r>
            <a:r>
              <a:rPr lang="zh-CN" altLang="en-US" sz="2800" b="1" kern="0" dirty="0" smtClean="0"/>
              <a:t>南方教育水平的提高</a:t>
            </a:r>
            <a:r>
              <a:rPr lang="zh-CN" altLang="en-US" sz="2800" b="1" kern="0" dirty="0" smtClean="0"/>
              <a:t>；</a:t>
            </a:r>
            <a:r>
              <a:rPr lang="zh-CN" altLang="en-US" sz="2800" b="1" kern="0" dirty="0" smtClean="0">
                <a:solidFill>
                  <a:srgbClr val="FF0000"/>
                </a:solidFill>
              </a:rPr>
              <a:t>③</a:t>
            </a:r>
            <a:r>
              <a:rPr lang="zh-CN" altLang="en-US" sz="2800" b="1" kern="0" dirty="0" smtClean="0"/>
              <a:t>促进</a:t>
            </a:r>
            <a:r>
              <a:rPr lang="zh-CN" altLang="en-US" sz="2800" b="1" kern="0" dirty="0" smtClean="0"/>
              <a:t>民族的融合和多民族国家的统一。</a:t>
            </a:r>
            <a:endParaRPr lang="en-US" altLang="zh-CN" sz="2800" b="1" kern="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</a:rPr>
              <a:t>消极影响：</a:t>
            </a:r>
            <a:r>
              <a:rPr lang="zh-CN" altLang="en-US" sz="2800" b="1" kern="0" dirty="0" smtClean="0"/>
              <a:t>造成南方过度开发，对生态环境破坏严重，影响可持续发展。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00" y="2428868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巩固识记，夯实基础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ext Box 2"/>
          <p:cNvSpPr txBox="1">
            <a:spLocks noChangeArrowheads="1"/>
          </p:cNvSpPr>
          <p:nvPr/>
        </p:nvSpPr>
        <p:spPr bwMode="auto">
          <a:xfrm>
            <a:off x="642910" y="642918"/>
            <a:ext cx="7988300" cy="5676900"/>
          </a:xfrm>
          <a:prstGeom prst="rect">
            <a:avLst/>
          </a:prstGeom>
          <a:gradFill rotWithShape="1">
            <a:gsLst>
              <a:gs pos="0">
                <a:srgbClr val="CCFF99">
                  <a:alpha val="50000"/>
                </a:srgbClr>
              </a:gs>
              <a:gs pos="50000">
                <a:schemeClr val="bg1"/>
              </a:gs>
              <a:gs pos="100000">
                <a:srgbClr val="CCFF99">
                  <a:alpha val="50000"/>
                </a:srgbClr>
              </a:gs>
            </a:gsLst>
            <a:lin ang="5400000" scaled="1"/>
          </a:gradFill>
          <a:ln w="28575" cap="rnd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50000"/>
              </a:lnSpc>
              <a:defRPr/>
            </a:pP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9443" name="AutoShape 3"/>
          <p:cNvSpPr>
            <a:spLocks/>
          </p:cNvSpPr>
          <p:nvPr/>
        </p:nvSpPr>
        <p:spPr bwMode="auto">
          <a:xfrm>
            <a:off x="1501775" y="3087688"/>
            <a:ext cx="217488" cy="2547937"/>
          </a:xfrm>
          <a:prstGeom prst="leftBrace">
            <a:avLst>
              <a:gd name="adj1" fmla="val 97627"/>
              <a:gd name="adj2" fmla="val 50000"/>
            </a:avLst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b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1652588" y="2928938"/>
            <a:ext cx="17700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宋体" pitchFamily="2" charset="-122"/>
              </a:rPr>
              <a:t>1</a:t>
            </a:r>
            <a:r>
              <a:rPr lang="en-US" altLang="zh-CN" sz="2400" b="1" dirty="0" smtClean="0">
                <a:latin typeface="宋体" pitchFamily="2" charset="-122"/>
              </a:rPr>
              <a:t>.</a:t>
            </a:r>
            <a:r>
              <a:rPr lang="zh-CN" altLang="en-US" sz="2400" b="1" dirty="0" smtClean="0">
                <a:latin typeface="宋体" pitchFamily="2" charset="-122"/>
              </a:rPr>
              <a:t>经济发展的表现：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189445" name="Text Box 5"/>
          <p:cNvSpPr txBox="1">
            <a:spLocks noChangeArrowheads="1"/>
          </p:cNvSpPr>
          <p:nvPr/>
        </p:nvSpPr>
        <p:spPr bwMode="auto">
          <a:xfrm>
            <a:off x="1619250" y="5229225"/>
            <a:ext cx="17256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2</a:t>
            </a:r>
            <a:r>
              <a:rPr lang="en-US" altLang="zh-CN" sz="2400" b="1" dirty="0" smtClean="0">
                <a:latin typeface="宋体" pitchFamily="2" charset="-122"/>
              </a:rPr>
              <a:t>.</a:t>
            </a:r>
            <a:r>
              <a:rPr lang="zh-CN" altLang="en-US" sz="2400" b="1" dirty="0" smtClean="0">
                <a:latin typeface="宋体" pitchFamily="2" charset="-122"/>
              </a:rPr>
              <a:t>经济重心南移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189446" name="AutoShape 6"/>
          <p:cNvSpPr>
            <a:spLocks/>
          </p:cNvSpPr>
          <p:nvPr/>
        </p:nvSpPr>
        <p:spPr bwMode="auto">
          <a:xfrm>
            <a:off x="3357554" y="1714488"/>
            <a:ext cx="157162" cy="2498725"/>
          </a:xfrm>
          <a:prstGeom prst="leftBrace">
            <a:avLst>
              <a:gd name="adj1" fmla="val 132492"/>
              <a:gd name="adj2" fmla="val 50000"/>
            </a:avLst>
          </a:prstGeom>
          <a:noFill/>
          <a:ln w="19050">
            <a:solidFill>
              <a:srgbClr val="99000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89451" name="AutoShape 11"/>
          <p:cNvSpPr>
            <a:spLocks/>
          </p:cNvSpPr>
          <p:nvPr/>
        </p:nvSpPr>
        <p:spPr bwMode="auto">
          <a:xfrm>
            <a:off x="3276600" y="4797425"/>
            <a:ext cx="125413" cy="1397000"/>
          </a:xfrm>
          <a:prstGeom prst="leftBrace">
            <a:avLst>
              <a:gd name="adj1" fmla="val 92827"/>
              <a:gd name="adj2" fmla="val 50000"/>
            </a:avLst>
          </a:prstGeom>
          <a:noFill/>
          <a:ln w="19050">
            <a:solidFill>
              <a:srgbClr val="99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b="1">
              <a:solidFill>
                <a:srgbClr val="250AC6"/>
              </a:solidFill>
              <a:latin typeface="Tahoma" pitchFamily="34" charset="0"/>
            </a:endParaRPr>
          </a:p>
        </p:txBody>
      </p:sp>
      <p:sp>
        <p:nvSpPr>
          <p:cNvPr id="189452" name="Text Box 12"/>
          <p:cNvSpPr txBox="1">
            <a:spLocks noChangeArrowheads="1"/>
          </p:cNvSpPr>
          <p:nvPr/>
        </p:nvSpPr>
        <p:spPr bwMode="auto">
          <a:xfrm>
            <a:off x="3571868" y="1500174"/>
            <a:ext cx="50720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</a:rPr>
              <a:t>农  业</a:t>
            </a:r>
            <a:r>
              <a:rPr lang="zh-CN" altLang="en-US" sz="2400" b="1" dirty="0" smtClean="0">
                <a:latin typeface="宋体" pitchFamily="2" charset="-122"/>
              </a:rPr>
              <a:t>：水</a:t>
            </a:r>
            <a:r>
              <a:rPr lang="zh-CN" altLang="en-US" sz="2400" b="1" dirty="0" smtClean="0"/>
              <a:t>稻；麦子；棉花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189453" name="Text Box 13"/>
          <p:cNvSpPr txBox="1">
            <a:spLocks noChangeArrowheads="1"/>
          </p:cNvSpPr>
          <p:nvPr/>
        </p:nvSpPr>
        <p:spPr bwMode="auto">
          <a:xfrm>
            <a:off x="3500430" y="2071678"/>
            <a:ext cx="477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</a:rPr>
              <a:t>手工业：制瓷  纺织  造船</a:t>
            </a:r>
          </a:p>
        </p:txBody>
      </p:sp>
      <p:sp>
        <p:nvSpPr>
          <p:cNvPr id="189454" name="Text Box 14"/>
          <p:cNvSpPr txBox="1">
            <a:spLocks noChangeArrowheads="1"/>
          </p:cNvSpPr>
          <p:nvPr/>
        </p:nvSpPr>
        <p:spPr bwMode="auto">
          <a:xfrm>
            <a:off x="3571868" y="2857496"/>
            <a:ext cx="4711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</a:rPr>
              <a:t>商  业：城市  贸易  纸币</a:t>
            </a:r>
          </a:p>
        </p:txBody>
      </p:sp>
      <p:sp>
        <p:nvSpPr>
          <p:cNvPr id="189455" name="Text Box 15"/>
          <p:cNvSpPr txBox="1">
            <a:spLocks noChangeArrowheads="1"/>
          </p:cNvSpPr>
          <p:nvPr/>
        </p:nvSpPr>
        <p:spPr bwMode="auto">
          <a:xfrm>
            <a:off x="728197" y="2643183"/>
            <a:ext cx="738664" cy="3643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990000"/>
                </a:solidFill>
                <a:latin typeface="宋体" pitchFamily="2" charset="-122"/>
              </a:rPr>
              <a:t>宋元时期社会经济的发展</a:t>
            </a:r>
            <a:endParaRPr lang="zh-CN" altLang="en-US" sz="2400" b="1" dirty="0">
              <a:solidFill>
                <a:srgbClr val="990000"/>
              </a:solidFill>
              <a:latin typeface="宋体" pitchFamily="2" charset="-122"/>
            </a:endParaRPr>
          </a:p>
        </p:txBody>
      </p:sp>
      <p:sp>
        <p:nvSpPr>
          <p:cNvPr id="189456" name="AutoShape 16"/>
          <p:cNvSpPr>
            <a:spLocks noChangeArrowheads="1"/>
          </p:cNvSpPr>
          <p:nvPr/>
        </p:nvSpPr>
        <p:spPr bwMode="auto">
          <a:xfrm>
            <a:off x="728663" y="706438"/>
            <a:ext cx="2843212" cy="8382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9966"/>
              </a:gs>
              <a:gs pos="50000">
                <a:schemeClr val="bg1"/>
              </a:gs>
              <a:gs pos="100000">
                <a:srgbClr val="FF9966"/>
              </a:gs>
            </a:gsLst>
            <a:lin ang="5400000" scaled="1"/>
          </a:gradFill>
          <a:ln w="9525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 b="1">
              <a:latin typeface="Arial" charset="0"/>
              <a:ea typeface="华文新魏" pitchFamily="2" charset="-122"/>
            </a:endParaRPr>
          </a:p>
        </p:txBody>
      </p:sp>
      <p:sp>
        <p:nvSpPr>
          <p:cNvPr id="36883" name="Rectangle 17"/>
          <p:cNvSpPr>
            <a:spLocks noChangeArrowheads="1"/>
          </p:cNvSpPr>
          <p:nvPr/>
        </p:nvSpPr>
        <p:spPr bwMode="auto">
          <a:xfrm>
            <a:off x="869950" y="876300"/>
            <a:ext cx="2528888" cy="51911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课堂小结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571868" y="3429000"/>
            <a:ext cx="47117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</a:rPr>
              <a:t>社会生活：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）饮酒、喝茶。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）娱乐场所</a:t>
            </a:r>
            <a:r>
              <a:rPr lang="en-US" altLang="zh-CN" sz="2400" b="1" dirty="0" smtClean="0"/>
              <a:t>------</a:t>
            </a:r>
            <a:r>
              <a:rPr lang="zh-CN" altLang="en-US" sz="2400" b="1" dirty="0" smtClean="0"/>
              <a:t>瓦舍</a:t>
            </a:r>
            <a:endParaRPr lang="en-US" altLang="zh-CN" sz="2400" b="1" dirty="0" smtClean="0"/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428992" y="4857760"/>
            <a:ext cx="2100263" cy="4001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0000"/>
                </a:solidFill>
                <a:latin typeface="Times New Roman" pitchFamily="18" charset="0"/>
              </a:rPr>
              <a:t>三国两晋南北朝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357950" y="4786322"/>
            <a:ext cx="2100262" cy="4001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0000"/>
                </a:solidFill>
                <a:latin typeface="Times New Roman" pitchFamily="18" charset="0"/>
              </a:rPr>
              <a:t>唐末五代</a:t>
            </a:r>
            <a:r>
              <a:rPr kumimoji="1" lang="zh-CN" altLang="en-US" sz="2000" b="1" dirty="0">
                <a:solidFill>
                  <a:srgbClr val="000000"/>
                </a:solidFill>
              </a:rPr>
              <a:t>北宋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143373" y="5500702"/>
            <a:ext cx="1285884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南宋</a:t>
            </a:r>
          </a:p>
        </p:txBody>
      </p:sp>
      <p:sp>
        <p:nvSpPr>
          <p:cNvPr id="22" name="Line 14"/>
          <p:cNvSpPr>
            <a:spLocks noChangeShapeType="1"/>
          </p:cNvSpPr>
          <p:nvPr/>
        </p:nvSpPr>
        <p:spPr bwMode="auto">
          <a:xfrm>
            <a:off x="5572132" y="5020635"/>
            <a:ext cx="785818" cy="5143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 flipV="1">
            <a:off x="3500430" y="5760733"/>
            <a:ext cx="709622" cy="4571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5500694" y="5857892"/>
            <a:ext cx="709622" cy="4571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215074" y="5500702"/>
            <a:ext cx="2071702" cy="83099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经济重心南移完成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animBg="1"/>
      <p:bldP spid="189444" grpId="0"/>
      <p:bldP spid="189445" grpId="0"/>
      <p:bldP spid="189446" grpId="0" animBg="1"/>
      <p:bldP spid="189451" grpId="0" animBg="1"/>
      <p:bldP spid="189452" grpId="0"/>
      <p:bldP spid="189453" grpId="0"/>
      <p:bldP spid="189454" grpId="0"/>
      <p:bldP spid="189455" grpId="0"/>
      <p:bldP spid="18" grpId="0"/>
      <p:bldP spid="19" grpId="0" animBg="1" autoUpdateAnimBg="0"/>
      <p:bldP spid="20" grpId="0" animBg="1" autoUpdateAnimBg="0"/>
      <p:bldP spid="21" grpId="0" animBg="1" autoUpdateAnimBg="0"/>
      <p:bldP spid="22" grpId="0" animBg="1"/>
      <p:bldP spid="23" grpId="0" animBg="1"/>
      <p:bldP spid="24" grpId="0" animBg="1"/>
      <p:bldP spid="25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3042" y="2428868"/>
            <a:ext cx="61318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达标检测见学案</a:t>
            </a:r>
            <a:endParaRPr lang="zh-CN" alt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2"/>
          <p:cNvSpPr>
            <a:spLocks/>
          </p:cNvSpPr>
          <p:nvPr/>
        </p:nvSpPr>
        <p:spPr bwMode="auto">
          <a:xfrm>
            <a:off x="2844800" y="4219575"/>
            <a:ext cx="1295400" cy="2160588"/>
          </a:xfrm>
          <a:custGeom>
            <a:avLst/>
            <a:gdLst>
              <a:gd name="T0" fmla="*/ 0 w 907"/>
              <a:gd name="T1" fmla="*/ 0 h 1647"/>
              <a:gd name="T2" fmla="*/ 2147483647 w 907"/>
              <a:gd name="T3" fmla="*/ 2147483647 h 1647"/>
              <a:gd name="T4" fmla="*/ 2147483647 w 907"/>
              <a:gd name="T5" fmla="*/ 2147483647 h 1647"/>
              <a:gd name="T6" fmla="*/ 2147483647 w 907"/>
              <a:gd name="T7" fmla="*/ 2147483647 h 1647"/>
              <a:gd name="T8" fmla="*/ 2147483647 w 907"/>
              <a:gd name="T9" fmla="*/ 2147483647 h 1647"/>
              <a:gd name="T10" fmla="*/ 2147483647 w 907"/>
              <a:gd name="T11" fmla="*/ 2147483647 h 1647"/>
              <a:gd name="T12" fmla="*/ 2147483647 w 907"/>
              <a:gd name="T13" fmla="*/ 2147483647 h 1647"/>
              <a:gd name="T14" fmla="*/ 2147483647 w 907"/>
              <a:gd name="T15" fmla="*/ 2147483647 h 1647"/>
              <a:gd name="T16" fmla="*/ 2147483647 w 907"/>
              <a:gd name="T17" fmla="*/ 2147483647 h 1647"/>
              <a:gd name="T18" fmla="*/ 2147483647 w 907"/>
              <a:gd name="T19" fmla="*/ 2147483647 h 1647"/>
              <a:gd name="T20" fmla="*/ 2147483647 w 907"/>
              <a:gd name="T21" fmla="*/ 2147483647 h 1647"/>
              <a:gd name="T22" fmla="*/ 2147483647 w 907"/>
              <a:gd name="T23" fmla="*/ 2147483647 h 1647"/>
              <a:gd name="T24" fmla="*/ 2147483647 w 907"/>
              <a:gd name="T25" fmla="*/ 2147483647 h 1647"/>
              <a:gd name="T26" fmla="*/ 2147483647 w 907"/>
              <a:gd name="T27" fmla="*/ 2147483647 h 164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07"/>
              <a:gd name="T43" fmla="*/ 0 h 1647"/>
              <a:gd name="T44" fmla="*/ 907 w 907"/>
              <a:gd name="T45" fmla="*/ 1647 h 164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07" h="1647">
                <a:moveTo>
                  <a:pt x="0" y="0"/>
                </a:moveTo>
                <a:cubicBezTo>
                  <a:pt x="61" y="15"/>
                  <a:pt x="275" y="65"/>
                  <a:pt x="368" y="97"/>
                </a:cubicBezTo>
                <a:cubicBezTo>
                  <a:pt x="461" y="129"/>
                  <a:pt x="503" y="152"/>
                  <a:pt x="559" y="190"/>
                </a:cubicBezTo>
                <a:cubicBezTo>
                  <a:pt x="615" y="228"/>
                  <a:pt x="668" y="277"/>
                  <a:pt x="705" y="326"/>
                </a:cubicBezTo>
                <a:cubicBezTo>
                  <a:pt x="742" y="375"/>
                  <a:pt x="754" y="422"/>
                  <a:pt x="779" y="483"/>
                </a:cubicBezTo>
                <a:cubicBezTo>
                  <a:pt x="804" y="544"/>
                  <a:pt x="839" y="627"/>
                  <a:pt x="857" y="693"/>
                </a:cubicBezTo>
                <a:cubicBezTo>
                  <a:pt x="875" y="759"/>
                  <a:pt x="881" y="818"/>
                  <a:pt x="887" y="881"/>
                </a:cubicBezTo>
                <a:cubicBezTo>
                  <a:pt x="894" y="944"/>
                  <a:pt x="895" y="949"/>
                  <a:pt x="897" y="1070"/>
                </a:cubicBezTo>
                <a:cubicBezTo>
                  <a:pt x="898" y="1191"/>
                  <a:pt x="899" y="1598"/>
                  <a:pt x="898" y="1610"/>
                </a:cubicBezTo>
                <a:cubicBezTo>
                  <a:pt x="896" y="1622"/>
                  <a:pt x="886" y="1190"/>
                  <a:pt x="888" y="1140"/>
                </a:cubicBezTo>
                <a:cubicBezTo>
                  <a:pt x="890" y="1090"/>
                  <a:pt x="907" y="1272"/>
                  <a:pt x="907" y="1311"/>
                </a:cubicBezTo>
                <a:cubicBezTo>
                  <a:pt x="907" y="1350"/>
                  <a:pt x="890" y="1326"/>
                  <a:pt x="888" y="1376"/>
                </a:cubicBezTo>
                <a:cubicBezTo>
                  <a:pt x="886" y="1426"/>
                  <a:pt x="897" y="1581"/>
                  <a:pt x="897" y="1614"/>
                </a:cubicBezTo>
                <a:cubicBezTo>
                  <a:pt x="897" y="1647"/>
                  <a:pt x="890" y="1585"/>
                  <a:pt x="888" y="1577"/>
                </a:cubicBezTo>
              </a:path>
            </a:pathLst>
          </a:custGeom>
          <a:noFill/>
          <a:ln w="571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5146675" y="5072063"/>
            <a:ext cx="996950" cy="1247775"/>
          </a:xfrm>
          <a:custGeom>
            <a:avLst/>
            <a:gdLst>
              <a:gd name="T0" fmla="*/ 2147483647 w 1039"/>
              <a:gd name="T1" fmla="*/ 2147483647 h 1660"/>
              <a:gd name="T2" fmla="*/ 2147483647 w 1039"/>
              <a:gd name="T3" fmla="*/ 2147483647 h 1660"/>
              <a:gd name="T4" fmla="*/ 2147483647 w 1039"/>
              <a:gd name="T5" fmla="*/ 2147483647 h 1660"/>
              <a:gd name="T6" fmla="*/ 2147483647 w 1039"/>
              <a:gd name="T7" fmla="*/ 2147483647 h 1660"/>
              <a:gd name="T8" fmla="*/ 2147483647 w 1039"/>
              <a:gd name="T9" fmla="*/ 2147483647 h 1660"/>
              <a:gd name="T10" fmla="*/ 2147483647 w 1039"/>
              <a:gd name="T11" fmla="*/ 0 h 16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9"/>
              <a:gd name="T19" fmla="*/ 0 h 1660"/>
              <a:gd name="T20" fmla="*/ 1039 w 1039"/>
              <a:gd name="T21" fmla="*/ 1660 h 16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9" h="1660">
                <a:moveTo>
                  <a:pt x="25" y="1660"/>
                </a:moveTo>
                <a:cubicBezTo>
                  <a:pt x="27" y="1526"/>
                  <a:pt x="0" y="1065"/>
                  <a:pt x="25" y="854"/>
                </a:cubicBezTo>
                <a:cubicBezTo>
                  <a:pt x="50" y="643"/>
                  <a:pt x="108" y="505"/>
                  <a:pt x="175" y="393"/>
                </a:cubicBezTo>
                <a:cubicBezTo>
                  <a:pt x="242" y="281"/>
                  <a:pt x="336" y="237"/>
                  <a:pt x="427" y="184"/>
                </a:cubicBezTo>
                <a:cubicBezTo>
                  <a:pt x="518" y="131"/>
                  <a:pt x="621" y="108"/>
                  <a:pt x="722" y="77"/>
                </a:cubicBezTo>
                <a:cubicBezTo>
                  <a:pt x="823" y="46"/>
                  <a:pt x="973" y="16"/>
                  <a:pt x="1039" y="0"/>
                </a:cubicBezTo>
              </a:path>
            </a:pathLst>
          </a:custGeom>
          <a:noFill/>
          <a:ln w="5715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4643438" y="2205038"/>
            <a:ext cx="73025" cy="2087562"/>
          </a:xfrm>
          <a:custGeom>
            <a:avLst/>
            <a:gdLst>
              <a:gd name="T0" fmla="*/ 2147483647 w 108"/>
              <a:gd name="T1" fmla="*/ 0 h 696"/>
              <a:gd name="T2" fmla="*/ 0 w 108"/>
              <a:gd name="T3" fmla="*/ 2147483647 h 696"/>
              <a:gd name="T4" fmla="*/ 2147483647 w 108"/>
              <a:gd name="T5" fmla="*/ 2147483647 h 696"/>
              <a:gd name="T6" fmla="*/ 2147483647 w 108"/>
              <a:gd name="T7" fmla="*/ 2147483647 h 696"/>
              <a:gd name="T8" fmla="*/ 2147483647 w 108"/>
              <a:gd name="T9" fmla="*/ 2147483647 h 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696"/>
              <a:gd name="T17" fmla="*/ 108 w 108"/>
              <a:gd name="T18" fmla="*/ 696 h 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696">
                <a:moveTo>
                  <a:pt x="108" y="0"/>
                </a:moveTo>
                <a:cubicBezTo>
                  <a:pt x="35" y="49"/>
                  <a:pt x="20" y="135"/>
                  <a:pt x="0" y="216"/>
                </a:cubicBezTo>
                <a:cubicBezTo>
                  <a:pt x="4" y="360"/>
                  <a:pt x="1" y="504"/>
                  <a:pt x="12" y="648"/>
                </a:cubicBezTo>
                <a:cubicBezTo>
                  <a:pt x="13" y="662"/>
                  <a:pt x="30" y="671"/>
                  <a:pt x="36" y="684"/>
                </a:cubicBezTo>
                <a:cubicBezTo>
                  <a:pt x="38" y="688"/>
                  <a:pt x="36" y="692"/>
                  <a:pt x="36" y="696"/>
                </a:cubicBezTo>
              </a:path>
            </a:pathLst>
          </a:custGeom>
          <a:noFill/>
          <a:ln w="381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49" name="Freeform 5"/>
          <p:cNvSpPr>
            <a:spLocks/>
          </p:cNvSpPr>
          <p:nvPr/>
        </p:nvSpPr>
        <p:spPr bwMode="auto">
          <a:xfrm>
            <a:off x="3500438" y="2357438"/>
            <a:ext cx="928687" cy="2006600"/>
          </a:xfrm>
          <a:custGeom>
            <a:avLst/>
            <a:gdLst>
              <a:gd name="T0" fmla="*/ 0 w 84"/>
              <a:gd name="T1" fmla="*/ 0 h 672"/>
              <a:gd name="T2" fmla="*/ 2147483647 w 84"/>
              <a:gd name="T3" fmla="*/ 2147483647 h 672"/>
              <a:gd name="T4" fmla="*/ 2147483647 w 84"/>
              <a:gd name="T5" fmla="*/ 2147483647 h 672"/>
              <a:gd name="T6" fmla="*/ 0 60000 65536"/>
              <a:gd name="T7" fmla="*/ 0 60000 65536"/>
              <a:gd name="T8" fmla="*/ 0 60000 65536"/>
              <a:gd name="T9" fmla="*/ 0 w 84"/>
              <a:gd name="T10" fmla="*/ 0 h 672"/>
              <a:gd name="T11" fmla="*/ 84 w 84"/>
              <a:gd name="T12" fmla="*/ 672 h 6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4" h="672">
                <a:moveTo>
                  <a:pt x="0" y="0"/>
                </a:moveTo>
                <a:cubicBezTo>
                  <a:pt x="53" y="27"/>
                  <a:pt x="66" y="41"/>
                  <a:pt x="84" y="96"/>
                </a:cubicBezTo>
                <a:cubicBezTo>
                  <a:pt x="80" y="288"/>
                  <a:pt x="72" y="672"/>
                  <a:pt x="72" y="672"/>
                </a:cubicBezTo>
              </a:path>
            </a:pathLst>
          </a:custGeom>
          <a:noFill/>
          <a:ln w="381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714500" y="2643188"/>
            <a:ext cx="1800225" cy="935037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9966"/>
            </a:solidFill>
            <a:round/>
            <a:headEnd/>
            <a:tailEnd/>
          </a:ln>
        </p:spPr>
        <p:txBody>
          <a:bodyPr lIns="91404" tIns="45703" rIns="91404" bIns="45703"/>
          <a:lstStyle/>
          <a:p>
            <a:pPr defTabSz="1082675">
              <a:buFont typeface="Arial" pitchFamily="34" charset="0"/>
              <a:buNone/>
            </a:pPr>
            <a:endParaRPr lang="zh-CN" altLang="en-US" sz="1600" b="1">
              <a:solidFill>
                <a:srgbClr val="000000"/>
              </a:solidFill>
            </a:endParaRP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1143000" y="3857625"/>
            <a:ext cx="2071688" cy="1008063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9966"/>
            </a:solidFill>
            <a:round/>
            <a:headEnd/>
            <a:tailEnd/>
          </a:ln>
        </p:spPr>
        <p:txBody>
          <a:bodyPr lIns="91404" tIns="45703" rIns="91404" bIns="45703"/>
          <a:lstStyle/>
          <a:p>
            <a:pPr defTabSz="1082675">
              <a:buFont typeface="Arial" pitchFamily="34" charset="0"/>
              <a:buNone/>
            </a:pPr>
            <a:endParaRPr lang="en-US" altLang="zh-CN" b="1">
              <a:solidFill>
                <a:schemeClr val="bg1"/>
              </a:solidFill>
            </a:endParaRPr>
          </a:p>
          <a:p>
            <a:pPr defTabSz="1082675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北宋的统治</a:t>
            </a:r>
          </a:p>
          <a:p>
            <a:pPr defTabSz="1082675">
              <a:buFont typeface="Arial" pitchFamily="34" charset="0"/>
              <a:buNone/>
            </a:pPr>
            <a:endParaRPr lang="zh-CN" altLang="en-US" b="1">
              <a:solidFill>
                <a:schemeClr val="bg1"/>
              </a:solidFill>
            </a:endParaRPr>
          </a:p>
          <a:p>
            <a:pPr defTabSz="1082675">
              <a:buFont typeface="Arial" pitchFamily="34" charset="0"/>
              <a:buNone/>
            </a:pP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3571875" y="1143000"/>
            <a:ext cx="2016125" cy="1008063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FF00"/>
            </a:solidFill>
            <a:round/>
            <a:headEnd/>
            <a:tailEnd/>
          </a:ln>
        </p:spPr>
        <p:txBody>
          <a:bodyPr lIns="91404" tIns="45703" rIns="91404" bIns="45703"/>
          <a:lstStyle/>
          <a:p>
            <a:pPr defTabSz="1082675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金的兴起与宋金和议）</a:t>
            </a:r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4932363" y="2349500"/>
            <a:ext cx="792162" cy="1943100"/>
          </a:xfrm>
          <a:custGeom>
            <a:avLst/>
            <a:gdLst>
              <a:gd name="T0" fmla="*/ 0 w 932"/>
              <a:gd name="T1" fmla="*/ 2147483647 h 984"/>
              <a:gd name="T2" fmla="*/ 2147483647 w 932"/>
              <a:gd name="T3" fmla="*/ 2147483647 h 984"/>
              <a:gd name="T4" fmla="*/ 2147483647 w 932"/>
              <a:gd name="T5" fmla="*/ 2147483647 h 984"/>
              <a:gd name="T6" fmla="*/ 2147483647 w 932"/>
              <a:gd name="T7" fmla="*/ 2147483647 h 984"/>
              <a:gd name="T8" fmla="*/ 2147483647 w 932"/>
              <a:gd name="T9" fmla="*/ 2147483647 h 984"/>
              <a:gd name="T10" fmla="*/ 2147483647 w 932"/>
              <a:gd name="T11" fmla="*/ 0 h 9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2"/>
              <a:gd name="T19" fmla="*/ 0 h 984"/>
              <a:gd name="T20" fmla="*/ 932 w 932"/>
              <a:gd name="T21" fmla="*/ 984 h 9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2" h="984">
                <a:moveTo>
                  <a:pt x="0" y="984"/>
                </a:moveTo>
                <a:cubicBezTo>
                  <a:pt x="5" y="968"/>
                  <a:pt x="8" y="944"/>
                  <a:pt x="31" y="890"/>
                </a:cubicBezTo>
                <a:cubicBezTo>
                  <a:pt x="54" y="836"/>
                  <a:pt x="76" y="749"/>
                  <a:pt x="136" y="660"/>
                </a:cubicBezTo>
                <a:cubicBezTo>
                  <a:pt x="196" y="571"/>
                  <a:pt x="302" y="442"/>
                  <a:pt x="388" y="358"/>
                </a:cubicBezTo>
                <a:cubicBezTo>
                  <a:pt x="474" y="274"/>
                  <a:pt x="558" y="217"/>
                  <a:pt x="649" y="157"/>
                </a:cubicBezTo>
                <a:cubicBezTo>
                  <a:pt x="740" y="97"/>
                  <a:pt x="873" y="33"/>
                  <a:pt x="932" y="0"/>
                </a:cubicBezTo>
              </a:path>
            </a:pathLst>
          </a:custGeom>
          <a:noFill/>
          <a:ln w="381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54" name="Freeform 10"/>
          <p:cNvSpPr>
            <a:spLocks/>
          </p:cNvSpPr>
          <p:nvPr/>
        </p:nvSpPr>
        <p:spPr bwMode="auto">
          <a:xfrm>
            <a:off x="5286375" y="4143375"/>
            <a:ext cx="500063" cy="1000125"/>
          </a:xfrm>
          <a:custGeom>
            <a:avLst/>
            <a:gdLst>
              <a:gd name="T0" fmla="*/ 0 w 932"/>
              <a:gd name="T1" fmla="*/ 2147483647 h 984"/>
              <a:gd name="T2" fmla="*/ 2147483647 w 932"/>
              <a:gd name="T3" fmla="*/ 2147483647 h 984"/>
              <a:gd name="T4" fmla="*/ 2147483647 w 932"/>
              <a:gd name="T5" fmla="*/ 2147483647 h 984"/>
              <a:gd name="T6" fmla="*/ 2147483647 w 932"/>
              <a:gd name="T7" fmla="*/ 2147483647 h 984"/>
              <a:gd name="T8" fmla="*/ 2147483647 w 932"/>
              <a:gd name="T9" fmla="*/ 2147483647 h 984"/>
              <a:gd name="T10" fmla="*/ 2147483647 w 932"/>
              <a:gd name="T11" fmla="*/ 0 h 9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2"/>
              <a:gd name="T19" fmla="*/ 0 h 984"/>
              <a:gd name="T20" fmla="*/ 932 w 932"/>
              <a:gd name="T21" fmla="*/ 984 h 9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2" h="984">
                <a:moveTo>
                  <a:pt x="0" y="984"/>
                </a:moveTo>
                <a:cubicBezTo>
                  <a:pt x="5" y="968"/>
                  <a:pt x="8" y="944"/>
                  <a:pt x="31" y="890"/>
                </a:cubicBezTo>
                <a:cubicBezTo>
                  <a:pt x="54" y="836"/>
                  <a:pt x="76" y="749"/>
                  <a:pt x="136" y="660"/>
                </a:cubicBezTo>
                <a:cubicBezTo>
                  <a:pt x="196" y="571"/>
                  <a:pt x="302" y="442"/>
                  <a:pt x="388" y="358"/>
                </a:cubicBezTo>
                <a:cubicBezTo>
                  <a:pt x="474" y="274"/>
                  <a:pt x="558" y="217"/>
                  <a:pt x="649" y="157"/>
                </a:cubicBezTo>
                <a:cubicBezTo>
                  <a:pt x="740" y="97"/>
                  <a:pt x="873" y="33"/>
                  <a:pt x="932" y="0"/>
                </a:cubicBezTo>
              </a:path>
            </a:pathLst>
          </a:custGeom>
          <a:noFill/>
          <a:ln w="381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5435600" y="1557338"/>
            <a:ext cx="1873250" cy="1008062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9966"/>
            </a:solidFill>
            <a:round/>
            <a:headEnd/>
            <a:tailEnd/>
          </a:ln>
        </p:spPr>
        <p:txBody>
          <a:bodyPr lIns="91404" tIns="45703" rIns="91404" bIns="45703"/>
          <a:lstStyle/>
          <a:p>
            <a:pPr defTabSz="1082675">
              <a:buFont typeface="Arial" pitchFamily="34" charset="0"/>
              <a:buNone/>
            </a:pPr>
            <a:endParaRPr lang="zh-CN" altLang="en-US" b="1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5929313" y="4357688"/>
            <a:ext cx="1800225" cy="1008062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9966"/>
            </a:solidFill>
            <a:round/>
            <a:headEnd/>
            <a:tailEnd/>
          </a:ln>
        </p:spPr>
        <p:txBody>
          <a:bodyPr lIns="91404" tIns="45703" rIns="91404" bIns="45703"/>
          <a:lstStyle/>
          <a:p>
            <a:pPr algn="ctr" defTabSz="1082675">
              <a:buFont typeface="Arial" pitchFamily="34" charset="0"/>
              <a:buNone/>
            </a:pPr>
            <a:endParaRPr lang="zh-CN" altLang="en-US" sz="2000" b="1"/>
          </a:p>
        </p:txBody>
      </p:sp>
      <p:sp>
        <p:nvSpPr>
          <p:cNvPr id="6157" name="Freeform 13"/>
          <p:cNvSpPr>
            <a:spLocks/>
          </p:cNvSpPr>
          <p:nvPr/>
        </p:nvSpPr>
        <p:spPr bwMode="auto">
          <a:xfrm>
            <a:off x="3348038" y="3429000"/>
            <a:ext cx="935037" cy="1079500"/>
          </a:xfrm>
          <a:custGeom>
            <a:avLst/>
            <a:gdLst>
              <a:gd name="T0" fmla="*/ 0 w 1225"/>
              <a:gd name="T1" fmla="*/ 0 h 1016"/>
              <a:gd name="T2" fmla="*/ 2147483647 w 1225"/>
              <a:gd name="T3" fmla="*/ 2147483647 h 1016"/>
              <a:gd name="T4" fmla="*/ 2147483647 w 1225"/>
              <a:gd name="T5" fmla="*/ 2147483647 h 1016"/>
              <a:gd name="T6" fmla="*/ 2147483647 w 1225"/>
              <a:gd name="T7" fmla="*/ 2147483647 h 1016"/>
              <a:gd name="T8" fmla="*/ 2147483647 w 1225"/>
              <a:gd name="T9" fmla="*/ 2147483647 h 1016"/>
              <a:gd name="T10" fmla="*/ 2147483647 w 1225"/>
              <a:gd name="T11" fmla="*/ 2147483647 h 1016"/>
              <a:gd name="T12" fmla="*/ 2147483647 w 1225"/>
              <a:gd name="T13" fmla="*/ 2147483647 h 10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5"/>
              <a:gd name="T22" fmla="*/ 0 h 1016"/>
              <a:gd name="T23" fmla="*/ 1225 w 1225"/>
              <a:gd name="T24" fmla="*/ 1016 h 10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5" h="1016">
                <a:moveTo>
                  <a:pt x="0" y="0"/>
                </a:moveTo>
                <a:cubicBezTo>
                  <a:pt x="44" y="10"/>
                  <a:pt x="171" y="28"/>
                  <a:pt x="262" y="63"/>
                </a:cubicBezTo>
                <a:cubicBezTo>
                  <a:pt x="353" y="98"/>
                  <a:pt x="461" y="159"/>
                  <a:pt x="545" y="209"/>
                </a:cubicBezTo>
                <a:cubicBezTo>
                  <a:pt x="629" y="259"/>
                  <a:pt x="677" y="273"/>
                  <a:pt x="765" y="366"/>
                </a:cubicBezTo>
                <a:cubicBezTo>
                  <a:pt x="853" y="459"/>
                  <a:pt x="1007" y="676"/>
                  <a:pt x="1075" y="769"/>
                </a:cubicBezTo>
                <a:cubicBezTo>
                  <a:pt x="1143" y="862"/>
                  <a:pt x="1148" y="880"/>
                  <a:pt x="1173" y="921"/>
                </a:cubicBezTo>
                <a:cubicBezTo>
                  <a:pt x="1198" y="962"/>
                  <a:pt x="1214" y="996"/>
                  <a:pt x="1225" y="1016"/>
                </a:cubicBezTo>
              </a:path>
            </a:pathLst>
          </a:custGeom>
          <a:noFill/>
          <a:ln w="38100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5643563" y="3071813"/>
            <a:ext cx="1800225" cy="1150937"/>
          </a:xfrm>
          <a:prstGeom prst="ellipse">
            <a:avLst/>
          </a:prstGeom>
          <a:solidFill>
            <a:srgbClr val="FF0000"/>
          </a:solidFill>
          <a:ln w="28575">
            <a:solidFill>
              <a:srgbClr val="339966"/>
            </a:solidFill>
            <a:round/>
            <a:headEnd/>
            <a:tailEnd/>
          </a:ln>
        </p:spPr>
        <p:txBody>
          <a:bodyPr lIns="91404" tIns="45703" rIns="91404" bIns="45703"/>
          <a:lstStyle/>
          <a:p>
            <a:pPr defTabSz="1082675">
              <a:buFont typeface="Arial" pitchFamily="34" charset="0"/>
              <a:buNone/>
            </a:pPr>
            <a:endParaRPr lang="zh-CN" altLang="en-US" sz="2000" b="1"/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rot="10800000">
            <a:off x="0" y="3071813"/>
            <a:ext cx="1258888" cy="1728787"/>
          </a:xfrm>
          <a:prstGeom prst="wedgeRoundRectCallout">
            <a:avLst>
              <a:gd name="adj1" fmla="val -80519"/>
              <a:gd name="adj2" fmla="val -10056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buFont typeface="Arial" pitchFamily="34" charset="0"/>
              <a:buNone/>
            </a:pPr>
            <a:endParaRPr lang="zh-CN" altLang="en-US" sz="1200" b="1">
              <a:solidFill>
                <a:srgbClr val="0000CC"/>
              </a:solidFill>
            </a:endParaRPr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 rot="10800000">
            <a:off x="323850" y="5157788"/>
            <a:ext cx="1439863" cy="1439862"/>
          </a:xfrm>
          <a:prstGeom prst="wedgeRoundRectCallout">
            <a:avLst>
              <a:gd name="adj1" fmla="val -34458"/>
              <a:gd name="adj2" fmla="val 78773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buFont typeface="Arial" pitchFamily="34" charset="0"/>
              <a:buNone/>
            </a:pPr>
            <a:endParaRPr lang="zh-CN" altLang="en-US" sz="1200" b="1"/>
          </a:p>
        </p:txBody>
      </p:sp>
      <p:sp>
        <p:nvSpPr>
          <p:cNvPr id="6161" name="AutoShape 17"/>
          <p:cNvSpPr>
            <a:spLocks noChangeArrowheads="1"/>
          </p:cNvSpPr>
          <p:nvPr/>
        </p:nvSpPr>
        <p:spPr bwMode="auto">
          <a:xfrm rot="10800000">
            <a:off x="3214688" y="0"/>
            <a:ext cx="1438275" cy="981075"/>
          </a:xfrm>
          <a:prstGeom prst="wedgeRoundRectCallout">
            <a:avLst>
              <a:gd name="adj1" fmla="val -42167"/>
              <a:gd name="adj2" fmla="val -66347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endParaRPr lang="zh-CN" altLang="en-US" sz="1000" b="1">
              <a:solidFill>
                <a:srgbClr val="FFCC00"/>
              </a:solidFill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1000" b="1">
              <a:solidFill>
                <a:srgbClr val="FFCC00"/>
              </a:solidFill>
            </a:endParaRPr>
          </a:p>
        </p:txBody>
      </p:sp>
      <p:sp>
        <p:nvSpPr>
          <p:cNvPr id="6162" name="AutoShape 18"/>
          <p:cNvSpPr>
            <a:spLocks noChangeArrowheads="1"/>
          </p:cNvSpPr>
          <p:nvPr/>
        </p:nvSpPr>
        <p:spPr bwMode="auto">
          <a:xfrm>
            <a:off x="6000750" y="0"/>
            <a:ext cx="1323975" cy="1428750"/>
          </a:xfrm>
          <a:prstGeom prst="wedgeRoundRectCallout">
            <a:avLst>
              <a:gd name="adj1" fmla="val -37491"/>
              <a:gd name="adj2" fmla="val 67894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None/>
            </a:pPr>
            <a:endParaRPr lang="zh-CN" altLang="en-US" sz="1000" b="1">
              <a:solidFill>
                <a:srgbClr val="FFCC00"/>
              </a:solidFill>
            </a:endParaRPr>
          </a:p>
        </p:txBody>
      </p:sp>
      <p:sp>
        <p:nvSpPr>
          <p:cNvPr id="6163" name="Text Box 20"/>
          <p:cNvSpPr txBox="1">
            <a:spLocks noChangeArrowheads="1"/>
          </p:cNvSpPr>
          <p:nvPr/>
        </p:nvSpPr>
        <p:spPr bwMode="auto">
          <a:xfrm>
            <a:off x="4429125" y="4194175"/>
            <a:ext cx="4302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3300"/>
                </a:solidFill>
              </a:rPr>
              <a:t>多民族政权的分立与大一统</a:t>
            </a:r>
          </a:p>
        </p:txBody>
      </p:sp>
      <p:sp>
        <p:nvSpPr>
          <p:cNvPr id="6164" name="Text Box 21"/>
          <p:cNvSpPr txBox="1">
            <a:spLocks noChangeArrowheads="1"/>
          </p:cNvSpPr>
          <p:nvPr/>
        </p:nvSpPr>
        <p:spPr bwMode="auto">
          <a:xfrm>
            <a:off x="395288" y="5373688"/>
            <a:ext cx="13906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黄袍加身</a:t>
            </a:r>
            <a:endParaRPr lang="en-US" altLang="zh-CN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杯酒释兵权</a:t>
            </a:r>
          </a:p>
        </p:txBody>
      </p:sp>
      <p:sp>
        <p:nvSpPr>
          <p:cNvPr id="6165" name="Text Box 22"/>
          <p:cNvSpPr txBox="1">
            <a:spLocks noChangeArrowheads="1"/>
          </p:cNvSpPr>
          <p:nvPr/>
        </p:nvSpPr>
        <p:spPr bwMode="auto">
          <a:xfrm>
            <a:off x="0" y="3500438"/>
            <a:ext cx="1357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积贫积弱的原因</a:t>
            </a:r>
          </a:p>
        </p:txBody>
      </p:sp>
      <p:sp>
        <p:nvSpPr>
          <p:cNvPr id="6166" name="AutoShape 23"/>
          <p:cNvSpPr>
            <a:spLocks noChangeArrowheads="1"/>
          </p:cNvSpPr>
          <p:nvPr/>
        </p:nvSpPr>
        <p:spPr bwMode="auto">
          <a:xfrm rot="10800000">
            <a:off x="1857375" y="5429250"/>
            <a:ext cx="2428875" cy="1143000"/>
          </a:xfrm>
          <a:prstGeom prst="wedgeRoundRectCallout">
            <a:avLst>
              <a:gd name="adj1" fmla="val 1866"/>
              <a:gd name="adj2" fmla="val 114264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buFont typeface="Arial" pitchFamily="34" charset="0"/>
              <a:buNone/>
            </a:pPr>
            <a:endParaRPr lang="zh-CN" altLang="en-US" sz="1200" b="1">
              <a:solidFill>
                <a:srgbClr val="0000CC"/>
              </a:solidFill>
            </a:endParaRPr>
          </a:p>
        </p:txBody>
      </p:sp>
      <p:sp>
        <p:nvSpPr>
          <p:cNvPr id="6167" name="Text Box 25"/>
          <p:cNvSpPr txBox="1">
            <a:spLocks noChangeArrowheads="1"/>
          </p:cNvSpPr>
          <p:nvPr/>
        </p:nvSpPr>
        <p:spPr bwMode="auto">
          <a:xfrm>
            <a:off x="1785938" y="2786063"/>
            <a:ext cx="1800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辽、西夏和北宋的对峙</a:t>
            </a:r>
          </a:p>
        </p:txBody>
      </p:sp>
      <p:sp>
        <p:nvSpPr>
          <p:cNvPr id="6168" name="AutoShape 26"/>
          <p:cNvSpPr>
            <a:spLocks noChangeArrowheads="1"/>
          </p:cNvSpPr>
          <p:nvPr/>
        </p:nvSpPr>
        <p:spPr bwMode="auto">
          <a:xfrm rot="-1227772">
            <a:off x="441325" y="1320800"/>
            <a:ext cx="1719263" cy="1604963"/>
          </a:xfrm>
          <a:prstGeom prst="wedgeRoundRectCallout">
            <a:avLst>
              <a:gd name="adj1" fmla="val -10671"/>
              <a:gd name="adj2" fmla="val 63935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>
              <a:buFont typeface="Arial" pitchFamily="34" charset="0"/>
              <a:buNone/>
            </a:pPr>
            <a:endParaRPr lang="zh-CN" altLang="en-US" sz="1200" b="1">
              <a:solidFill>
                <a:srgbClr val="0000CC"/>
              </a:solidFill>
            </a:endParaRPr>
          </a:p>
        </p:txBody>
      </p:sp>
      <p:sp>
        <p:nvSpPr>
          <p:cNvPr id="6169" name="Text Box 27"/>
          <p:cNvSpPr txBox="1">
            <a:spLocks noChangeArrowheads="1"/>
          </p:cNvSpPr>
          <p:nvPr/>
        </p:nvSpPr>
        <p:spPr bwMode="auto">
          <a:xfrm rot="-1043603">
            <a:off x="441325" y="1758950"/>
            <a:ext cx="1746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</a:rPr>
              <a:t>辽与西夏的建立于措施</a:t>
            </a:r>
          </a:p>
        </p:txBody>
      </p:sp>
      <p:sp>
        <p:nvSpPr>
          <p:cNvPr id="6170" name="AutoShape 28"/>
          <p:cNvSpPr>
            <a:spLocks noChangeArrowheads="1"/>
          </p:cNvSpPr>
          <p:nvPr/>
        </p:nvSpPr>
        <p:spPr bwMode="auto">
          <a:xfrm rot="-335460">
            <a:off x="2224088" y="774700"/>
            <a:ext cx="1311275" cy="1717675"/>
          </a:xfrm>
          <a:prstGeom prst="wedgeRoundRectCallout">
            <a:avLst>
              <a:gd name="adj1" fmla="val -10671"/>
              <a:gd name="adj2" fmla="val 63935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 sz="1200" b="1">
              <a:solidFill>
                <a:srgbClr val="0000CC"/>
              </a:solidFill>
            </a:endParaRPr>
          </a:p>
        </p:txBody>
      </p:sp>
      <p:sp>
        <p:nvSpPr>
          <p:cNvPr id="6171" name="Text Box 29"/>
          <p:cNvSpPr txBox="1">
            <a:spLocks noChangeArrowheads="1"/>
          </p:cNvSpPr>
          <p:nvPr/>
        </p:nvSpPr>
        <p:spPr bwMode="auto">
          <a:xfrm>
            <a:off x="2214563" y="928688"/>
            <a:ext cx="1231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澶渊之盟及宋夏和议的内容及意义</a:t>
            </a:r>
          </a:p>
        </p:txBody>
      </p:sp>
      <p:sp>
        <p:nvSpPr>
          <p:cNvPr id="6172" name="Text Box 30"/>
          <p:cNvSpPr txBox="1">
            <a:spLocks noChangeArrowheads="1"/>
          </p:cNvSpPr>
          <p:nvPr/>
        </p:nvSpPr>
        <p:spPr bwMode="auto">
          <a:xfrm>
            <a:off x="3143250" y="0"/>
            <a:ext cx="15843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 金的 建立及金灭辽、北宋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173" name="AutoShape 31"/>
          <p:cNvSpPr>
            <a:spLocks noChangeArrowheads="1"/>
          </p:cNvSpPr>
          <p:nvPr/>
        </p:nvSpPr>
        <p:spPr bwMode="auto">
          <a:xfrm rot="-10263511">
            <a:off x="4784725" y="84138"/>
            <a:ext cx="1150938" cy="981075"/>
          </a:xfrm>
          <a:prstGeom prst="wedgeRoundRectCallout">
            <a:avLst>
              <a:gd name="adj1" fmla="val -37741"/>
              <a:gd name="adj2" fmla="val -76130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endParaRPr lang="zh-CN" altLang="en-US" sz="1000" b="1">
              <a:solidFill>
                <a:srgbClr val="FFCC00"/>
              </a:solidFill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1000" b="1">
              <a:solidFill>
                <a:srgbClr val="FFCC00"/>
              </a:solidFill>
            </a:endParaRPr>
          </a:p>
        </p:txBody>
      </p:sp>
      <p:sp>
        <p:nvSpPr>
          <p:cNvPr id="6174" name="Text Box 32"/>
          <p:cNvSpPr txBox="1">
            <a:spLocks noChangeArrowheads="1"/>
          </p:cNvSpPr>
          <p:nvPr/>
        </p:nvSpPr>
        <p:spPr bwMode="auto">
          <a:xfrm>
            <a:off x="4857750" y="142875"/>
            <a:ext cx="1143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靖康之难和宋金和议</a:t>
            </a:r>
          </a:p>
        </p:txBody>
      </p:sp>
      <p:sp>
        <p:nvSpPr>
          <p:cNvPr id="6175" name="Text Box 33"/>
          <p:cNvSpPr txBox="1">
            <a:spLocks noChangeArrowheads="1"/>
          </p:cNvSpPr>
          <p:nvPr/>
        </p:nvSpPr>
        <p:spPr bwMode="auto">
          <a:xfrm>
            <a:off x="5572125" y="1628775"/>
            <a:ext cx="1500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宋元时期社会生经济的发展</a:t>
            </a:r>
          </a:p>
        </p:txBody>
      </p:sp>
      <p:sp>
        <p:nvSpPr>
          <p:cNvPr id="6176" name="Text Box 34"/>
          <p:cNvSpPr txBox="1">
            <a:spLocks noChangeArrowheads="1"/>
          </p:cNvSpPr>
          <p:nvPr/>
        </p:nvSpPr>
        <p:spPr bwMode="auto">
          <a:xfrm>
            <a:off x="6143625" y="357188"/>
            <a:ext cx="1285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</a:rPr>
              <a:t>经济的进步与商业的发展</a:t>
            </a:r>
          </a:p>
        </p:txBody>
      </p:sp>
      <p:sp>
        <p:nvSpPr>
          <p:cNvPr id="6177" name="Text Box 35"/>
          <p:cNvSpPr txBox="1">
            <a:spLocks noChangeArrowheads="1"/>
          </p:cNvSpPr>
          <p:nvPr/>
        </p:nvSpPr>
        <p:spPr bwMode="auto">
          <a:xfrm>
            <a:off x="6000750" y="3357563"/>
            <a:ext cx="987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大一统的元朝</a:t>
            </a:r>
          </a:p>
        </p:txBody>
      </p:sp>
      <p:sp>
        <p:nvSpPr>
          <p:cNvPr id="6178" name="AutoShape 36"/>
          <p:cNvSpPr>
            <a:spLocks noChangeArrowheads="1"/>
          </p:cNvSpPr>
          <p:nvPr/>
        </p:nvSpPr>
        <p:spPr bwMode="auto">
          <a:xfrm rot="3438615">
            <a:off x="7554119" y="673894"/>
            <a:ext cx="1238250" cy="1512888"/>
          </a:xfrm>
          <a:prstGeom prst="wedgeRoundRectCallout">
            <a:avLst>
              <a:gd name="adj1" fmla="val -6931"/>
              <a:gd name="adj2" fmla="val 70222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pitchFamily="34" charset="0"/>
              <a:buNone/>
            </a:pPr>
            <a:endParaRPr lang="zh-CN" altLang="en-US" sz="1200" b="1"/>
          </a:p>
        </p:txBody>
      </p:sp>
      <p:sp>
        <p:nvSpPr>
          <p:cNvPr id="6179" name="Text Box 37"/>
          <p:cNvSpPr txBox="1">
            <a:spLocks noChangeArrowheads="1"/>
          </p:cNvSpPr>
          <p:nvPr/>
        </p:nvSpPr>
        <p:spPr bwMode="auto">
          <a:xfrm rot="10647438" flipV="1">
            <a:off x="7307263" y="2174875"/>
            <a:ext cx="1428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</a:rPr>
              <a:t>城市的繁荣</a:t>
            </a:r>
          </a:p>
        </p:txBody>
      </p:sp>
      <p:sp>
        <p:nvSpPr>
          <p:cNvPr id="6180" name="Text Box 40"/>
          <p:cNvSpPr txBox="1">
            <a:spLocks noChangeArrowheads="1"/>
          </p:cNvSpPr>
          <p:nvPr/>
        </p:nvSpPr>
        <p:spPr bwMode="auto">
          <a:xfrm>
            <a:off x="6143625" y="4643438"/>
            <a:ext cx="1296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宋元的科技和文化</a:t>
            </a:r>
          </a:p>
        </p:txBody>
      </p:sp>
      <p:sp>
        <p:nvSpPr>
          <p:cNvPr id="6181" name="Text Box 43"/>
          <p:cNvSpPr txBox="1">
            <a:spLocks noChangeArrowheads="1"/>
          </p:cNvSpPr>
          <p:nvPr/>
        </p:nvSpPr>
        <p:spPr bwMode="auto">
          <a:xfrm>
            <a:off x="5572125" y="5357813"/>
            <a:ext cx="20002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endParaRPr lang="en-US" altLang="zh-CN" b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</a:rPr>
              <a:t>司马光；；宋词</a:t>
            </a:r>
            <a:r>
              <a:rPr lang="en-US" altLang="zh-CN" b="1">
                <a:solidFill>
                  <a:schemeClr val="bg1"/>
                </a:solidFill>
              </a:rPr>
              <a:t>—</a:t>
            </a:r>
            <a:r>
              <a:rPr lang="zh-CN" altLang="en-US" b="1">
                <a:solidFill>
                  <a:schemeClr val="bg1"/>
                </a:solidFill>
              </a:rPr>
              <a:t>苏轼、李清照、辛弃疾；；元曲</a:t>
            </a:r>
          </a:p>
        </p:txBody>
      </p:sp>
      <p:sp>
        <p:nvSpPr>
          <p:cNvPr id="6182" name="WordArt 44"/>
          <p:cNvSpPr>
            <a:spLocks noChangeArrowheads="1" noChangeShapeType="1" noTextEdit="1"/>
          </p:cNvSpPr>
          <p:nvPr/>
        </p:nvSpPr>
        <p:spPr bwMode="auto">
          <a:xfrm rot="-703507">
            <a:off x="80963" y="7938"/>
            <a:ext cx="2286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06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第二单元知识树</a:t>
            </a:r>
          </a:p>
        </p:txBody>
      </p:sp>
      <p:sp>
        <p:nvSpPr>
          <p:cNvPr id="6183" name="TextBox 42"/>
          <p:cNvSpPr txBox="1">
            <a:spLocks noChangeArrowheads="1"/>
          </p:cNvSpPr>
          <p:nvPr/>
        </p:nvSpPr>
        <p:spPr bwMode="auto">
          <a:xfrm>
            <a:off x="1928813" y="5643563"/>
            <a:ext cx="2357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北宋的创立</a:t>
            </a:r>
          </a:p>
        </p:txBody>
      </p:sp>
      <p:sp>
        <p:nvSpPr>
          <p:cNvPr id="6184" name="AutoShape 36"/>
          <p:cNvSpPr>
            <a:spLocks noChangeArrowheads="1"/>
          </p:cNvSpPr>
          <p:nvPr/>
        </p:nvSpPr>
        <p:spPr bwMode="auto">
          <a:xfrm rot="3438615">
            <a:off x="7352507" y="2031206"/>
            <a:ext cx="1238250" cy="1512887"/>
          </a:xfrm>
          <a:prstGeom prst="wedgeRoundRectCallout">
            <a:avLst>
              <a:gd name="adj1" fmla="val -77731"/>
              <a:gd name="adj2" fmla="val 52111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pitchFamily="34" charset="0"/>
              <a:buNone/>
            </a:pPr>
            <a:endParaRPr lang="zh-CN" altLang="en-US" sz="1200" b="1"/>
          </a:p>
        </p:txBody>
      </p:sp>
      <p:sp>
        <p:nvSpPr>
          <p:cNvPr id="6185" name="Text Box 37"/>
          <p:cNvSpPr txBox="1">
            <a:spLocks noChangeArrowheads="1"/>
          </p:cNvSpPr>
          <p:nvPr/>
        </p:nvSpPr>
        <p:spPr bwMode="auto">
          <a:xfrm rot="10647438" flipV="1">
            <a:off x="7673975" y="1112838"/>
            <a:ext cx="1428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</a:rPr>
              <a:t>城市的繁荣</a:t>
            </a:r>
          </a:p>
        </p:txBody>
      </p:sp>
      <p:sp>
        <p:nvSpPr>
          <p:cNvPr id="6186" name="TextBox 41"/>
          <p:cNvSpPr txBox="1">
            <a:spLocks noChangeArrowheads="1"/>
          </p:cNvSpPr>
          <p:nvPr/>
        </p:nvSpPr>
        <p:spPr bwMode="auto">
          <a:xfrm>
            <a:off x="7358063" y="2428875"/>
            <a:ext cx="12144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经济重心南移</a:t>
            </a:r>
          </a:p>
        </p:txBody>
      </p:sp>
      <p:sp>
        <p:nvSpPr>
          <p:cNvPr id="6187" name="AutoShape 36"/>
          <p:cNvSpPr>
            <a:spLocks noChangeArrowheads="1"/>
          </p:cNvSpPr>
          <p:nvPr/>
        </p:nvSpPr>
        <p:spPr bwMode="auto">
          <a:xfrm rot="3438615">
            <a:off x="7852569" y="3531394"/>
            <a:ext cx="1238250" cy="1512888"/>
          </a:xfrm>
          <a:prstGeom prst="wedgeRoundRectCallout">
            <a:avLst>
              <a:gd name="adj1" fmla="val -77731"/>
              <a:gd name="adj2" fmla="val 52111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pitchFamily="34" charset="0"/>
              <a:buNone/>
            </a:pPr>
            <a:endParaRPr lang="zh-CN" altLang="en-US" sz="1200" b="1"/>
          </a:p>
        </p:txBody>
      </p:sp>
      <p:sp>
        <p:nvSpPr>
          <p:cNvPr id="6188" name="TextBox 43"/>
          <p:cNvSpPr txBox="1">
            <a:spLocks noChangeArrowheads="1"/>
          </p:cNvSpPr>
          <p:nvPr/>
        </p:nvSpPr>
        <p:spPr bwMode="auto">
          <a:xfrm>
            <a:off x="7715250" y="3786188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蒙古的统一及元朝的建立和元朝采取的措施</a:t>
            </a:r>
          </a:p>
        </p:txBody>
      </p:sp>
      <p:sp>
        <p:nvSpPr>
          <p:cNvPr id="6189" name="AutoShape 16"/>
          <p:cNvSpPr>
            <a:spLocks noChangeArrowheads="1"/>
          </p:cNvSpPr>
          <p:nvPr/>
        </p:nvSpPr>
        <p:spPr bwMode="auto">
          <a:xfrm rot="10800000">
            <a:off x="5643563" y="5643563"/>
            <a:ext cx="1643062" cy="785812"/>
          </a:xfrm>
          <a:prstGeom prst="wedgeRoundRectCallout">
            <a:avLst>
              <a:gd name="adj1" fmla="val -11852"/>
              <a:gd name="adj2" fmla="val 109681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buFont typeface="Arial" pitchFamily="34" charset="0"/>
              <a:buNone/>
            </a:pPr>
            <a:endParaRPr lang="zh-CN" altLang="en-US" sz="1200" b="1"/>
          </a:p>
        </p:txBody>
      </p:sp>
      <p:sp>
        <p:nvSpPr>
          <p:cNvPr id="6190" name="TextBox 45"/>
          <p:cNvSpPr txBox="1">
            <a:spLocks noChangeArrowheads="1"/>
          </p:cNvSpPr>
          <p:nvPr/>
        </p:nvSpPr>
        <p:spPr bwMode="auto">
          <a:xfrm>
            <a:off x="5786446" y="5357826"/>
            <a:ext cx="15716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活字印刷术</a:t>
            </a:r>
            <a:r>
              <a:rPr lang="zh-CN" altLang="en-US" b="1" dirty="0"/>
              <a:t>、</a:t>
            </a:r>
            <a:r>
              <a:rPr lang="zh-CN" altLang="en-US" b="1" dirty="0">
                <a:solidFill>
                  <a:schemeClr val="bg1"/>
                </a:solidFill>
              </a:rPr>
              <a:t>火药、指南针、梦溪笔谈与授时历</a:t>
            </a:r>
          </a:p>
        </p:txBody>
      </p:sp>
      <p:sp>
        <p:nvSpPr>
          <p:cNvPr id="6191" name="AutoShape 36"/>
          <p:cNvSpPr>
            <a:spLocks noChangeArrowheads="1"/>
          </p:cNvSpPr>
          <p:nvPr/>
        </p:nvSpPr>
        <p:spPr bwMode="auto">
          <a:xfrm rot="3438615">
            <a:off x="7692232" y="5110956"/>
            <a:ext cx="862012" cy="1095375"/>
          </a:xfrm>
          <a:prstGeom prst="wedgeRoundRectCallout">
            <a:avLst>
              <a:gd name="adj1" fmla="val -77731"/>
              <a:gd name="adj2" fmla="val 52111"/>
              <a:gd name="adj3" fmla="val 16667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/>
          <a:p>
            <a:pPr>
              <a:buFont typeface="Arial" pitchFamily="34" charset="0"/>
              <a:buNone/>
            </a:pPr>
            <a:endParaRPr lang="zh-CN" altLang="en-US" sz="1200" b="1"/>
          </a:p>
        </p:txBody>
      </p:sp>
      <p:sp>
        <p:nvSpPr>
          <p:cNvPr id="6192" name="TextBox 47"/>
          <p:cNvSpPr txBox="1">
            <a:spLocks noChangeArrowheads="1"/>
          </p:cNvSpPr>
          <p:nvPr/>
        </p:nvSpPr>
        <p:spPr bwMode="auto">
          <a:xfrm>
            <a:off x="7500938" y="5500688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宋词元曲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9" name="Text Box 3"/>
          <p:cNvSpPr txBox="1">
            <a:spLocks noChangeArrowheads="1"/>
          </p:cNvSpPr>
          <p:nvPr/>
        </p:nvSpPr>
        <p:spPr bwMode="auto">
          <a:xfrm>
            <a:off x="1763713" y="1628775"/>
            <a:ext cx="5556250" cy="641350"/>
          </a:xfrm>
          <a:prstGeom prst="rect">
            <a:avLst/>
          </a:prstGeom>
          <a:solidFill>
            <a:srgbClr val="FFFF66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学习目标：</a:t>
            </a:r>
          </a:p>
        </p:txBody>
      </p:sp>
      <p:sp>
        <p:nvSpPr>
          <p:cNvPr id="254980" name="Text Box 4"/>
          <p:cNvSpPr txBox="1">
            <a:spLocks noChangeArrowheads="1"/>
          </p:cNvSpPr>
          <p:nvPr/>
        </p:nvSpPr>
        <p:spPr bwMode="auto">
          <a:xfrm>
            <a:off x="323850" y="2420938"/>
            <a:ext cx="8207375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3200" b="1" dirty="0" smtClean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32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列举识记</a:t>
            </a:r>
            <a:r>
              <a:rPr kumimoji="1" lang="zh-CN" altLang="en-US" sz="3200" b="1" dirty="0" smtClean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宋元时期经济发展的表现。</a:t>
            </a:r>
            <a:endParaRPr kumimoji="1" lang="zh-CN" altLang="en-US" sz="3200" b="1" dirty="0">
              <a:solidFill>
                <a:srgbClr val="336600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3200" b="1" dirty="0" smtClean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3200" b="1" dirty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分析我国古代经济重心南移</a:t>
            </a:r>
            <a:r>
              <a:rPr kumimoji="1" lang="zh-CN" altLang="en-US" sz="3200" b="1" dirty="0" smtClean="0">
                <a:solidFill>
                  <a:srgbClr val="336600"/>
                </a:solidFill>
                <a:latin typeface="黑体" pitchFamily="2" charset="-122"/>
                <a:ea typeface="黑体" pitchFamily="2" charset="-122"/>
              </a:rPr>
              <a:t>的过程及影响</a:t>
            </a:r>
            <a:endParaRPr kumimoji="1" lang="zh-CN" altLang="en-US" sz="32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9" grpId="0" animBg="1"/>
      <p:bldP spid="2549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89" name="Group 293"/>
          <p:cNvGraphicFramePr>
            <a:graphicFrameLocks noGrp="1"/>
          </p:cNvGraphicFramePr>
          <p:nvPr/>
        </p:nvGraphicFramePr>
        <p:xfrm>
          <a:off x="214282" y="611088"/>
          <a:ext cx="8462993" cy="5901146"/>
        </p:xfrm>
        <a:graphic>
          <a:graphicData uri="http://schemas.openxmlformats.org/drawingml/2006/table">
            <a:tbl>
              <a:tblPr/>
              <a:tblGrid>
                <a:gridCol w="1204708"/>
                <a:gridCol w="1647383"/>
                <a:gridCol w="2240250"/>
                <a:gridCol w="3370652"/>
              </a:tblGrid>
              <a:tr h="3738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类别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页数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发展成就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9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农业的发展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粮食作物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P62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57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手工业的发展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纺织业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P62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9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制瓷业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P62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，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9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造船业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P63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1057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商业的繁荣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城市的繁荣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P64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5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海外贸易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P63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5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纸    币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阅读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P63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939" name="Line 243"/>
          <p:cNvSpPr>
            <a:spLocks noChangeShapeType="1"/>
          </p:cNvSpPr>
          <p:nvPr/>
        </p:nvSpPr>
        <p:spPr bwMode="auto">
          <a:xfrm flipV="1">
            <a:off x="214282" y="6500834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943" name="WordArt 247"/>
          <p:cNvSpPr>
            <a:spLocks noChangeArrowheads="1" noChangeShapeType="1" noTextEdit="1"/>
          </p:cNvSpPr>
          <p:nvPr/>
        </p:nvSpPr>
        <p:spPr bwMode="auto">
          <a:xfrm>
            <a:off x="6300788" y="-171450"/>
            <a:ext cx="1800225" cy="792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2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隶书"/>
              </a:rPr>
              <a:t>看表格自学</a:t>
            </a:r>
          </a:p>
        </p:txBody>
      </p:sp>
      <p:sp>
        <p:nvSpPr>
          <p:cNvPr id="29960" name="Text Box 264"/>
          <p:cNvSpPr txBox="1">
            <a:spLocks noChangeArrowheads="1"/>
          </p:cNvSpPr>
          <p:nvPr/>
        </p:nvSpPr>
        <p:spPr bwMode="auto">
          <a:xfrm>
            <a:off x="5400675" y="1000108"/>
            <a:ext cx="3457605" cy="84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dirty="0"/>
              <a:t>  </a:t>
            </a:r>
            <a:r>
              <a:rPr lang="zh-CN" altLang="en-US" sz="1600" b="1" dirty="0" smtClean="0"/>
              <a:t>耕地面积扩大；占</a:t>
            </a:r>
            <a:r>
              <a:rPr lang="zh-CN" altLang="en-US" sz="1600" b="1" dirty="0"/>
              <a:t>城稻的引进与推广</a:t>
            </a:r>
            <a:r>
              <a:rPr lang="zh-CN" altLang="en-US" sz="1600" b="1" dirty="0" smtClean="0"/>
              <a:t>；稻 麦轮作；棉花种植面积扩大。</a:t>
            </a:r>
            <a:endParaRPr lang="zh-CN" altLang="en-US" sz="1600" b="1" dirty="0"/>
          </a:p>
          <a:p>
            <a:pPr>
              <a:spcBef>
                <a:spcPct val="20000"/>
              </a:spcBef>
            </a:pPr>
            <a:endParaRPr lang="en-US" altLang="zh-CN" sz="1400" dirty="0"/>
          </a:p>
        </p:txBody>
      </p:sp>
      <p:sp>
        <p:nvSpPr>
          <p:cNvPr id="29962" name="Text Box 266"/>
          <p:cNvSpPr txBox="1">
            <a:spLocks noChangeArrowheads="1"/>
          </p:cNvSpPr>
          <p:nvPr/>
        </p:nvSpPr>
        <p:spPr bwMode="auto">
          <a:xfrm>
            <a:off x="5292725" y="1700213"/>
            <a:ext cx="3527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/>
              <a:t> </a:t>
            </a:r>
            <a:r>
              <a:rPr lang="zh-CN" altLang="en-US" sz="1600" b="1" dirty="0" smtClean="0"/>
              <a:t>松江棉纺织业、苏州丝织业</a:t>
            </a:r>
            <a:endParaRPr lang="zh-CN" altLang="en-US" sz="1600" b="1" dirty="0"/>
          </a:p>
        </p:txBody>
      </p:sp>
      <p:sp>
        <p:nvSpPr>
          <p:cNvPr id="29966" name="Text Box 270"/>
          <p:cNvSpPr txBox="1">
            <a:spLocks noChangeArrowheads="1"/>
          </p:cNvSpPr>
          <p:nvPr/>
        </p:nvSpPr>
        <p:spPr bwMode="auto">
          <a:xfrm>
            <a:off x="5357818" y="2928934"/>
            <a:ext cx="32400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ea typeface="仿宋_GB2312" pitchFamily="49" charset="-122"/>
              </a:rPr>
              <a:t>造船技术居</a:t>
            </a:r>
            <a:r>
              <a:rPr lang="zh-CN" altLang="en-US" sz="1600" b="1" dirty="0">
                <a:ea typeface="仿宋_GB2312" pitchFamily="49" charset="-122"/>
              </a:rPr>
              <a:t>世界首位</a:t>
            </a:r>
            <a:r>
              <a:rPr lang="zh-CN" altLang="en-US" sz="1600" b="1" dirty="0" smtClean="0">
                <a:ea typeface="仿宋_GB2312" pitchFamily="49" charset="-122"/>
              </a:rPr>
              <a:t>，种类繁多</a:t>
            </a:r>
            <a:endParaRPr lang="zh-CN" altLang="en-US" sz="1600" b="1" dirty="0">
              <a:ea typeface="仿宋_GB2312" pitchFamily="49" charset="-122"/>
            </a:endParaRPr>
          </a:p>
        </p:txBody>
      </p:sp>
      <p:sp>
        <p:nvSpPr>
          <p:cNvPr id="29982" name="Text Box 286"/>
          <p:cNvSpPr txBox="1">
            <a:spLocks noChangeArrowheads="1"/>
          </p:cNvSpPr>
          <p:nvPr/>
        </p:nvSpPr>
        <p:spPr bwMode="auto">
          <a:xfrm>
            <a:off x="5357818" y="4857760"/>
            <a:ext cx="3384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b="1" dirty="0">
                <a:latin typeface="仿宋_GB2312" pitchFamily="49" charset="-122"/>
                <a:ea typeface="仿宋_GB2312" pitchFamily="49" charset="-122"/>
              </a:rPr>
              <a:t>广州、泉州、明州等港口设立市舶司</a:t>
            </a:r>
            <a:r>
              <a:rPr lang="zh-CN" altLang="en-US" sz="1600" b="1" dirty="0" smtClean="0">
                <a:latin typeface="仿宋_GB2312" pitchFamily="49" charset="-122"/>
                <a:ea typeface="仿宋_GB2312" pitchFamily="49" charset="-122"/>
              </a:rPr>
              <a:t>，专管海外贸易</a:t>
            </a:r>
            <a:endParaRPr lang="en-US" altLang="zh-CN" sz="16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9987" name="Text Box 291"/>
          <p:cNvSpPr txBox="1">
            <a:spLocks noChangeArrowheads="1"/>
          </p:cNvSpPr>
          <p:nvPr/>
        </p:nvSpPr>
        <p:spPr bwMode="auto">
          <a:xfrm>
            <a:off x="5429256" y="5643578"/>
            <a:ext cx="32400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b="1" dirty="0">
                <a:ea typeface="仿宋_GB2312" pitchFamily="49" charset="-122"/>
              </a:rPr>
              <a:t>北宋四川地区出现世界上最早的纸币交子；南宋“会子”、“关子”纸币</a:t>
            </a:r>
            <a:endParaRPr lang="zh-CN" altLang="en-US" sz="1600" dirty="0">
              <a:ea typeface="仿宋_GB2312" pitchFamily="49" charset="-122"/>
            </a:endParaRPr>
          </a:p>
        </p:txBody>
      </p:sp>
      <p:sp>
        <p:nvSpPr>
          <p:cNvPr id="29993" name="WordArt 297" descr="白色大理石"/>
          <p:cNvSpPr>
            <a:spLocks noChangeArrowheads="1" noChangeShapeType="1" noTextEdit="1"/>
          </p:cNvSpPr>
          <p:nvPr/>
        </p:nvSpPr>
        <p:spPr bwMode="auto">
          <a:xfrm>
            <a:off x="684213" y="0"/>
            <a:ext cx="502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宋元时期社会经济的发展</a:t>
            </a:r>
            <a:endParaRPr lang="zh-CN" altLang="en-US" sz="3600" kern="10" dirty="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宋体"/>
              <a:ea typeface="宋体"/>
            </a:endParaRPr>
          </a:p>
        </p:txBody>
      </p:sp>
      <p:sp>
        <p:nvSpPr>
          <p:cNvPr id="19" name="Text Box 266"/>
          <p:cNvSpPr txBox="1">
            <a:spLocks noChangeArrowheads="1"/>
          </p:cNvSpPr>
          <p:nvPr/>
        </p:nvSpPr>
        <p:spPr bwMode="auto">
          <a:xfrm>
            <a:off x="5429256" y="2357430"/>
            <a:ext cx="30003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/>
              <a:t> </a:t>
            </a:r>
            <a:r>
              <a:rPr lang="zh-CN" altLang="en-US" sz="1600" b="1" dirty="0" smtClean="0"/>
              <a:t>景德镇制瓷业，著名的瓷都</a:t>
            </a:r>
            <a:endParaRPr lang="zh-CN" altLang="en-US" sz="1600" b="1" dirty="0"/>
          </a:p>
        </p:txBody>
      </p:sp>
      <p:sp>
        <p:nvSpPr>
          <p:cNvPr id="20" name="Text Box 270"/>
          <p:cNvSpPr txBox="1">
            <a:spLocks noChangeArrowheads="1"/>
          </p:cNvSpPr>
          <p:nvPr/>
        </p:nvSpPr>
        <p:spPr bwMode="auto">
          <a:xfrm>
            <a:off x="5357818" y="3500438"/>
            <a:ext cx="32400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ea typeface="仿宋_GB2312" pitchFamily="49" charset="-122"/>
              </a:rPr>
              <a:t>城市人口增加，北宋的汴京、南宋的临安人口超过百万，商贸城市：南京、中都、凉州；元大都国际大都会</a:t>
            </a:r>
            <a:endParaRPr lang="zh-CN" altLang="en-US" sz="1600" b="1" dirty="0">
              <a:ea typeface="仿宋_GB2312" pitchFamily="49" charset="-122"/>
            </a:endParaRPr>
          </a:p>
        </p:txBody>
      </p:sp>
      <p:sp>
        <p:nvSpPr>
          <p:cNvPr id="13" name="右箭头标注 12">
            <a:hlinkClick r:id="rId3" action="ppaction://hlinksldjump"/>
          </p:cNvPr>
          <p:cNvSpPr/>
          <p:nvPr/>
        </p:nvSpPr>
        <p:spPr>
          <a:xfrm>
            <a:off x="8143900" y="2357430"/>
            <a:ext cx="428628" cy="35719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标注 13">
            <a:hlinkClick r:id="rId4" action="ppaction://hlinksldjump"/>
          </p:cNvPr>
          <p:cNvSpPr/>
          <p:nvPr/>
        </p:nvSpPr>
        <p:spPr>
          <a:xfrm>
            <a:off x="8072462" y="3286124"/>
            <a:ext cx="571504" cy="285752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标注 14">
            <a:hlinkClick r:id="rId5" action="ppaction://hlinksldjump"/>
          </p:cNvPr>
          <p:cNvSpPr/>
          <p:nvPr/>
        </p:nvSpPr>
        <p:spPr>
          <a:xfrm>
            <a:off x="8072462" y="4357694"/>
            <a:ext cx="571504" cy="285752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60" grpId="0"/>
      <p:bldP spid="29962" grpId="0"/>
      <p:bldP spid="29966" grpId="0"/>
      <p:bldP spid="29982" grpId="0"/>
      <p:bldP spid="29987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7158" y="642918"/>
          <a:ext cx="8072493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6247"/>
                <a:gridCol w="2018123"/>
                <a:gridCol w="201812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类别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页数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发展成就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社会生活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65</a:t>
                      </a:r>
                      <a:r>
                        <a:rPr lang="zh-CN" altLang="en-US" dirty="0" smtClean="0"/>
                        <a:t>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1</a:t>
                      </a:r>
                      <a:r>
                        <a:rPr lang="zh-CN" altLang="en-US" dirty="0" smtClean="0"/>
                        <a:t>）饮酒、喝茶盛行。</a:t>
                      </a:r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2</a:t>
                      </a:r>
                      <a:r>
                        <a:rPr lang="zh-CN" altLang="en-US" dirty="0" smtClean="0"/>
                        <a:t>）出现了专门的娱乐场所</a:t>
                      </a:r>
                      <a:r>
                        <a:rPr lang="en-US" altLang="zh-CN" dirty="0" smtClean="0"/>
                        <a:t>------</a:t>
                      </a:r>
                      <a:r>
                        <a:rPr lang="zh-CN" altLang="en-US" dirty="0" smtClean="0"/>
                        <a:t>瓦舍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瓦舍中专供表演的场所“勾栏”</a:t>
                      </a:r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右箭头标注 2">
            <a:hlinkClick r:id="rId2" action="ppaction://hlinksldjump"/>
          </p:cNvPr>
          <p:cNvSpPr/>
          <p:nvPr/>
        </p:nvSpPr>
        <p:spPr>
          <a:xfrm>
            <a:off x="5286380" y="4929198"/>
            <a:ext cx="928694" cy="642942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55650" y="404813"/>
            <a:ext cx="7956550" cy="6092825"/>
            <a:chOff x="0" y="0"/>
            <a:chExt cx="5760" cy="4320"/>
          </a:xfrm>
        </p:grpSpPr>
        <p:pic>
          <p:nvPicPr>
            <p:cNvPr id="22531" name="Picture 3" descr="白瓷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699" cy="20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pic>
            <p:nvPicPr>
              <p:cNvPr id="22533" name="Picture 5" descr="北宋　钧窑天蓝釉紫红班鸡心罐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699" y="0"/>
                <a:ext cx="3061" cy="2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34" name="Picture 6" descr="宋 汝窯天青無文橢圓水仙盆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069"/>
                <a:ext cx="2699" cy="2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35" name="Picture 7" descr="宋／定窯／嬰兒枕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699" y="2103"/>
                <a:ext cx="3061" cy="2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11188" y="188913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6600"/>
                </a:solidFill>
                <a:ea typeface="黑体" pitchFamily="2" charset="-122"/>
              </a:rPr>
              <a:t>景德镇瓷器</a:t>
            </a:r>
          </a:p>
        </p:txBody>
      </p:sp>
      <p:pic>
        <p:nvPicPr>
          <p:cNvPr id="23555" name="Picture 3" descr="W02006010946993693914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844675"/>
            <a:ext cx="216058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W020060109469939311116">
            <a:hlinkClick r:id="rId2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1916113"/>
            <a:ext cx="28813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luxiaoni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1916113"/>
            <a:ext cx="2333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476250"/>
            <a:ext cx="4824412" cy="6088063"/>
            <a:chOff x="192" y="144"/>
            <a:chExt cx="2784" cy="3601"/>
          </a:xfrm>
        </p:grpSpPr>
        <p:pic>
          <p:nvPicPr>
            <p:cNvPr id="24582" name="Picture 3" descr="笑口常开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" y="144"/>
              <a:ext cx="2784" cy="3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3" name="Rectangle 4"/>
            <p:cNvSpPr>
              <a:spLocks noChangeArrowheads="1"/>
            </p:cNvSpPr>
            <p:nvPr/>
          </p:nvSpPr>
          <p:spPr bwMode="auto">
            <a:xfrm>
              <a:off x="384" y="3456"/>
              <a:ext cx="2415" cy="289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00FF"/>
                  </a:solidFill>
                  <a:ea typeface="黑体" pitchFamily="2" charset="-122"/>
                </a:rPr>
                <a:t>笑口常开（景德镇瓷器）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148263" y="549275"/>
            <a:ext cx="3913187" cy="5976938"/>
            <a:chOff x="3120" y="144"/>
            <a:chExt cx="2160" cy="3585"/>
          </a:xfrm>
        </p:grpSpPr>
        <p:pic>
          <p:nvPicPr>
            <p:cNvPr id="24580" name="Picture 6" descr="玉荷图(景德镇陶瓷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68" y="144"/>
              <a:ext cx="2112" cy="3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1" name="Rectangle 7"/>
            <p:cNvSpPr>
              <a:spLocks noChangeArrowheads="1"/>
            </p:cNvSpPr>
            <p:nvPr/>
          </p:nvSpPr>
          <p:spPr bwMode="auto">
            <a:xfrm>
              <a:off x="3120" y="3436"/>
              <a:ext cx="1933" cy="29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0000FF"/>
                  </a:solidFill>
                  <a:ea typeface="黑体" pitchFamily="2" charset="-122"/>
                </a:rPr>
                <a:t>玉荷瓶（景德镇瓷器）</a:t>
              </a:r>
            </a:p>
          </p:txBody>
        </p:sp>
      </p:grpSp>
      <p:sp>
        <p:nvSpPr>
          <p:cNvPr id="8" name="左箭头标注 7">
            <a:hlinkClick r:id="rId4" action="ppaction://hlinksldjump"/>
          </p:cNvPr>
          <p:cNvSpPr/>
          <p:nvPr/>
        </p:nvSpPr>
        <p:spPr>
          <a:xfrm>
            <a:off x="4643438" y="6143644"/>
            <a:ext cx="500066" cy="357190"/>
          </a:xfrm>
          <a:prstGeom prst="lef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model02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8532813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 descr="model03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4813"/>
            <a:ext cx="8532813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665</Words>
  <Application>Microsoft Office PowerPoint</Application>
  <PresentationFormat>全屏显示(4:3)</PresentationFormat>
  <Paragraphs>121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默认设计模板</vt:lpstr>
      <vt:lpstr>Office 主题</vt:lpstr>
      <vt:lpstr>1_默认设计模板</vt:lpstr>
      <vt:lpstr>2_默认设计模板</vt:lpstr>
      <vt:lpstr>砖雕艺术</vt:lpstr>
      <vt:lpstr>幻灯片 1</vt:lpstr>
      <vt:lpstr>幻灯片 2</vt:lpstr>
      <vt:lpstr>幻灯片 3</vt:lpstr>
      <vt:lpstr>幻灯片 4</vt:lpstr>
      <vt:lpstr>幻灯片 5</vt:lpstr>
      <vt:lpstr>幻灯片 6</vt:lpstr>
      <vt:lpstr>景德镇瓷器</vt:lpstr>
      <vt:lpstr>幻灯片 8</vt:lpstr>
      <vt:lpstr>幻灯片 9</vt:lpstr>
      <vt:lpstr>幻灯片 10</vt:lpstr>
      <vt:lpstr>幻灯片 11</vt:lpstr>
      <vt:lpstr>《清明上河图》</vt:lpstr>
      <vt:lpstr>幻灯片 13</vt:lpstr>
      <vt:lpstr>二经济重心南移的过程</vt:lpstr>
      <vt:lpstr>经济重心南移的原因：</vt:lpstr>
      <vt:lpstr>幻灯片 16</vt:lpstr>
      <vt:lpstr>幻灯片 17</vt:lpstr>
      <vt:lpstr>幻灯片 18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User</cp:lastModifiedBy>
  <cp:revision>历史备课大师【全免费】</cp:revision>
  <dcterms:created xsi:type="dcterms:W3CDTF">2017-03-09T04:15:52Z</dcterms:created>
  <dcterms:modified xsi:type="dcterms:W3CDTF">2017-03-29T06:36:55Z</dcterms:modified>
</cp:coreProperties>
</file>