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0" r:id="rId2"/>
    <p:sldId id="308" r:id="rId3"/>
    <p:sldId id="278" r:id="rId4"/>
    <p:sldId id="283" r:id="rId5"/>
    <p:sldId id="286" r:id="rId6"/>
    <p:sldId id="309" r:id="rId7"/>
    <p:sldId id="293" r:id="rId8"/>
    <p:sldId id="298" r:id="rId9"/>
    <p:sldId id="265" r:id="rId10"/>
    <p:sldId id="310" r:id="rId11"/>
    <p:sldId id="301" r:id="rId12"/>
    <p:sldId id="304" r:id="rId13"/>
    <p:sldId id="305" r:id="rId14"/>
    <p:sldId id="306" r:id="rId15"/>
    <p:sldId id="299" r:id="rId16"/>
    <p:sldId id="307"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B2136"/>
    <a:srgbClr val="E5815D"/>
    <a:srgbClr val="20718F"/>
    <a:srgbClr val="5D203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autoAdjust="0"/>
    <p:restoredTop sz="94700" autoAdjust="0"/>
  </p:normalViewPr>
  <p:slideViewPr>
    <p:cSldViewPr snapToGrid="0">
      <p:cViewPr varScale="1">
        <p:scale>
          <a:sx n="70" d="100"/>
          <a:sy n="70" d="100"/>
        </p:scale>
        <p:origin x="-85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998A60B3-878B-499F-BCC6-EB52DE69AB76}" type="datetimeFigureOut">
              <a:rPr lang="zh-CN" altLang="en-US"/>
              <a:pPr>
                <a:defRPr/>
              </a:pPr>
              <a:t>2017/3/8</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8431625-1D0B-4550-91EA-48F5A99F1905}"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17DDCEBA-C8EA-4898-B210-71882D3F6EF1}" type="datetimeFigureOut">
              <a:rPr lang="zh-CN" altLang="en-US"/>
              <a:pPr>
                <a:defRPr/>
              </a:pPr>
              <a:t>2017/3/8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DA542B1-8B65-4B70-A30A-F20FA268272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Date Placeholder 3"/>
          <p:cNvSpPr>
            <a:spLocks noGrp="1"/>
          </p:cNvSpPr>
          <p:nvPr>
            <p:ph type="dt" sz="half" idx="10"/>
          </p:nvPr>
        </p:nvSpPr>
        <p:spPr/>
        <p:txBody>
          <a:bodyPr/>
          <a:lstStyle>
            <a:lvl1pPr>
              <a:defRPr/>
            </a:lvl1pPr>
          </a:lstStyle>
          <a:p>
            <a:pPr>
              <a:defRPr/>
            </a:pPr>
            <a:fld id="{1D7A2F24-43FB-49B9-B86D-658A2E9A265B}" type="datetimeFigureOut">
              <a:rPr lang="zh-CN" altLang="en-US"/>
              <a:pPr>
                <a:defRPr/>
              </a:pPr>
              <a:t>2017/3/8</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33A21BA8-E72C-4AC1-A581-66854947EFD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B49FF38-038D-4EB1-B9DA-EB190B5DB7DB}" type="datetimeFigureOut">
              <a:rPr lang="zh-CN" altLang="en-US"/>
              <a:pPr>
                <a:defRPr/>
              </a:pPr>
              <a:t>2017/3/8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88CDB0E-A387-4404-8F66-4D9126502641}"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7" name="Date Placeholder 3"/>
          <p:cNvSpPr>
            <a:spLocks noGrp="1"/>
          </p:cNvSpPr>
          <p:nvPr>
            <p:ph type="dt" sz="half" idx="10"/>
          </p:nvPr>
        </p:nvSpPr>
        <p:spPr/>
        <p:txBody>
          <a:bodyPr/>
          <a:lstStyle>
            <a:lvl1pPr>
              <a:defRPr/>
            </a:lvl1pPr>
          </a:lstStyle>
          <a:p>
            <a:pPr>
              <a:defRPr/>
            </a:pPr>
            <a:fld id="{B69300BB-053D-44D7-906C-EFF66329308A}" type="datetimeFigureOut">
              <a:rPr lang="zh-CN" altLang="en-US"/>
              <a:pPr>
                <a:defRPr/>
              </a:pPr>
              <a:t>2017/3/8</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3F59D207-2E17-4ABB-A32F-5D63C4B1C38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a:defRPr/>
            </a:lvl1pPr>
          </a:lstStyle>
          <a:p>
            <a:pPr>
              <a:defRPr/>
            </a:pPr>
            <a:fld id="{F48E69DC-3F70-4C73-A25E-F35217F84E3F}" type="datetimeFigureOut">
              <a:rPr lang="zh-CN" altLang="en-US"/>
              <a:pPr>
                <a:defRPr/>
              </a:pPr>
              <a:t>2017/3/8</a:t>
            </a:fld>
            <a:endParaRPr lang="zh-CN" altLang="en-US"/>
          </a:p>
        </p:txBody>
      </p:sp>
      <p:sp>
        <p:nvSpPr>
          <p:cNvPr id="6" name="Footer Placeholder 5"/>
          <p:cNvSpPr>
            <a:spLocks noGrp="1"/>
          </p:cNvSpPr>
          <p:nvPr>
            <p:ph type="ftr" sz="quarter" idx="11"/>
          </p:nvPr>
        </p:nvSpPr>
        <p:spPr/>
        <p:txBody>
          <a:bodyPr/>
          <a:lstStyle>
            <a:lvl1pPr>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a:lvl1pPr>
          </a:lstStyle>
          <a:p>
            <a:pPr>
              <a:defRPr/>
            </a:pPr>
            <a:fld id="{1901B42B-E412-47C7-AB58-D7B992670BF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2296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44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a:defRPr/>
            </a:lvl1pPr>
          </a:lstStyle>
          <a:p>
            <a:pPr>
              <a:defRPr/>
            </a:pPr>
            <a:fld id="{875DD434-9A2A-4A52-ACC2-5A910030E8C4}" type="datetimeFigureOut">
              <a:rPr lang="zh-CN" altLang="en-US"/>
              <a:pPr>
                <a:defRPr/>
              </a:pPr>
              <a:t>2017/3/8</a:t>
            </a:fld>
            <a:endParaRPr lang="zh-CN" altLang="en-US"/>
          </a:p>
        </p:txBody>
      </p:sp>
      <p:sp>
        <p:nvSpPr>
          <p:cNvPr id="8" name="Footer Placeholder 7"/>
          <p:cNvSpPr>
            <a:spLocks noGrp="1"/>
          </p:cNvSpPr>
          <p:nvPr>
            <p:ph type="ftr" sz="quarter" idx="11"/>
          </p:nvPr>
        </p:nvSpPr>
        <p:spPr/>
        <p:txBody>
          <a:bodyPr/>
          <a:lstStyle>
            <a:lvl1pPr>
              <a:defRPr/>
            </a:lvl1pPr>
          </a:lstStyle>
          <a:p>
            <a:pPr>
              <a:defRPr/>
            </a:pPr>
            <a:endParaRPr lang="zh-CN" altLang="en-US"/>
          </a:p>
        </p:txBody>
      </p:sp>
      <p:sp>
        <p:nvSpPr>
          <p:cNvPr id="9" name="Slide Number Placeholder 8"/>
          <p:cNvSpPr>
            <a:spLocks noGrp="1"/>
          </p:cNvSpPr>
          <p:nvPr>
            <p:ph type="sldNum" sz="quarter" idx="12"/>
          </p:nvPr>
        </p:nvSpPr>
        <p:spPr/>
        <p:txBody>
          <a:bodyPr/>
          <a:lstStyle>
            <a:lvl1pPr>
              <a:defRPr/>
            </a:lvl1pPr>
          </a:lstStyle>
          <a:p>
            <a:pPr>
              <a:defRPr/>
            </a:pPr>
            <a:fld id="{D5CD419E-C128-4EF5-BE9C-1D4496819DB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a:defRPr/>
            </a:lvl1pPr>
          </a:lstStyle>
          <a:p>
            <a:pPr>
              <a:defRPr/>
            </a:pPr>
            <a:fld id="{B12062EA-1C40-446F-A80E-3AAE03EC7B01}" type="datetimeFigureOut">
              <a:rPr lang="zh-CN" altLang="en-US"/>
              <a:pPr>
                <a:defRPr/>
              </a:pPr>
              <a:t>2017/3/8</a:t>
            </a:fld>
            <a:endParaRPr lang="zh-CN" altLang="en-US"/>
          </a:p>
        </p:txBody>
      </p:sp>
      <p:sp>
        <p:nvSpPr>
          <p:cNvPr id="4" name="Footer Placeholder 3"/>
          <p:cNvSpPr>
            <a:spLocks noGrp="1"/>
          </p:cNvSpPr>
          <p:nvPr>
            <p:ph type="ftr" sz="quarter" idx="11"/>
          </p:nvPr>
        </p:nvSpPr>
        <p:spPr/>
        <p:txBody>
          <a:bodyPr/>
          <a:lstStyle>
            <a:lvl1pPr>
              <a:defRPr/>
            </a:lvl1pPr>
          </a:lstStyle>
          <a:p>
            <a:pPr>
              <a:defRPr/>
            </a:pPr>
            <a:endParaRPr lang="zh-CN" altLang="en-US"/>
          </a:p>
        </p:txBody>
      </p:sp>
      <p:sp>
        <p:nvSpPr>
          <p:cNvPr id="5" name="Slide Number Placeholder 4"/>
          <p:cNvSpPr>
            <a:spLocks noGrp="1"/>
          </p:cNvSpPr>
          <p:nvPr>
            <p:ph type="sldNum" sz="quarter" idx="12"/>
          </p:nvPr>
        </p:nvSpPr>
        <p:spPr/>
        <p:txBody>
          <a:bodyPr/>
          <a:lstStyle>
            <a:lvl1pPr>
              <a:defRPr/>
            </a:lvl1pPr>
          </a:lstStyle>
          <a:p>
            <a:pPr>
              <a:defRPr/>
            </a:pPr>
            <a:fld id="{8ACB55CE-76D7-446A-9D64-94B13927E3D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5"/>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F0242010-7698-41C1-A910-08EE8195F44A}" type="datetimeFigureOut">
              <a:rPr lang="zh-CN" altLang="en-US"/>
              <a:pPr>
                <a:defRPr/>
              </a:pPr>
              <a:t>2017/3/8</a:t>
            </a:fld>
            <a:endParaRPr lang="zh-CN" altLang="en-US"/>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zh-CN" altLang="en-US"/>
          </a:p>
        </p:txBody>
      </p:sp>
      <p:sp>
        <p:nvSpPr>
          <p:cNvPr id="6" name="Slide Number Placeholder 8"/>
          <p:cNvSpPr>
            <a:spLocks noGrp="1"/>
          </p:cNvSpPr>
          <p:nvPr>
            <p:ph type="sldNum" sz="quarter" idx="12"/>
          </p:nvPr>
        </p:nvSpPr>
        <p:spPr/>
        <p:txBody>
          <a:bodyPr/>
          <a:lstStyle>
            <a:lvl1pPr>
              <a:defRPr/>
            </a:lvl1pPr>
          </a:lstStyle>
          <a:p>
            <a:pPr>
              <a:defRPr/>
            </a:pPr>
            <a:fld id="{A8065724-174A-48C8-AE0D-32A848D1DB7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ectangle 7"/>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a:xfrm>
            <a:off x="349250" y="6459538"/>
            <a:ext cx="1963738" cy="365125"/>
          </a:xfrm>
        </p:spPr>
        <p:txBody>
          <a:bodyPr/>
          <a:lstStyle>
            <a:lvl1pPr algn="l">
              <a:defRPr/>
            </a:lvl1pPr>
          </a:lstStyle>
          <a:p>
            <a:pPr>
              <a:defRPr/>
            </a:pPr>
            <a:fld id="{43EF1F0D-2122-4F7F-9D25-A076284F9501}" type="datetimeFigureOut">
              <a:rPr lang="zh-CN" altLang="en-US"/>
              <a:pPr>
                <a:defRPr/>
              </a:pPr>
              <a:t>2017/3/8</a:t>
            </a:fld>
            <a:endParaRPr lang="zh-CN" altLang="en-US"/>
          </a:p>
        </p:txBody>
      </p:sp>
      <p:sp>
        <p:nvSpPr>
          <p:cNvPr id="8" name="Footer Placeholder 5"/>
          <p:cNvSpPr>
            <a:spLocks noGrp="1"/>
          </p:cNvSpPr>
          <p:nvPr>
            <p:ph type="ftr" sz="quarter" idx="11"/>
          </p:nvPr>
        </p:nvSpPr>
        <p:spPr>
          <a:xfrm>
            <a:off x="3600450" y="6459538"/>
            <a:ext cx="3486150" cy="365125"/>
          </a:xfrm>
        </p:spPr>
        <p:txBody>
          <a:bodyPr/>
          <a:lstStyle>
            <a:lvl1pPr algn="l">
              <a:defRPr>
                <a:solidFill>
                  <a:schemeClr val="tx2"/>
                </a:solidFill>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solidFill>
                  <a:schemeClr val="tx2"/>
                </a:solidFill>
              </a:defRPr>
            </a:lvl1pPr>
          </a:lstStyle>
          <a:p>
            <a:pPr>
              <a:defRPr/>
            </a:pPr>
            <a:fld id="{E2170D68-3FE9-48D0-9DD5-B9124858EDE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p:txBody>
          <a:bodyPr/>
          <a:lstStyle>
            <a:lvl1pPr>
              <a:defRPr/>
            </a:lvl1pPr>
          </a:lstStyle>
          <a:p>
            <a:pPr>
              <a:defRPr/>
            </a:pPr>
            <a:fld id="{5F72E2D3-FB5A-4E21-9416-71348F8BF970}" type="datetimeFigureOut">
              <a:rPr lang="zh-CN" altLang="en-US"/>
              <a:pPr>
                <a:defRPr/>
              </a:pPr>
              <a:t>2017/3/8</a:t>
            </a:fld>
            <a:endParaRPr lang="zh-CN" altLang="en-US"/>
          </a:p>
        </p:txBody>
      </p:sp>
      <p:sp>
        <p:nvSpPr>
          <p:cNvPr id="8" name="Footer Placeholder 5"/>
          <p:cNvSpPr>
            <a:spLocks noGrp="1"/>
          </p:cNvSpPr>
          <p:nvPr>
            <p:ph type="ftr" sz="quarter" idx="11"/>
          </p:nvPr>
        </p:nvSpPr>
        <p:spPr/>
        <p:txBody>
          <a:bodyPr/>
          <a:lstStyle>
            <a:lvl1pPr>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lvl1pPr>
          </a:lstStyle>
          <a:p>
            <a:pPr>
              <a:defRPr/>
            </a:pPr>
            <a:fld id="{31AF817D-2DF0-4EAB-A1C3-DB338B2E43A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1029" name="Text Placeholder 2"/>
          <p:cNvSpPr>
            <a:spLocks noGrp="1"/>
          </p:cNvSpPr>
          <p:nvPr>
            <p:ph type="body" idx="1"/>
          </p:nvPr>
        </p:nvSpPr>
        <p:spPr bwMode="auto">
          <a:xfrm>
            <a:off x="822325" y="1846263"/>
            <a:ext cx="7543800" cy="402272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22325" y="6459538"/>
            <a:ext cx="1854200" cy="365125"/>
          </a:xfrm>
          <a:prstGeom prst="rect">
            <a:avLst/>
          </a:prstGeom>
        </p:spPr>
        <p:txBody>
          <a:bodyPr vert="horz" lIns="91440" tIns="45720" rIns="91440" bIns="45720" rtlCol="0" anchor="ctr"/>
          <a:lstStyle>
            <a:lvl1pPr algn="l" fontAlgn="auto">
              <a:spcBef>
                <a:spcPts val="0"/>
              </a:spcBef>
              <a:spcAft>
                <a:spcPts val="0"/>
              </a:spcAft>
              <a:defRPr sz="900">
                <a:solidFill>
                  <a:srgbClr val="FFFFFF"/>
                </a:solidFill>
                <a:latin typeface="+mn-lt"/>
                <a:ea typeface="+mn-ea"/>
              </a:defRPr>
            </a:lvl1pPr>
          </a:lstStyle>
          <a:p>
            <a:pPr>
              <a:defRPr/>
            </a:pPr>
            <a:fld id="{1D9D92B7-83AA-4A68-B84F-B942BC1C3656}" type="datetimeFigureOut">
              <a:rPr lang="zh-CN" altLang="en-US"/>
              <a:pPr>
                <a:defRPr/>
              </a:pPr>
              <a:t>2017/3/8</a:t>
            </a:fld>
            <a:endParaRPr lang="zh-CN" altLang="en-US"/>
          </a:p>
        </p:txBody>
      </p:sp>
      <p:sp>
        <p:nvSpPr>
          <p:cNvPr id="5" name="Footer Placeholder 4"/>
          <p:cNvSpPr>
            <a:spLocks noGrp="1"/>
          </p:cNvSpPr>
          <p:nvPr>
            <p:ph type="ftr" sz="quarter" idx="3"/>
          </p:nvPr>
        </p:nvSpPr>
        <p:spPr>
          <a:xfrm>
            <a:off x="2765425" y="6459538"/>
            <a:ext cx="3616325" cy="365125"/>
          </a:xfrm>
          <a:prstGeom prst="rect">
            <a:avLst/>
          </a:prstGeom>
        </p:spPr>
        <p:txBody>
          <a:bodyPr vert="horz" lIns="91440" tIns="45720" rIns="91440" bIns="45720" rtlCol="0" anchor="ctr"/>
          <a:lstStyle>
            <a:lvl1pPr algn="ctr" fontAlgn="auto">
              <a:spcBef>
                <a:spcPts val="0"/>
              </a:spcBef>
              <a:spcAft>
                <a:spcPts val="0"/>
              </a:spcAft>
              <a:defRPr sz="900" cap="all" baseline="0">
                <a:solidFill>
                  <a:srgbClr val="FFFFFF"/>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fontAlgn="auto">
              <a:spcBef>
                <a:spcPts val="0"/>
              </a:spcBef>
              <a:spcAft>
                <a:spcPts val="0"/>
              </a:spcAft>
              <a:defRPr sz="1050">
                <a:solidFill>
                  <a:srgbClr val="FFFFFF"/>
                </a:solidFill>
                <a:latin typeface="+mn-lt"/>
                <a:ea typeface="+mn-ea"/>
              </a:defRPr>
            </a:lvl1pPr>
          </a:lstStyle>
          <a:p>
            <a:pPr>
              <a:defRPr/>
            </a:pPr>
            <a:fld id="{1B7A0AE9-57E8-4EDD-B56B-FFC0BF735C13}" type="slidenum">
              <a:rPr lang="zh-CN" altLang="en-US"/>
              <a:pPr>
                <a:defRPr/>
              </a:pPr>
              <a:t>‹#›</a:t>
            </a:fld>
            <a:endParaRPr lang="zh-CN" altLang="en-US"/>
          </a:p>
        </p:txBody>
      </p:sp>
      <p:cxnSp>
        <p:nvCxnSpPr>
          <p:cNvPr id="10" name="Straight Connector 9"/>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2pPr>
      <a:lvl3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3pPr>
      <a:lvl4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4pPr>
      <a:lvl5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5pPr>
      <a:lvl6pPr marL="457200" algn="l" rtl="0" fontAlgn="base">
        <a:lnSpc>
          <a:spcPct val="85000"/>
        </a:lnSpc>
        <a:spcBef>
          <a:spcPct val="0"/>
        </a:spcBef>
        <a:spcAft>
          <a:spcPct val="0"/>
        </a:spcAft>
        <a:defRPr sz="4800">
          <a:solidFill>
            <a:srgbClr val="404040"/>
          </a:solidFill>
          <a:latin typeface="Calibri Light" pitchFamily="34" charset="0"/>
          <a:ea typeface="宋体" charset="-122"/>
        </a:defRPr>
      </a:lvl6pPr>
      <a:lvl7pPr marL="914400" algn="l" rtl="0" fontAlgn="base">
        <a:lnSpc>
          <a:spcPct val="85000"/>
        </a:lnSpc>
        <a:spcBef>
          <a:spcPct val="0"/>
        </a:spcBef>
        <a:spcAft>
          <a:spcPct val="0"/>
        </a:spcAft>
        <a:defRPr sz="4800">
          <a:solidFill>
            <a:srgbClr val="404040"/>
          </a:solidFill>
          <a:latin typeface="Calibri Light" pitchFamily="34" charset="0"/>
          <a:ea typeface="宋体" charset="-122"/>
        </a:defRPr>
      </a:lvl7pPr>
      <a:lvl8pPr marL="1371600" algn="l" rtl="0" fontAlgn="base">
        <a:lnSpc>
          <a:spcPct val="85000"/>
        </a:lnSpc>
        <a:spcBef>
          <a:spcPct val="0"/>
        </a:spcBef>
        <a:spcAft>
          <a:spcPct val="0"/>
        </a:spcAft>
        <a:defRPr sz="4800">
          <a:solidFill>
            <a:srgbClr val="404040"/>
          </a:solidFill>
          <a:latin typeface="Calibri Light" pitchFamily="34" charset="0"/>
          <a:ea typeface="宋体" charset="-122"/>
        </a:defRPr>
      </a:lvl8pPr>
      <a:lvl9pPr marL="1828800" algn="l" rtl="0" fontAlgn="base">
        <a:lnSpc>
          <a:spcPct val="85000"/>
        </a:lnSpc>
        <a:spcBef>
          <a:spcPct val="0"/>
        </a:spcBef>
        <a:spcAft>
          <a:spcPct val="0"/>
        </a:spcAft>
        <a:defRPr sz="4800">
          <a:solidFill>
            <a:srgbClr val="404040"/>
          </a:solidFill>
          <a:latin typeface="Calibri Light" pitchFamily="34" charset="0"/>
          <a:ea typeface="宋体" charset="-122"/>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slide" Target="slide9.xml"/><Relationship Id="rId4" Type="http://schemas.openxmlformats.org/officeDocument/2006/relationships/slide" Target="slide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2"/>
          <p:cNvSpPr>
            <a:spLocks noChangeArrowheads="1"/>
          </p:cNvSpPr>
          <p:nvPr/>
        </p:nvSpPr>
        <p:spPr bwMode="auto">
          <a:xfrm>
            <a:off x="1273175" y="871538"/>
            <a:ext cx="1271588" cy="523875"/>
          </a:xfrm>
          <a:prstGeom prst="rect">
            <a:avLst/>
          </a:prstGeom>
          <a:noFill/>
          <a:ln w="9525">
            <a:noFill/>
            <a:miter lim="800000"/>
            <a:headEnd/>
            <a:tailEnd/>
          </a:ln>
        </p:spPr>
        <p:txBody>
          <a:bodyPr>
            <a:spAutoFit/>
          </a:bodyPr>
          <a:lstStyle/>
          <a:p>
            <a:r>
              <a:rPr lang="zh-CN" altLang="en-US" sz="2800">
                <a:latin typeface="黑体" pitchFamily="49" charset="-122"/>
                <a:ea typeface="黑体" pitchFamily="49" charset="-122"/>
              </a:rPr>
              <a:t>第</a:t>
            </a:r>
            <a:r>
              <a:rPr lang="en-US" altLang="zh-CN" sz="2800">
                <a:latin typeface="Calibri" pitchFamily="34" charset="0"/>
              </a:rPr>
              <a:t>12</a:t>
            </a:r>
            <a:r>
              <a:rPr lang="zh-CN" altLang="en-US" sz="2800">
                <a:latin typeface="黑体" pitchFamily="49" charset="-122"/>
                <a:ea typeface="黑体" pitchFamily="49" charset="-122"/>
              </a:rPr>
              <a:t>课</a:t>
            </a:r>
          </a:p>
        </p:txBody>
      </p:sp>
      <p:sp>
        <p:nvSpPr>
          <p:cNvPr id="4" name="文本框 3"/>
          <p:cNvSpPr txBox="1"/>
          <p:nvPr/>
        </p:nvSpPr>
        <p:spPr>
          <a:xfrm>
            <a:off x="2693988" y="781050"/>
            <a:ext cx="5980112" cy="647700"/>
          </a:xfrm>
          <a:prstGeom prst="rect">
            <a:avLst/>
          </a:prstGeom>
          <a:noFill/>
        </p:spPr>
        <p:txBody>
          <a:bodyPr>
            <a:spAutoFit/>
          </a:bodyPr>
          <a:lstStyle/>
          <a:p>
            <a:pPr algn="ctr" fontAlgn="auto">
              <a:spcBef>
                <a:spcPts val="0"/>
              </a:spcBef>
              <a:spcAft>
                <a:spcPts val="0"/>
              </a:spcAft>
              <a:defRPr/>
            </a:pPr>
            <a:r>
              <a:rPr lang="zh-CN" altLang="en-US" sz="3600" spc="300" dirty="0">
                <a:solidFill>
                  <a:srgbClr val="20718F"/>
                </a:solidFill>
                <a:latin typeface="黑体" panose="02010609060101010101" pitchFamily="49" charset="-122"/>
                <a:ea typeface="黑体" panose="02010609060101010101" pitchFamily="49" charset="-122"/>
              </a:rPr>
              <a:t>领先世界的科学技术</a:t>
            </a:r>
          </a:p>
        </p:txBody>
      </p:sp>
      <p:sp>
        <p:nvSpPr>
          <p:cNvPr id="13316" name="文本框 5"/>
          <p:cNvSpPr txBox="1">
            <a:spLocks noChangeArrowheads="1"/>
          </p:cNvSpPr>
          <p:nvPr/>
        </p:nvSpPr>
        <p:spPr bwMode="auto">
          <a:xfrm>
            <a:off x="3073400" y="4254500"/>
            <a:ext cx="5254625" cy="369888"/>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3" action="ppaction://hlinksldjump"/>
              </a:rPr>
              <a:t>活字印刷术的发明</a:t>
            </a:r>
            <a:endParaRPr lang="zh-CN" altLang="en-US">
              <a:solidFill>
                <a:srgbClr val="5B2136"/>
              </a:solidFill>
              <a:latin typeface="黑体" pitchFamily="49" charset="-122"/>
              <a:ea typeface="黑体" pitchFamily="49" charset="-122"/>
            </a:endParaRPr>
          </a:p>
        </p:txBody>
      </p:sp>
      <p:sp>
        <p:nvSpPr>
          <p:cNvPr id="13317" name="文本框 7"/>
          <p:cNvSpPr txBox="1">
            <a:spLocks noChangeArrowheads="1"/>
          </p:cNvSpPr>
          <p:nvPr/>
        </p:nvSpPr>
        <p:spPr bwMode="auto">
          <a:xfrm>
            <a:off x="3073400" y="4833938"/>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4" action="ppaction://hlinksldjump"/>
              </a:rPr>
              <a:t>指南针用于航海</a:t>
            </a:r>
            <a:endParaRPr lang="zh-CN" altLang="en-US">
              <a:solidFill>
                <a:srgbClr val="5B2136"/>
              </a:solidFill>
              <a:latin typeface="黑体" pitchFamily="49" charset="-122"/>
              <a:ea typeface="黑体" pitchFamily="49" charset="-122"/>
            </a:endParaRPr>
          </a:p>
        </p:txBody>
      </p:sp>
      <p:sp>
        <p:nvSpPr>
          <p:cNvPr id="13318" name="文本框 8"/>
          <p:cNvSpPr txBox="1">
            <a:spLocks noChangeArrowheads="1"/>
          </p:cNvSpPr>
          <p:nvPr/>
        </p:nvSpPr>
        <p:spPr bwMode="auto">
          <a:xfrm>
            <a:off x="3073400" y="5421313"/>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5" action="ppaction://hlinksldjump"/>
              </a:rPr>
              <a:t>火药的应用</a:t>
            </a:r>
            <a:endParaRPr lang="zh-CN" altLang="en-US">
              <a:solidFill>
                <a:srgbClr val="5B2136"/>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type="body" idx="4294967295"/>
          </p:nvPr>
        </p:nvSpPr>
        <p:spPr>
          <a:xfrm>
            <a:off x="288925" y="987425"/>
            <a:ext cx="8567738" cy="4978400"/>
          </a:xfrm>
        </p:spPr>
        <p:txBody>
          <a:bodyPr/>
          <a:lstStyle/>
          <a:p>
            <a:r>
              <a:rPr lang="en-US" altLang="zh-CN" sz="3200" b="1" smtClean="0">
                <a:latin typeface="楷体" pitchFamily="49" charset="-122"/>
                <a:ea typeface="楷体" pitchFamily="49" charset="-122"/>
              </a:rPr>
              <a:t>1</a:t>
            </a:r>
            <a:r>
              <a:rPr lang="zh-CN" altLang="en-US" sz="3200" b="1" smtClean="0">
                <a:latin typeface="楷体" pitchFamily="49" charset="-122"/>
                <a:ea typeface="楷体" pitchFamily="49" charset="-122"/>
              </a:rPr>
              <a:t>、唐朝，炼丹家们发明了火药。</a:t>
            </a:r>
          </a:p>
          <a:p>
            <a:r>
              <a:rPr lang="en-US" altLang="zh-CN" sz="3200" b="1" smtClean="0">
                <a:latin typeface="楷体" pitchFamily="49" charset="-122"/>
                <a:ea typeface="楷体" pitchFamily="49" charset="-122"/>
              </a:rPr>
              <a:t>2</a:t>
            </a:r>
            <a:r>
              <a:rPr lang="zh-CN" altLang="en-US" sz="3200" b="1" smtClean="0">
                <a:latin typeface="楷体" pitchFamily="49" charset="-122"/>
                <a:ea typeface="楷体" pitchFamily="49" charset="-122"/>
              </a:rPr>
              <a:t>、唐末，火药用于军事，火器被相继发明。</a:t>
            </a:r>
          </a:p>
          <a:p>
            <a:r>
              <a:rPr lang="en-US" altLang="zh-CN" sz="3200" b="1" smtClean="0">
                <a:latin typeface="楷体" pitchFamily="49" charset="-122"/>
                <a:ea typeface="楷体" pitchFamily="49" charset="-122"/>
              </a:rPr>
              <a:t>3</a:t>
            </a:r>
            <a:r>
              <a:rPr lang="zh-CN" altLang="en-US" sz="3200" b="1" smtClean="0">
                <a:latin typeface="楷体" pitchFamily="49" charset="-122"/>
                <a:ea typeface="楷体" pitchFamily="49" charset="-122"/>
              </a:rPr>
              <a:t>、宋元，火器广泛使用。</a:t>
            </a:r>
          </a:p>
          <a:p>
            <a:r>
              <a:rPr lang="zh-CN" altLang="en-US" sz="3200" b="1" smtClean="0">
                <a:solidFill>
                  <a:srgbClr val="FF0000"/>
                </a:solidFill>
                <a:latin typeface="楷体" pitchFamily="49" charset="-122"/>
                <a:ea typeface="楷体" pitchFamily="49" charset="-122"/>
              </a:rPr>
              <a:t>火器广泛用于军事后，战争进入火器时代</a:t>
            </a:r>
            <a:r>
              <a:rPr lang="zh-CN" altLang="en-US" sz="3200" b="1" smtClean="0">
                <a:latin typeface="楷体" pitchFamily="49" charset="-122"/>
                <a:ea typeface="楷体" pitchFamily="49" charset="-122"/>
              </a:rPr>
              <a:t>。</a:t>
            </a:r>
          </a:p>
          <a:p>
            <a:r>
              <a:rPr lang="en-US" altLang="zh-CN" sz="3200" b="1" smtClean="0">
                <a:latin typeface="楷体" pitchFamily="49" charset="-122"/>
                <a:ea typeface="楷体" pitchFamily="49" charset="-122"/>
              </a:rPr>
              <a:t>13</a:t>
            </a:r>
            <a:r>
              <a:rPr lang="zh-CN" altLang="en-US" sz="3200" b="1" smtClean="0">
                <a:latin typeface="楷体" pitchFamily="49" charset="-122"/>
                <a:ea typeface="楷体" pitchFamily="49" charset="-122"/>
              </a:rPr>
              <a:t>至</a:t>
            </a:r>
            <a:r>
              <a:rPr lang="en-US" altLang="zh-CN" sz="3200" b="1" smtClean="0">
                <a:latin typeface="楷体" pitchFamily="49" charset="-122"/>
                <a:ea typeface="楷体" pitchFamily="49" charset="-122"/>
              </a:rPr>
              <a:t>14</a:t>
            </a:r>
            <a:r>
              <a:rPr lang="zh-CN" altLang="en-US" sz="3200" b="1" smtClean="0">
                <a:latin typeface="楷体" pitchFamily="49" charset="-122"/>
                <a:ea typeface="楷体" pitchFamily="49" charset="-122"/>
              </a:rPr>
              <a:t>世纪，火器传入阿拉伯和欧洲，促进了这些地区经济和科学的发展，推动了人类社会的进步。</a:t>
            </a:r>
          </a:p>
          <a:p>
            <a:r>
              <a:rPr lang="zh-CN" altLang="en-US" sz="3200" b="1" smtClean="0">
                <a:solidFill>
                  <a:srgbClr val="FF0000"/>
                </a:solidFill>
                <a:latin typeface="楷体" pitchFamily="49" charset="-122"/>
                <a:ea typeface="楷体" pitchFamily="49" charset="-122"/>
              </a:rPr>
              <a:t>造纸术、印刷术、指南针和火药</a:t>
            </a:r>
            <a:r>
              <a:rPr lang="zh-CN" altLang="en-US" sz="3200" b="1" smtClean="0">
                <a:latin typeface="楷体" pitchFamily="49" charset="-122"/>
                <a:ea typeface="楷体" pitchFamily="49" charset="-122"/>
              </a:rPr>
              <a:t>是中国古代的四大发明。</a:t>
            </a:r>
          </a:p>
        </p:txBody>
      </p:sp>
      <p:sp>
        <p:nvSpPr>
          <p:cNvPr id="44036" name="文本框 5"/>
          <p:cNvSpPr txBox="1">
            <a:spLocks noChangeArrowheads="1"/>
          </p:cNvSpPr>
          <p:nvPr>
            <p:ph type="title" idx="4294967295"/>
          </p:nvPr>
        </p:nvSpPr>
        <p:spPr bwMode="auto">
          <a:xfrm>
            <a:off x="0" y="231775"/>
            <a:ext cx="9144000" cy="698500"/>
          </a:xfrm>
          <a:solidFill>
            <a:srgbClr val="FFFF00"/>
          </a:solidFill>
        </p:spPr>
        <p:txBody>
          <a:bodyPr wrap="square" numCol="1" anchorCtr="0" compatLnSpc="1">
            <a:prstTxWarp prst="textNoShape">
              <a:avLst/>
            </a:prstTxWarp>
          </a:bodyPr>
          <a:lstStyle/>
          <a:p>
            <a:pPr algn="ctr" eaLnBrk="1" hangingPunct="1">
              <a:lnSpc>
                <a:spcPct val="100000"/>
              </a:lnSpc>
            </a:pPr>
            <a:r>
              <a:rPr lang="zh-CN" altLang="en-US" sz="3600" b="1" smtClean="0">
                <a:ea typeface="楷体" pitchFamily="49" charset="-122"/>
              </a:rPr>
              <a:t>火药的应用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a:srcRect/>
          <a:stretch>
            <a:fillRect/>
          </a:stretch>
        </p:blipFill>
        <p:spPr bwMode="auto">
          <a:xfrm>
            <a:off x="788988" y="455613"/>
            <a:ext cx="3752850" cy="2400300"/>
          </a:xfrm>
          <a:prstGeom prst="rect">
            <a:avLst/>
          </a:prstGeom>
          <a:noFill/>
          <a:ln w="9525">
            <a:noFill/>
            <a:miter lim="800000"/>
            <a:headEnd/>
            <a:tailEnd/>
          </a:ln>
        </p:spPr>
      </p:pic>
      <p:pic>
        <p:nvPicPr>
          <p:cNvPr id="25602" name="Picture 3"/>
          <p:cNvPicPr>
            <a:picLocks noChangeAspect="1" noChangeArrowheads="1"/>
          </p:cNvPicPr>
          <p:nvPr/>
        </p:nvPicPr>
        <p:blipFill>
          <a:blip r:embed="rId3"/>
          <a:srcRect l="6300" t="6300" r="6300" b="6300"/>
          <a:stretch>
            <a:fillRect/>
          </a:stretch>
        </p:blipFill>
        <p:spPr bwMode="auto">
          <a:xfrm>
            <a:off x="5035550" y="439738"/>
            <a:ext cx="2955925" cy="2955925"/>
          </a:xfrm>
          <a:prstGeom prst="rect">
            <a:avLst/>
          </a:prstGeom>
          <a:noFill/>
          <a:ln w="9525">
            <a:noFill/>
            <a:miter lim="800000"/>
            <a:headEnd/>
            <a:tailEnd/>
          </a:ln>
        </p:spPr>
      </p:pic>
      <p:pic>
        <p:nvPicPr>
          <p:cNvPr id="25603" name="Picture 4"/>
          <p:cNvPicPr>
            <a:picLocks noChangeAspect="1" noChangeArrowheads="1"/>
          </p:cNvPicPr>
          <p:nvPr/>
        </p:nvPicPr>
        <p:blipFill>
          <a:blip r:embed="rId4"/>
          <a:srcRect/>
          <a:stretch>
            <a:fillRect/>
          </a:stretch>
        </p:blipFill>
        <p:spPr bwMode="auto">
          <a:xfrm>
            <a:off x="833438" y="3138488"/>
            <a:ext cx="3722687" cy="2797175"/>
          </a:xfrm>
          <a:prstGeom prst="rect">
            <a:avLst/>
          </a:prstGeom>
          <a:noFill/>
          <a:ln w="9525">
            <a:noFill/>
            <a:miter lim="800000"/>
            <a:headEnd/>
            <a:tailEnd/>
          </a:ln>
        </p:spPr>
      </p:pic>
      <p:sp>
        <p:nvSpPr>
          <p:cNvPr id="25604" name="Text Box 6"/>
          <p:cNvSpPr txBox="1">
            <a:spLocks noChangeArrowheads="1"/>
          </p:cNvSpPr>
          <p:nvPr/>
        </p:nvSpPr>
        <p:spPr bwMode="auto">
          <a:xfrm>
            <a:off x="919163" y="5521325"/>
            <a:ext cx="869950" cy="366713"/>
          </a:xfrm>
          <a:prstGeom prst="rect">
            <a:avLst/>
          </a:prstGeom>
          <a:noFill/>
          <a:ln w="9525">
            <a:noFill/>
            <a:miter lim="800000"/>
            <a:headEnd/>
            <a:tailEnd/>
          </a:ln>
        </p:spPr>
        <p:txBody>
          <a:bodyPr wrap="none">
            <a:spAutoFit/>
          </a:bodyPr>
          <a:lstStyle/>
          <a:p>
            <a:r>
              <a:rPr lang="zh-CN" altLang="en-US">
                <a:latin typeface="宋体" charset="-122"/>
              </a:rPr>
              <a:t>硝石块</a:t>
            </a:r>
            <a:endParaRPr lang="zh-CN" altLang="en-US">
              <a:latin typeface="Calibri" pitchFamily="34" charset="0"/>
            </a:endParaRPr>
          </a:p>
        </p:txBody>
      </p:sp>
      <p:sp>
        <p:nvSpPr>
          <p:cNvPr id="25605" name="Rectangle 7"/>
          <p:cNvSpPr>
            <a:spLocks noChangeArrowheads="1"/>
          </p:cNvSpPr>
          <p:nvPr/>
        </p:nvSpPr>
        <p:spPr bwMode="auto">
          <a:xfrm>
            <a:off x="3509963" y="546100"/>
            <a:ext cx="8699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硫磺块</a:t>
            </a:r>
          </a:p>
        </p:txBody>
      </p:sp>
      <p:sp>
        <p:nvSpPr>
          <p:cNvPr id="25606" name="Rectangle 8"/>
          <p:cNvSpPr>
            <a:spLocks noChangeArrowheads="1"/>
          </p:cNvSpPr>
          <p:nvPr/>
        </p:nvSpPr>
        <p:spPr bwMode="auto">
          <a:xfrm>
            <a:off x="7061200" y="631825"/>
            <a:ext cx="8699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木炭块</a:t>
            </a:r>
          </a:p>
        </p:txBody>
      </p:sp>
      <p:sp>
        <p:nvSpPr>
          <p:cNvPr id="25607" name="Text Box 10"/>
          <p:cNvSpPr txBox="1">
            <a:spLocks noChangeArrowheads="1"/>
          </p:cNvSpPr>
          <p:nvPr/>
        </p:nvSpPr>
        <p:spPr bwMode="auto">
          <a:xfrm>
            <a:off x="4719638" y="4076700"/>
            <a:ext cx="4176712" cy="1552575"/>
          </a:xfrm>
          <a:prstGeom prst="rect">
            <a:avLst/>
          </a:prstGeom>
          <a:noFill/>
          <a:ln w="9525">
            <a:noFill/>
            <a:miter lim="800000"/>
            <a:headEnd/>
            <a:tailEnd/>
          </a:ln>
        </p:spPr>
        <p:txBody>
          <a:bodyPr>
            <a:spAutoFit/>
          </a:bodyPr>
          <a:lstStyle/>
          <a:p>
            <a:pPr>
              <a:spcBef>
                <a:spcPct val="50000"/>
              </a:spcBef>
            </a:pPr>
            <a:r>
              <a:rPr lang="en-US" altLang="zh-CN" sz="1400">
                <a:latin typeface="Calibri" pitchFamily="34" charset="0"/>
              </a:rPr>
              <a:t>        </a:t>
            </a:r>
            <a:r>
              <a:rPr lang="zh-CN" altLang="en-US" sz="2400" b="1">
                <a:latin typeface="Calibri" pitchFamily="34" charset="0"/>
              </a:rPr>
              <a:t>炼丹家在炼制“仙丹”的过程中发现硫磺、木炭和硝石按一定比例混合在一起加热极易燃烧和爆炸，从而发明了火药。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0"/>
          <p:cNvSpPr txBox="1">
            <a:spLocks noChangeArrowheads="1"/>
          </p:cNvSpPr>
          <p:nvPr/>
        </p:nvSpPr>
        <p:spPr bwMode="auto">
          <a:xfrm>
            <a:off x="652463" y="3897313"/>
            <a:ext cx="8115300" cy="1800225"/>
          </a:xfrm>
          <a:prstGeom prst="rect">
            <a:avLst/>
          </a:prstGeom>
          <a:noFill/>
          <a:ln w="9525">
            <a:noFill/>
            <a:miter lim="800000"/>
            <a:headEnd/>
            <a:tailEnd/>
          </a:ln>
        </p:spPr>
        <p:txBody>
          <a:bodyPr>
            <a:spAutoFit/>
          </a:bodyPr>
          <a:lstStyle/>
          <a:p>
            <a:pPr>
              <a:spcBef>
                <a:spcPct val="50000"/>
              </a:spcBef>
            </a:pPr>
            <a:r>
              <a:rPr lang="en-US" altLang="zh-CN">
                <a:latin typeface="宋体" charset="-122"/>
              </a:rPr>
              <a:t>    </a:t>
            </a:r>
            <a:r>
              <a:rPr lang="zh-CN" altLang="en-US" sz="2800" b="1">
                <a:latin typeface="楷体" pitchFamily="49" charset="-122"/>
                <a:ea typeface="楷体" pitchFamily="49" charset="-122"/>
              </a:rPr>
              <a:t>南宋理宗开庆元年（公元</a:t>
            </a:r>
            <a:r>
              <a:rPr lang="en-US" altLang="zh-CN" sz="2800" b="1">
                <a:latin typeface="楷体" pitchFamily="49" charset="-122"/>
                <a:ea typeface="楷体" pitchFamily="49" charset="-122"/>
              </a:rPr>
              <a:t>1259</a:t>
            </a:r>
            <a:r>
              <a:rPr lang="zh-CN" altLang="en-US" sz="2800" b="1">
                <a:latin typeface="楷体" pitchFamily="49" charset="-122"/>
                <a:ea typeface="楷体" pitchFamily="49" charset="-122"/>
              </a:rPr>
              <a:t>），宋军发明此种管状火器。以巨竹筒为枪身，内部装填火药与子窠</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子弹。点燃引线后，火药喷发，将“子窠”射出，射程远达</a:t>
            </a:r>
            <a:r>
              <a:rPr lang="en-US" altLang="zh-CN" sz="2800" b="1">
                <a:latin typeface="楷体" pitchFamily="49" charset="-122"/>
                <a:ea typeface="楷体" pitchFamily="49" charset="-122"/>
              </a:rPr>
              <a:t>150</a:t>
            </a:r>
            <a:r>
              <a:rPr lang="zh-CN" altLang="en-US" sz="2800" b="1">
                <a:latin typeface="楷体" pitchFamily="49" charset="-122"/>
                <a:ea typeface="楷体" pitchFamily="49" charset="-122"/>
              </a:rPr>
              <a:t>步（约</a:t>
            </a:r>
            <a:r>
              <a:rPr lang="en-US" altLang="zh-CN" sz="2800" b="1">
                <a:latin typeface="楷体" pitchFamily="49" charset="-122"/>
                <a:ea typeface="楷体" pitchFamily="49" charset="-122"/>
              </a:rPr>
              <a:t>230</a:t>
            </a:r>
            <a:r>
              <a:rPr lang="zh-CN" altLang="en-US" sz="2800" b="1">
                <a:latin typeface="楷体" pitchFamily="49" charset="-122"/>
                <a:ea typeface="楷体" pitchFamily="49" charset="-122"/>
              </a:rPr>
              <a:t>米）。</a:t>
            </a:r>
          </a:p>
        </p:txBody>
      </p:sp>
      <p:pic>
        <p:nvPicPr>
          <p:cNvPr id="28674" name="Picture 14" descr="12377672_2005060708503771270100"/>
          <p:cNvPicPr>
            <a:picLocks noChangeAspect="1" noChangeArrowheads="1"/>
          </p:cNvPicPr>
          <p:nvPr/>
        </p:nvPicPr>
        <p:blipFill>
          <a:blip r:embed="rId2"/>
          <a:srcRect/>
          <a:stretch>
            <a:fillRect/>
          </a:stretch>
        </p:blipFill>
        <p:spPr bwMode="auto">
          <a:xfrm>
            <a:off x="706438" y="400050"/>
            <a:ext cx="8008937" cy="3021013"/>
          </a:xfrm>
          <a:prstGeom prst="rect">
            <a:avLst/>
          </a:prstGeom>
          <a:noFill/>
          <a:ln w="9525">
            <a:noFill/>
            <a:miter lim="800000"/>
            <a:headEnd/>
            <a:tailEnd/>
          </a:ln>
        </p:spPr>
      </p:pic>
      <p:sp>
        <p:nvSpPr>
          <p:cNvPr id="28675" name="Text Box 15"/>
          <p:cNvSpPr txBox="1">
            <a:spLocks noChangeArrowheads="1"/>
          </p:cNvSpPr>
          <p:nvPr/>
        </p:nvSpPr>
        <p:spPr bwMode="auto">
          <a:xfrm>
            <a:off x="2444750" y="2921000"/>
            <a:ext cx="2379663" cy="519113"/>
          </a:xfrm>
          <a:prstGeom prst="rect">
            <a:avLst/>
          </a:prstGeom>
          <a:noFill/>
          <a:ln w="9525">
            <a:noFill/>
            <a:miter lim="800000"/>
            <a:headEnd/>
            <a:tailEnd/>
          </a:ln>
        </p:spPr>
        <p:txBody>
          <a:bodyPr wrap="none">
            <a:spAutoFit/>
          </a:bodyPr>
          <a:lstStyle/>
          <a:p>
            <a:r>
              <a:rPr lang="zh-CN" altLang="en-US" sz="2800" b="1">
                <a:latin typeface="Calibri" pitchFamily="34" charset="0"/>
                <a:ea typeface="楷体" pitchFamily="49" charset="-122"/>
              </a:rPr>
              <a:t>突火枪示意图</a:t>
            </a:r>
            <a:r>
              <a:rPr lang="zh-CN" altLang="en-US">
                <a:latin typeface="Calibri" pitchFamily="34"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2"/>
          <a:srcRect/>
          <a:stretch>
            <a:fillRect/>
          </a:stretch>
        </p:blipFill>
        <p:spPr bwMode="auto">
          <a:xfrm>
            <a:off x="247650" y="1328738"/>
            <a:ext cx="3540125" cy="2747962"/>
          </a:xfrm>
          <a:prstGeom prst="rect">
            <a:avLst/>
          </a:prstGeom>
          <a:noFill/>
          <a:ln w="9525">
            <a:noFill/>
            <a:miter lim="800000"/>
            <a:headEnd/>
            <a:tailEnd/>
          </a:ln>
        </p:spPr>
      </p:pic>
      <p:pic>
        <p:nvPicPr>
          <p:cNvPr id="29698" name="Picture 6"/>
          <p:cNvPicPr>
            <a:picLocks noChangeAspect="1" noChangeArrowheads="1"/>
          </p:cNvPicPr>
          <p:nvPr/>
        </p:nvPicPr>
        <p:blipFill>
          <a:blip r:embed="rId3"/>
          <a:srcRect/>
          <a:stretch>
            <a:fillRect/>
          </a:stretch>
        </p:blipFill>
        <p:spPr bwMode="auto">
          <a:xfrm>
            <a:off x="7389813" y="533400"/>
            <a:ext cx="1455737" cy="4724400"/>
          </a:xfrm>
          <a:prstGeom prst="rect">
            <a:avLst/>
          </a:prstGeom>
          <a:noFill/>
          <a:ln w="9525">
            <a:noFill/>
            <a:miter lim="800000"/>
            <a:headEnd/>
            <a:tailEnd/>
          </a:ln>
        </p:spPr>
      </p:pic>
      <p:pic>
        <p:nvPicPr>
          <p:cNvPr id="29699" name="Picture 7"/>
          <p:cNvPicPr>
            <a:picLocks noChangeAspect="1" noChangeArrowheads="1"/>
          </p:cNvPicPr>
          <p:nvPr/>
        </p:nvPicPr>
        <p:blipFill>
          <a:blip r:embed="rId4"/>
          <a:srcRect/>
          <a:stretch>
            <a:fillRect/>
          </a:stretch>
        </p:blipFill>
        <p:spPr bwMode="auto">
          <a:xfrm>
            <a:off x="3981450" y="1377950"/>
            <a:ext cx="3322638" cy="2695575"/>
          </a:xfrm>
          <a:prstGeom prst="rect">
            <a:avLst/>
          </a:prstGeom>
          <a:noFill/>
          <a:ln w="9525">
            <a:noFill/>
            <a:miter lim="800000"/>
            <a:headEnd/>
            <a:tailEnd/>
          </a:ln>
        </p:spPr>
      </p:pic>
      <p:sp>
        <p:nvSpPr>
          <p:cNvPr id="29700" name="Text Box 8"/>
          <p:cNvSpPr txBox="1">
            <a:spLocks noChangeArrowheads="1"/>
          </p:cNvSpPr>
          <p:nvPr/>
        </p:nvSpPr>
        <p:spPr bwMode="auto">
          <a:xfrm>
            <a:off x="4845050" y="4376738"/>
            <a:ext cx="1665288" cy="519112"/>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火龙出水</a:t>
            </a:r>
            <a:r>
              <a:rPr lang="zh-CN" altLang="en-US">
                <a:latin typeface="Calibri" pitchFamily="34" charset="0"/>
              </a:rPr>
              <a:t> </a:t>
            </a:r>
          </a:p>
        </p:txBody>
      </p:sp>
      <p:sp>
        <p:nvSpPr>
          <p:cNvPr id="29701" name="Rectangle 9"/>
          <p:cNvSpPr>
            <a:spLocks noChangeArrowheads="1"/>
          </p:cNvSpPr>
          <p:nvPr/>
        </p:nvSpPr>
        <p:spPr bwMode="auto">
          <a:xfrm>
            <a:off x="1449388" y="4313238"/>
            <a:ext cx="1255712" cy="519112"/>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突火枪</a:t>
            </a:r>
          </a:p>
        </p:txBody>
      </p:sp>
      <p:sp>
        <p:nvSpPr>
          <p:cNvPr id="29702" name="Rectangle 12"/>
          <p:cNvSpPr>
            <a:spLocks noChangeArrowheads="1"/>
          </p:cNvSpPr>
          <p:nvPr/>
        </p:nvSpPr>
        <p:spPr bwMode="auto">
          <a:xfrm>
            <a:off x="7729538" y="5276850"/>
            <a:ext cx="898525" cy="519113"/>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火箭</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spect="1" noChangeArrowheads="1"/>
          </p:cNvPicPr>
          <p:nvPr/>
        </p:nvPicPr>
        <p:blipFill>
          <a:blip r:embed="rId2"/>
          <a:srcRect l="1718" t="1979" r="1718" b="1979"/>
          <a:stretch>
            <a:fillRect/>
          </a:stretch>
        </p:blipFill>
        <p:spPr bwMode="auto">
          <a:xfrm>
            <a:off x="5383213" y="547688"/>
            <a:ext cx="3467100" cy="2728912"/>
          </a:xfrm>
          <a:prstGeom prst="rect">
            <a:avLst/>
          </a:prstGeom>
          <a:noFill/>
          <a:ln w="9525">
            <a:noFill/>
            <a:miter lim="800000"/>
            <a:headEnd/>
            <a:tailEnd/>
          </a:ln>
        </p:spPr>
      </p:pic>
      <p:sp>
        <p:nvSpPr>
          <p:cNvPr id="30721" name="Text Box 5"/>
          <p:cNvSpPr txBox="1">
            <a:spLocks noChangeArrowheads="1"/>
          </p:cNvSpPr>
          <p:nvPr/>
        </p:nvSpPr>
        <p:spPr bwMode="auto">
          <a:xfrm>
            <a:off x="5549900" y="654050"/>
            <a:ext cx="10985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神火飞鸦</a:t>
            </a:r>
            <a:endParaRPr lang="zh-CN" altLang="en-US">
              <a:latin typeface="Calibri" pitchFamily="34" charset="0"/>
            </a:endParaRPr>
          </a:p>
        </p:txBody>
      </p:sp>
      <p:pic>
        <p:nvPicPr>
          <p:cNvPr id="30723" name="Picture 8"/>
          <p:cNvPicPr>
            <a:picLocks noChangeAspect="1" noChangeArrowheads="1"/>
          </p:cNvPicPr>
          <p:nvPr/>
        </p:nvPicPr>
        <p:blipFill>
          <a:blip r:embed="rId3"/>
          <a:srcRect/>
          <a:stretch>
            <a:fillRect/>
          </a:stretch>
        </p:blipFill>
        <p:spPr bwMode="auto">
          <a:xfrm>
            <a:off x="312738" y="3505200"/>
            <a:ext cx="4838700" cy="2444750"/>
          </a:xfrm>
          <a:prstGeom prst="rect">
            <a:avLst/>
          </a:prstGeom>
          <a:noFill/>
          <a:ln w="9525">
            <a:noFill/>
            <a:miter lim="800000"/>
            <a:headEnd/>
            <a:tailEnd/>
          </a:ln>
        </p:spPr>
      </p:pic>
      <p:sp>
        <p:nvSpPr>
          <p:cNvPr id="30724" name="Text Box 9"/>
          <p:cNvSpPr txBox="1">
            <a:spLocks noChangeArrowheads="1"/>
          </p:cNvSpPr>
          <p:nvPr/>
        </p:nvSpPr>
        <p:spPr bwMode="auto">
          <a:xfrm>
            <a:off x="3457575" y="5437188"/>
            <a:ext cx="1665288" cy="519112"/>
          </a:xfrm>
          <a:prstGeom prst="rect">
            <a:avLst/>
          </a:prstGeom>
          <a:noFill/>
          <a:ln w="9525">
            <a:noFill/>
            <a:miter lim="800000"/>
            <a:headEnd/>
            <a:tailEnd/>
          </a:ln>
        </p:spPr>
        <p:txBody>
          <a:bodyPr wrap="none">
            <a:spAutoFit/>
          </a:bodyPr>
          <a:lstStyle/>
          <a:p>
            <a:r>
              <a:rPr lang="zh-CN" altLang="en-US" sz="2800" b="1">
                <a:latin typeface="宋体" charset="-122"/>
              </a:rPr>
              <a:t>蔟藜火球</a:t>
            </a:r>
            <a:r>
              <a:rPr lang="zh-CN" altLang="en-US">
                <a:latin typeface="Calibri" pitchFamily="34" charset="0"/>
              </a:rPr>
              <a:t> </a:t>
            </a:r>
          </a:p>
        </p:txBody>
      </p:sp>
      <p:pic>
        <p:nvPicPr>
          <p:cNvPr id="30725" name="Picture 11" descr="1"/>
          <p:cNvPicPr>
            <a:picLocks noChangeAspect="1" noChangeArrowheads="1"/>
          </p:cNvPicPr>
          <p:nvPr/>
        </p:nvPicPr>
        <p:blipFill>
          <a:blip r:embed="rId4"/>
          <a:srcRect/>
          <a:stretch>
            <a:fillRect/>
          </a:stretch>
        </p:blipFill>
        <p:spPr bwMode="auto">
          <a:xfrm>
            <a:off x="336550" y="530225"/>
            <a:ext cx="4821238" cy="2725738"/>
          </a:xfrm>
          <a:prstGeom prst="rect">
            <a:avLst/>
          </a:prstGeom>
          <a:noFill/>
          <a:ln w="9525">
            <a:noFill/>
            <a:miter lim="800000"/>
            <a:headEnd/>
            <a:tailEnd/>
          </a:ln>
        </p:spPr>
      </p:pic>
      <p:pic>
        <p:nvPicPr>
          <p:cNvPr id="30727" name="Picture 15"/>
          <p:cNvPicPr>
            <a:picLocks noChangeAspect="1" noChangeArrowheads="1"/>
          </p:cNvPicPr>
          <p:nvPr/>
        </p:nvPicPr>
        <p:blipFill>
          <a:blip r:embed="rId5"/>
          <a:srcRect/>
          <a:stretch>
            <a:fillRect/>
          </a:stretch>
        </p:blipFill>
        <p:spPr bwMode="auto">
          <a:xfrm>
            <a:off x="5440363" y="3540125"/>
            <a:ext cx="3446462" cy="2416175"/>
          </a:xfrm>
          <a:prstGeom prst="rect">
            <a:avLst/>
          </a:prstGeom>
          <a:noFill/>
          <a:ln w="9525">
            <a:noFill/>
            <a:miter lim="800000"/>
            <a:headEnd/>
            <a:tailEnd/>
          </a:ln>
        </p:spPr>
      </p:pic>
      <p:sp>
        <p:nvSpPr>
          <p:cNvPr id="30728" name="Rectangle 16"/>
          <p:cNvSpPr>
            <a:spLocks noChangeArrowheads="1"/>
          </p:cNvSpPr>
          <p:nvPr/>
        </p:nvSpPr>
        <p:spPr bwMode="auto">
          <a:xfrm>
            <a:off x="7751763" y="5546725"/>
            <a:ext cx="1206500" cy="396875"/>
          </a:xfrm>
          <a:prstGeom prst="rect">
            <a:avLst/>
          </a:prstGeom>
          <a:noFill/>
          <a:ln w="9525">
            <a:noFill/>
            <a:miter lim="800000"/>
            <a:headEnd/>
            <a:tailEnd/>
          </a:ln>
        </p:spPr>
        <p:txBody>
          <a:bodyPr wrap="none">
            <a:spAutoFit/>
          </a:bodyPr>
          <a:lstStyle/>
          <a:p>
            <a:r>
              <a:rPr lang="zh-CN" altLang="en-US" sz="2000" b="1">
                <a:latin typeface="宋体" charset="-122"/>
              </a:rPr>
              <a:t>毒药烟球</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3" descr="bg"/>
          <p:cNvSpPr txBox="1">
            <a:spLocks noChangeArrowheads="1"/>
          </p:cNvSpPr>
          <p:nvPr/>
        </p:nvSpPr>
        <p:spPr bwMode="auto">
          <a:xfrm>
            <a:off x="315913" y="3511550"/>
            <a:ext cx="8596312" cy="3100388"/>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endParaRPr lang="en-US" altLang="zh-CN">
              <a:effectLst>
                <a:outerShdw blurRad="38100" dist="38100" dir="2700000" algn="tl">
                  <a:srgbClr val="C0C0C0"/>
                </a:outerShdw>
              </a:effectLst>
              <a:latin typeface="Calibri" pitchFamily="34" charset="0"/>
            </a:endParaRPr>
          </a:p>
          <a:p>
            <a:pPr>
              <a:defRPr/>
            </a:pPr>
            <a:r>
              <a:rPr lang="en-US" altLang="zh-CN">
                <a:effectLst>
                  <a:outerShdw blurRad="38100" dist="38100" dir="2700000" algn="tl">
                    <a:srgbClr val="C0C0C0"/>
                  </a:outerShdw>
                </a:effectLst>
                <a:latin typeface="Calibri" pitchFamily="34" charset="0"/>
              </a:rPr>
              <a:t>        </a:t>
            </a:r>
            <a:r>
              <a:rPr lang="zh-CN" altLang="en-US" sz="3600" b="1">
                <a:latin typeface="Calibri" pitchFamily="34" charset="0"/>
                <a:ea typeface="楷体" pitchFamily="49" charset="-122"/>
              </a:rPr>
              <a:t>如果欧洲人不借用中国人的指南针和船尾的舵，欧洲人就不可能实现在文化上和经济上席卷世界的大部。</a:t>
            </a:r>
          </a:p>
          <a:p>
            <a:pPr>
              <a:defRPr/>
            </a:pPr>
            <a:endParaRPr lang="zh-CN" altLang="en-US" sz="3600" b="1">
              <a:latin typeface="Calibri" pitchFamily="34" charset="0"/>
              <a:ea typeface="楷体" pitchFamily="49" charset="-122"/>
            </a:endParaRPr>
          </a:p>
          <a:p>
            <a:pPr algn="r">
              <a:defRPr/>
            </a:pPr>
            <a:r>
              <a:rPr lang="en-US" altLang="zh-CN" sz="3600" b="1">
                <a:latin typeface="楷体"/>
                <a:ea typeface="楷体" pitchFamily="49" charset="-122"/>
              </a:rPr>
              <a:t>——</a:t>
            </a:r>
            <a:r>
              <a:rPr lang="zh-CN" altLang="en-US" sz="3600" b="1">
                <a:latin typeface="Calibri" pitchFamily="34" charset="0"/>
                <a:ea typeface="楷体" pitchFamily="49" charset="-122"/>
              </a:rPr>
              <a:t>英国李约瑟：</a:t>
            </a:r>
            <a:r>
              <a:rPr lang="en-US" altLang="zh-CN" sz="3600" b="1">
                <a:latin typeface="Calibri" pitchFamily="34" charset="0"/>
                <a:ea typeface="楷体" pitchFamily="49" charset="-122"/>
              </a:rPr>
              <a:t>《</a:t>
            </a:r>
            <a:r>
              <a:rPr lang="zh-CN" altLang="en-US" sz="3600" b="1">
                <a:latin typeface="Calibri" pitchFamily="34" charset="0"/>
                <a:ea typeface="楷体" pitchFamily="49" charset="-122"/>
              </a:rPr>
              <a:t>中国古代科学技术史</a:t>
            </a:r>
            <a:r>
              <a:rPr lang="en-US" altLang="zh-CN" sz="3600" b="1">
                <a:latin typeface="Calibri" pitchFamily="34" charset="0"/>
                <a:ea typeface="楷体" pitchFamily="49" charset="-122"/>
              </a:rPr>
              <a:t>》</a:t>
            </a:r>
          </a:p>
        </p:txBody>
      </p:sp>
      <p:sp>
        <p:nvSpPr>
          <p:cNvPr id="38917" name="Text Box 1027" descr="bg"/>
          <p:cNvSpPr txBox="1">
            <a:spLocks noChangeArrowheads="1"/>
          </p:cNvSpPr>
          <p:nvPr/>
        </p:nvSpPr>
        <p:spPr bwMode="auto">
          <a:xfrm>
            <a:off x="287338" y="233363"/>
            <a:ext cx="8585200" cy="3100387"/>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endParaRPr lang="en-US" altLang="zh-CN">
              <a:effectLst>
                <a:outerShdw blurRad="38100" dist="38100" dir="2700000" algn="tl">
                  <a:srgbClr val="C0C0C0"/>
                </a:outerShdw>
              </a:effectLst>
              <a:latin typeface="Calibri" pitchFamily="34" charset="0"/>
            </a:endParaRPr>
          </a:p>
          <a:p>
            <a:pPr>
              <a:defRPr/>
            </a:pPr>
            <a:r>
              <a:rPr lang="en-US" altLang="zh-CN">
                <a:effectLst>
                  <a:outerShdw blurRad="38100" dist="38100" dir="2700000" algn="tl">
                    <a:srgbClr val="C0C0C0"/>
                  </a:outerShdw>
                </a:effectLst>
                <a:latin typeface="Calibri" pitchFamily="34" charset="0"/>
              </a:rPr>
              <a:t>        </a:t>
            </a:r>
            <a:r>
              <a:rPr lang="zh-CN" altLang="en-US" sz="3600" b="1">
                <a:effectLst>
                  <a:outerShdw blurRad="38100" dist="38100" dir="2700000" algn="tl">
                    <a:srgbClr val="C0C0C0"/>
                  </a:outerShdw>
                </a:effectLst>
                <a:latin typeface="Calibri" pitchFamily="34" charset="0"/>
                <a:ea typeface="楷体" pitchFamily="49" charset="-122"/>
              </a:rPr>
              <a:t>如果没有从中国引进造纸术和印刷术，欧洲可能要长期地停留在手抄本的状况，书面文献不可能如此广泛流传。</a:t>
            </a:r>
          </a:p>
          <a:p>
            <a:pPr>
              <a:defRPr/>
            </a:pPr>
            <a:endParaRPr lang="zh-CN" altLang="en-US" sz="3600" b="1">
              <a:effectLst>
                <a:outerShdw blurRad="38100" dist="38100" dir="2700000" algn="tl">
                  <a:srgbClr val="C0C0C0"/>
                </a:outerShdw>
              </a:effectLst>
              <a:latin typeface="Calibri" pitchFamily="34" charset="0"/>
              <a:ea typeface="楷体" pitchFamily="49" charset="-122"/>
            </a:endParaRPr>
          </a:p>
          <a:p>
            <a:pPr algn="r">
              <a:defRPr/>
            </a:pPr>
            <a:r>
              <a:rPr lang="en-US" altLang="zh-CN" sz="3600" b="1">
                <a:effectLst>
                  <a:outerShdw blurRad="38100" dist="38100" dir="2700000" algn="tl">
                    <a:srgbClr val="C0C0C0"/>
                  </a:outerShdw>
                </a:effectLst>
                <a:latin typeface="楷体"/>
                <a:ea typeface="楷体" pitchFamily="49" charset="-122"/>
              </a:rPr>
              <a:t>——</a:t>
            </a:r>
            <a:r>
              <a:rPr lang="zh-CN" altLang="en-US" sz="3600" b="1">
                <a:effectLst>
                  <a:outerShdw blurRad="38100" dist="38100" dir="2700000" algn="tl">
                    <a:srgbClr val="C0C0C0"/>
                  </a:outerShdw>
                </a:effectLst>
                <a:latin typeface="Calibri" pitchFamily="34" charset="0"/>
                <a:ea typeface="楷体" pitchFamily="49" charset="-122"/>
              </a:rPr>
              <a:t>美国著名学者罗伯特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5" descr="bg"/>
          <p:cNvSpPr txBox="1">
            <a:spLocks noChangeArrowheads="1"/>
          </p:cNvSpPr>
          <p:nvPr/>
        </p:nvSpPr>
        <p:spPr bwMode="auto">
          <a:xfrm>
            <a:off x="639763" y="1385888"/>
            <a:ext cx="7999412" cy="3770312"/>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endParaRPr lang="en-US" altLang="zh-CN">
              <a:effectLst>
                <a:outerShdw blurRad="38100" dist="38100" dir="2700000" algn="tl">
                  <a:srgbClr val="C0C0C0"/>
                </a:outerShdw>
              </a:effectLst>
              <a:latin typeface="Calibri" pitchFamily="34" charset="0"/>
            </a:endParaRPr>
          </a:p>
          <a:p>
            <a:r>
              <a:rPr lang="en-US" altLang="zh-CN">
                <a:effectLst>
                  <a:outerShdw blurRad="38100" dist="38100" dir="2700000" algn="tl">
                    <a:srgbClr val="C0C0C0"/>
                  </a:outerShdw>
                </a:effectLst>
                <a:latin typeface="Calibri" pitchFamily="34" charset="0"/>
              </a:rPr>
              <a:t>        </a:t>
            </a:r>
            <a:r>
              <a:rPr lang="zh-CN" altLang="en-US" sz="2800" b="1">
                <a:latin typeface="Calibri" pitchFamily="34" charset="0"/>
                <a:ea typeface="楷体" pitchFamily="49" charset="-122"/>
              </a:rPr>
              <a:t>火药、罗盘针、印刷术</a:t>
            </a:r>
            <a:r>
              <a:rPr lang="en-US" altLang="zh-CN" sz="2800" b="1">
                <a:latin typeface="楷体"/>
                <a:ea typeface="楷体" pitchFamily="49" charset="-122"/>
              </a:rPr>
              <a:t>——</a:t>
            </a:r>
            <a:r>
              <a:rPr lang="zh-CN" altLang="en-US" sz="2800" b="1">
                <a:latin typeface="Calibri" pitchFamily="34" charset="0"/>
                <a:ea typeface="楷体" pitchFamily="49" charset="-122"/>
              </a:rPr>
              <a:t>这是预兆资产阶级社会到来的三项伟大发明。火药把骑士阶层炸得粉碎，罗盘针打开了世界市场并建立了殖民地，而印刷术却变成新教的工具，并且一般地说变成科学复兴的手段，变成创造精神发展的必要前提的最强大的推动力。</a:t>
            </a:r>
          </a:p>
          <a:p>
            <a:endParaRPr lang="zh-CN" altLang="en-US" sz="2800" b="1">
              <a:latin typeface="Calibri" pitchFamily="34" charset="0"/>
              <a:ea typeface="楷体" pitchFamily="49" charset="-122"/>
            </a:endParaRPr>
          </a:p>
          <a:p>
            <a:pPr algn="r"/>
            <a:r>
              <a:rPr lang="en-US" altLang="zh-CN" sz="2800" b="1">
                <a:latin typeface="楷体"/>
                <a:ea typeface="楷体" pitchFamily="49" charset="-122"/>
              </a:rPr>
              <a:t>——</a:t>
            </a:r>
            <a:r>
              <a:rPr lang="zh-CN" altLang="en-US" sz="2800" b="1">
                <a:latin typeface="Calibri" pitchFamily="34" charset="0"/>
                <a:ea typeface="楷体" pitchFamily="49" charset="-122"/>
              </a:rPr>
              <a:t>马克思</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p:cNvSpPr>
          <p:nvPr>
            <p:ph type="body" idx="4294967295"/>
          </p:nvPr>
        </p:nvSpPr>
        <p:spPr>
          <a:xfrm>
            <a:off x="357188" y="1123950"/>
            <a:ext cx="8131175" cy="4022725"/>
          </a:xfrm>
        </p:spPr>
        <p:txBody>
          <a:bodyPr/>
          <a:lstStyle/>
          <a:p>
            <a:pPr eaLnBrk="1" hangingPunct="1"/>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、隋唐，我国发明了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雕版印刷术</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、北宋，毕昇发明了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活字印刷术</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3</a:t>
            </a:r>
            <a:r>
              <a:rPr lang="zh-CN" altLang="en-US" sz="2800" b="1" smtClean="0">
                <a:latin typeface="楷体" pitchFamily="49" charset="-122"/>
                <a:ea typeface="楷体" pitchFamily="49" charset="-122"/>
              </a:rPr>
              <a:t>、元代，王祯发明了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转轮排字盘</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4</a:t>
            </a: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1450</a:t>
            </a:r>
            <a:r>
              <a:rPr lang="zh-CN" altLang="en-US" sz="2800" b="1" smtClean="0">
                <a:latin typeface="楷体" pitchFamily="49" charset="-122"/>
                <a:ea typeface="楷体" pitchFamily="49" charset="-122"/>
              </a:rPr>
              <a:t>年，德意志人才开始用活字印刷</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圣经</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a:t>
            </a:r>
          </a:p>
          <a:p>
            <a:pPr eaLnBrk="1" hangingPunct="1"/>
            <a:r>
              <a:rPr lang="zh-CN" altLang="en-US" sz="2800" b="1" smtClean="0">
                <a:latin typeface="楷体" pitchFamily="49" charset="-122"/>
                <a:ea typeface="楷体" pitchFamily="49" charset="-122"/>
              </a:rPr>
              <a:t>活字印刷术向东</a:t>
            </a:r>
            <a:r>
              <a:rPr lang="zh-CN" altLang="en-US" sz="2800" b="1" smtClean="0">
                <a:solidFill>
                  <a:srgbClr val="FF0000"/>
                </a:solidFill>
                <a:latin typeface="楷体" pitchFamily="49" charset="-122"/>
                <a:ea typeface="楷体" pitchFamily="49" charset="-122"/>
              </a:rPr>
              <a:t>朝鲜</a:t>
            </a:r>
            <a:r>
              <a:rPr lang="zh-CN" altLang="en-US" sz="2800" b="1" smtClean="0">
                <a:latin typeface="楷体" pitchFamily="49" charset="-122"/>
                <a:ea typeface="楷体" pitchFamily="49" charset="-122"/>
              </a:rPr>
              <a:t>和</a:t>
            </a:r>
            <a:r>
              <a:rPr lang="zh-CN" altLang="en-US" sz="2800" b="1" smtClean="0">
                <a:solidFill>
                  <a:srgbClr val="FF0000"/>
                </a:solidFill>
                <a:latin typeface="楷体" pitchFamily="49" charset="-122"/>
                <a:ea typeface="楷体" pitchFamily="49" charset="-122"/>
              </a:rPr>
              <a:t>日本</a:t>
            </a:r>
            <a:r>
              <a:rPr lang="zh-CN" altLang="en-US" sz="2800" b="1" smtClean="0">
                <a:latin typeface="楷体" pitchFamily="49" charset="-122"/>
                <a:ea typeface="楷体" pitchFamily="49" charset="-122"/>
              </a:rPr>
              <a:t>，向西传至</a:t>
            </a:r>
            <a:r>
              <a:rPr lang="zh-CN" altLang="en-US" sz="2800" b="1" smtClean="0">
                <a:solidFill>
                  <a:srgbClr val="FF0000"/>
                </a:solidFill>
                <a:latin typeface="楷体" pitchFamily="49" charset="-122"/>
                <a:ea typeface="楷体" pitchFamily="49" charset="-122"/>
              </a:rPr>
              <a:t>欧洲</a:t>
            </a:r>
            <a:r>
              <a:rPr lang="zh-CN" altLang="en-US" sz="2800" b="1" smtClean="0">
                <a:latin typeface="楷体" pitchFamily="49" charset="-122"/>
                <a:ea typeface="楷体" pitchFamily="49" charset="-122"/>
              </a:rPr>
              <a:t>。</a:t>
            </a:r>
          </a:p>
          <a:p>
            <a:pPr eaLnBrk="1" hangingPunct="1"/>
            <a:r>
              <a:rPr lang="zh-CN" altLang="en-US" sz="2800" b="1" smtClean="0">
                <a:solidFill>
                  <a:srgbClr val="FF0000"/>
                </a:solidFill>
                <a:latin typeface="楷体" pitchFamily="49" charset="-122"/>
                <a:ea typeface="楷体" pitchFamily="49" charset="-122"/>
              </a:rPr>
              <a:t>意义</a:t>
            </a:r>
            <a:r>
              <a:rPr lang="zh-CN" altLang="en-US" sz="2800" b="1" smtClean="0">
                <a:latin typeface="楷体" pitchFamily="49" charset="-122"/>
                <a:ea typeface="楷体" pitchFamily="49" charset="-122"/>
              </a:rPr>
              <a:t>：对传播我国古代文化、保存古代典籍发挥了重要作用。</a:t>
            </a:r>
          </a:p>
        </p:txBody>
      </p:sp>
      <p:sp>
        <p:nvSpPr>
          <p:cNvPr id="61444" name="文本框 7"/>
          <p:cNvSpPr txBox="1">
            <a:spLocks noGrp="1" noChangeArrowheads="1"/>
          </p:cNvSpPr>
          <p:nvPr>
            <p:ph type="title" idx="4294967295"/>
          </p:nvPr>
        </p:nvSpPr>
        <p:spPr bwMode="auto">
          <a:xfrm>
            <a:off x="0" y="0"/>
            <a:ext cx="9144000" cy="766763"/>
          </a:xfrm>
          <a:solidFill>
            <a:srgbClr val="FFFF00"/>
          </a:solidFill>
        </p:spPr>
        <p:txBody>
          <a:bodyPr wrap="square" numCol="1" anchorCtr="0" compatLnSpc="1">
            <a:prstTxWarp prst="textNoShape">
              <a:avLst/>
            </a:prstTxWarp>
          </a:bodyPr>
          <a:lstStyle/>
          <a:p>
            <a:pPr algn="ctr" eaLnBrk="1" hangingPunct="1">
              <a:lnSpc>
                <a:spcPct val="100000"/>
              </a:lnSpc>
              <a:defRPr/>
            </a:pPr>
            <a:r>
              <a:rPr lang="zh-CN" altLang="en-US" sz="3600" b="1" smtClean="0">
                <a:ea typeface="楷体" pitchFamily="49" charset="-122"/>
              </a:rPr>
              <a:t>活字印刷术的发明</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3"/>
          <p:cNvSpPr txBox="1">
            <a:spLocks noChangeArrowheads="1"/>
          </p:cNvSpPr>
          <p:nvPr/>
        </p:nvSpPr>
        <p:spPr bwMode="auto">
          <a:xfrm>
            <a:off x="0" y="4460875"/>
            <a:ext cx="9144000" cy="2100263"/>
          </a:xfrm>
          <a:prstGeom prst="rect">
            <a:avLst/>
          </a:prstGeom>
          <a:solidFill>
            <a:srgbClr val="FFFF00"/>
          </a:solidFill>
          <a:ln w="9525">
            <a:noFill/>
            <a:miter lim="800000"/>
            <a:headEnd/>
            <a:tailEnd/>
          </a:ln>
        </p:spPr>
        <p:txBody>
          <a:bodyPr>
            <a:spAutoFit/>
          </a:bodyPr>
          <a:lstStyle/>
          <a:p>
            <a:pPr>
              <a:spcBef>
                <a:spcPct val="50000"/>
              </a:spcBef>
            </a:pPr>
            <a:r>
              <a:rPr lang="zh-CN" altLang="en-US" sz="2400" b="1">
                <a:latin typeface="Calibri" pitchFamily="34" charset="0"/>
                <a:ea typeface="楷体" pitchFamily="49" charset="-122"/>
              </a:rPr>
              <a:t>用刷子沾上油墨均匀地涂布在印版的表面。</a:t>
            </a:r>
          </a:p>
          <a:p>
            <a:pPr>
              <a:spcBef>
                <a:spcPct val="50000"/>
              </a:spcBef>
            </a:pPr>
            <a:r>
              <a:rPr lang="zh-CN" altLang="en-US" sz="2400" b="1">
                <a:latin typeface="Calibri" pitchFamily="34" charset="0"/>
                <a:ea typeface="楷体" pitchFamily="49" charset="-122"/>
              </a:rPr>
              <a:t>       最后，就是印刷。印版刷好油墨之后，就在刷好油墨的印版表面覆盖上一张纸张用干净的刷子轻轻地拍打整个纸面，揭下纸张之后便完成了一次印刷。然后重复第二、第三两过程，从而完成大批量的印刷品。</a:t>
            </a:r>
          </a:p>
        </p:txBody>
      </p:sp>
      <p:pic>
        <p:nvPicPr>
          <p:cNvPr id="15362" name="Picture 6" descr="evl21104b_pic"/>
          <p:cNvPicPr>
            <a:picLocks noChangeAspect="1" noChangeArrowheads="1"/>
          </p:cNvPicPr>
          <p:nvPr/>
        </p:nvPicPr>
        <p:blipFill>
          <a:blip r:embed="rId2"/>
          <a:srcRect/>
          <a:stretch>
            <a:fillRect/>
          </a:stretch>
        </p:blipFill>
        <p:spPr bwMode="auto">
          <a:xfrm>
            <a:off x="0" y="257175"/>
            <a:ext cx="4410075" cy="4162425"/>
          </a:xfrm>
          <a:prstGeom prst="rect">
            <a:avLst/>
          </a:prstGeom>
          <a:noFill/>
          <a:ln w="9525">
            <a:noFill/>
            <a:miter lim="800000"/>
            <a:headEnd/>
            <a:tailEnd/>
          </a:ln>
        </p:spPr>
      </p:pic>
      <p:sp>
        <p:nvSpPr>
          <p:cNvPr id="15363" name="Rectangle 4"/>
          <p:cNvSpPr>
            <a:spLocks noChangeArrowheads="1"/>
          </p:cNvSpPr>
          <p:nvPr/>
        </p:nvSpPr>
        <p:spPr bwMode="auto">
          <a:xfrm>
            <a:off x="4625975" y="274638"/>
            <a:ext cx="4518025" cy="4108450"/>
          </a:xfrm>
          <a:prstGeom prst="rect">
            <a:avLst/>
          </a:prstGeom>
          <a:solidFill>
            <a:srgbClr val="FFFF00"/>
          </a:solidFill>
          <a:ln w="9525">
            <a:noFill/>
            <a:miter lim="800000"/>
            <a:headEnd/>
            <a:tailEnd/>
          </a:ln>
        </p:spPr>
        <p:txBody>
          <a:bodyPr>
            <a:spAutoFit/>
          </a:bodyPr>
          <a:lstStyle/>
          <a:p>
            <a:r>
              <a:rPr lang="zh-CN" altLang="en-US" sz="2400" b="1">
                <a:ea typeface="楷体" pitchFamily="49" charset="-122"/>
              </a:rPr>
              <a:t>雕版印刷的工作流程：</a:t>
            </a:r>
          </a:p>
          <a:p>
            <a:r>
              <a:rPr lang="zh-CN" altLang="en-US" sz="2400" b="1">
                <a:ea typeface="楷体" pitchFamily="49" charset="-122"/>
              </a:rPr>
              <a:t>　　首先，是雕刻印刷版。一般是请书法很好的人写版，即将要雕刻的内容先写在一张纸上，然后将写好的纸稿反贴于预先准备好的木板表面，给予一定的压力，使文字或图像呈反向转移到木板上，再由雕刻工人雕刻成反向凸起的文字或图像。</a:t>
            </a:r>
          </a:p>
          <a:p>
            <a:r>
              <a:rPr lang="zh-CN" altLang="en-US" sz="2400" b="1">
                <a:ea typeface="楷体" pitchFamily="49" charset="-122"/>
              </a:rPr>
              <a:t>    其次，是刷油墨。先将雕刻的版（印版）固定在一个台面上，</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2"/>
          <a:srcRect/>
          <a:stretch>
            <a:fillRect/>
          </a:stretch>
        </p:blipFill>
        <p:spPr bwMode="auto">
          <a:xfrm>
            <a:off x="2892425" y="211138"/>
            <a:ext cx="3309938" cy="4214812"/>
          </a:xfrm>
          <a:prstGeom prst="rect">
            <a:avLst/>
          </a:prstGeom>
          <a:noFill/>
          <a:ln w="9525">
            <a:noFill/>
            <a:miter lim="800000"/>
            <a:headEnd/>
            <a:tailEnd/>
          </a:ln>
        </p:spPr>
      </p:pic>
      <p:pic>
        <p:nvPicPr>
          <p:cNvPr id="16386" name="Picture 11" descr="zl-ys04.gif (46240 字节)"/>
          <p:cNvPicPr>
            <a:picLocks noChangeAspect="1" noChangeArrowheads="1"/>
          </p:cNvPicPr>
          <p:nvPr/>
        </p:nvPicPr>
        <p:blipFill>
          <a:blip r:embed="rId3"/>
          <a:srcRect l="5846" r="29626"/>
          <a:stretch>
            <a:fillRect/>
          </a:stretch>
        </p:blipFill>
        <p:spPr bwMode="auto">
          <a:xfrm>
            <a:off x="206375" y="3402013"/>
            <a:ext cx="2487613" cy="3455987"/>
          </a:xfrm>
          <a:prstGeom prst="rect">
            <a:avLst/>
          </a:prstGeom>
          <a:noFill/>
          <a:ln w="9525">
            <a:noFill/>
            <a:miter lim="800000"/>
            <a:headEnd/>
            <a:tailEnd/>
          </a:ln>
        </p:spPr>
      </p:pic>
      <p:pic>
        <p:nvPicPr>
          <p:cNvPr id="16387" name="Picture 3"/>
          <p:cNvPicPr>
            <a:picLocks noChangeAspect="1" noChangeArrowheads="1"/>
          </p:cNvPicPr>
          <p:nvPr/>
        </p:nvPicPr>
        <p:blipFill>
          <a:blip r:embed="rId4"/>
          <a:srcRect/>
          <a:stretch>
            <a:fillRect/>
          </a:stretch>
        </p:blipFill>
        <p:spPr bwMode="auto">
          <a:xfrm>
            <a:off x="225425" y="187325"/>
            <a:ext cx="2476500" cy="3276600"/>
          </a:xfrm>
          <a:prstGeom prst="rect">
            <a:avLst/>
          </a:prstGeom>
          <a:noFill/>
          <a:ln w="9525">
            <a:noFill/>
            <a:miter lim="800000"/>
            <a:headEnd/>
            <a:tailEnd/>
          </a:ln>
        </p:spPr>
      </p:pic>
      <p:sp>
        <p:nvSpPr>
          <p:cNvPr id="16388" name="Text Box 4"/>
          <p:cNvSpPr txBox="1">
            <a:spLocks noChangeArrowheads="1"/>
          </p:cNvSpPr>
          <p:nvPr/>
        </p:nvSpPr>
        <p:spPr bwMode="auto">
          <a:xfrm>
            <a:off x="893763" y="6338888"/>
            <a:ext cx="1255712" cy="519112"/>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ea typeface="楷体" pitchFamily="49" charset="-122"/>
              </a:rPr>
              <a:t>毕昇像</a:t>
            </a:r>
          </a:p>
        </p:txBody>
      </p:sp>
      <p:pic>
        <p:nvPicPr>
          <p:cNvPr id="16389" name="Picture 6"/>
          <p:cNvPicPr>
            <a:picLocks noChangeAspect="1" noChangeArrowheads="1"/>
          </p:cNvPicPr>
          <p:nvPr/>
        </p:nvPicPr>
        <p:blipFill>
          <a:blip r:embed="rId5"/>
          <a:srcRect/>
          <a:stretch>
            <a:fillRect/>
          </a:stretch>
        </p:blipFill>
        <p:spPr bwMode="auto">
          <a:xfrm>
            <a:off x="5359400" y="3168650"/>
            <a:ext cx="3784600" cy="3579813"/>
          </a:xfrm>
          <a:prstGeom prst="rect">
            <a:avLst/>
          </a:prstGeom>
          <a:noFill/>
          <a:ln w="9525">
            <a:noFill/>
            <a:miter lim="800000"/>
            <a:headEnd/>
            <a:tailEnd/>
          </a:ln>
        </p:spPr>
      </p:pic>
      <p:sp>
        <p:nvSpPr>
          <p:cNvPr id="16390" name="Text Box 7"/>
          <p:cNvSpPr txBox="1">
            <a:spLocks noChangeArrowheads="1"/>
          </p:cNvSpPr>
          <p:nvPr/>
        </p:nvSpPr>
        <p:spPr bwMode="auto">
          <a:xfrm>
            <a:off x="7535863" y="2684463"/>
            <a:ext cx="1608137" cy="366712"/>
          </a:xfrm>
          <a:prstGeom prst="rect">
            <a:avLst/>
          </a:prstGeom>
          <a:noFill/>
          <a:ln w="9525">
            <a:noFill/>
            <a:miter lim="800000"/>
            <a:headEnd/>
            <a:tailEnd/>
          </a:ln>
        </p:spPr>
        <p:txBody>
          <a:bodyPr wrap="none">
            <a:spAutoFit/>
          </a:bodyPr>
          <a:lstStyle/>
          <a:p>
            <a:r>
              <a:rPr lang="zh-CN" altLang="en-US">
                <a:latin typeface="宋体" charset="-122"/>
              </a:rPr>
              <a:t>泥活字版模型</a:t>
            </a:r>
            <a:r>
              <a:rPr lang="zh-CN" altLang="en-US">
                <a:latin typeface="Calibri" pitchFamily="34" charset="0"/>
              </a:rPr>
              <a:t> </a:t>
            </a:r>
          </a:p>
        </p:txBody>
      </p:sp>
      <p:sp>
        <p:nvSpPr>
          <p:cNvPr id="16391" name="Rectangle 4"/>
          <p:cNvSpPr>
            <a:spLocks noChangeArrowheads="1"/>
          </p:cNvSpPr>
          <p:nvPr/>
        </p:nvSpPr>
        <p:spPr bwMode="auto">
          <a:xfrm>
            <a:off x="3165475" y="4381500"/>
            <a:ext cx="1327150" cy="366713"/>
          </a:xfrm>
          <a:prstGeom prst="rect">
            <a:avLst/>
          </a:prstGeom>
          <a:noFill/>
          <a:ln w="9525">
            <a:noFill/>
            <a:miter lim="800000"/>
            <a:headEnd/>
            <a:tailEnd/>
          </a:ln>
        </p:spPr>
        <p:txBody>
          <a:bodyPr wrap="none">
            <a:spAutoFit/>
          </a:bodyPr>
          <a:lstStyle/>
          <a:p>
            <a:r>
              <a:rPr lang="zh-CN" altLang="en-US">
                <a:latin typeface="Calibri" pitchFamily="34" charset="0"/>
              </a:rPr>
              <a:t>木刻印书版</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p:cNvPicPr>
            <a:picLocks noChangeAspect="1" noChangeArrowheads="1"/>
          </p:cNvPicPr>
          <p:nvPr/>
        </p:nvPicPr>
        <p:blipFill>
          <a:blip r:embed="rId2"/>
          <a:srcRect/>
          <a:stretch>
            <a:fillRect/>
          </a:stretch>
        </p:blipFill>
        <p:spPr bwMode="auto">
          <a:xfrm>
            <a:off x="833438" y="628650"/>
            <a:ext cx="4648200" cy="3117850"/>
          </a:xfrm>
          <a:prstGeom prst="rect">
            <a:avLst/>
          </a:prstGeom>
          <a:noFill/>
          <a:ln w="9525">
            <a:noFill/>
            <a:miter lim="800000"/>
            <a:headEnd/>
            <a:tailEnd/>
          </a:ln>
        </p:spPr>
      </p:pic>
      <p:pic>
        <p:nvPicPr>
          <p:cNvPr id="17410" name="Picture 6" descr="1"/>
          <p:cNvPicPr>
            <a:picLocks noChangeAspect="1" noChangeArrowheads="1"/>
          </p:cNvPicPr>
          <p:nvPr/>
        </p:nvPicPr>
        <p:blipFill>
          <a:blip r:embed="rId3"/>
          <a:srcRect/>
          <a:stretch>
            <a:fillRect/>
          </a:stretch>
        </p:blipFill>
        <p:spPr bwMode="auto">
          <a:xfrm>
            <a:off x="3943350" y="3441700"/>
            <a:ext cx="4762500" cy="3076575"/>
          </a:xfrm>
          <a:prstGeom prst="rect">
            <a:avLst/>
          </a:prstGeom>
          <a:noFill/>
          <a:ln w="9525">
            <a:noFill/>
            <a:miter lim="800000"/>
            <a:headEnd/>
            <a:tailEnd/>
          </a:ln>
        </p:spPr>
      </p:pic>
      <p:sp>
        <p:nvSpPr>
          <p:cNvPr id="17411" name="Text Box 4"/>
          <p:cNvSpPr txBox="1">
            <a:spLocks noChangeArrowheads="1"/>
          </p:cNvSpPr>
          <p:nvPr/>
        </p:nvSpPr>
        <p:spPr bwMode="auto">
          <a:xfrm>
            <a:off x="1141413" y="3954463"/>
            <a:ext cx="2535237" cy="641350"/>
          </a:xfrm>
          <a:prstGeom prst="rect">
            <a:avLst/>
          </a:prstGeom>
          <a:noFill/>
          <a:ln w="9525">
            <a:noFill/>
            <a:miter lim="800000"/>
            <a:headEnd/>
            <a:tailEnd/>
          </a:ln>
        </p:spPr>
        <p:txBody>
          <a:bodyPr>
            <a:spAutoFit/>
          </a:bodyPr>
          <a:lstStyle/>
          <a:p>
            <a:r>
              <a:rPr lang="zh-CN" altLang="en-US">
                <a:latin typeface="宋体" charset="-122"/>
              </a:rPr>
              <a:t>王祯发明的转轮排字盘</a:t>
            </a:r>
            <a:r>
              <a:rPr lang="zh-CN" altLang="en-US">
                <a:latin typeface="Calibri" pitchFamily="34" charset="0"/>
              </a:rPr>
              <a:t>（</a:t>
            </a:r>
            <a:r>
              <a:rPr lang="zh-CN" altLang="en-US">
                <a:latin typeface="宋体" charset="-122"/>
              </a:rPr>
              <a:t>王祯</a:t>
            </a:r>
            <a:r>
              <a:rPr lang="en-US" altLang="zh-CN">
                <a:latin typeface="宋体" charset="-122"/>
              </a:rPr>
              <a:t>《</a:t>
            </a:r>
            <a:r>
              <a:rPr lang="zh-CN" altLang="en-US">
                <a:latin typeface="宋体" charset="-122"/>
              </a:rPr>
              <a:t>农书</a:t>
            </a:r>
            <a:r>
              <a:rPr lang="en-US" altLang="zh-CN">
                <a:latin typeface="宋体" charset="-122"/>
              </a:rPr>
              <a:t>》</a:t>
            </a:r>
            <a:r>
              <a:rPr lang="zh-CN" altLang="en-US">
                <a:latin typeface="宋体" charset="-122"/>
              </a:rPr>
              <a:t>插图</a:t>
            </a:r>
            <a:r>
              <a:rPr lang="zh-CN" altLang="en-US">
                <a:latin typeface="Calibri" pitchFamily="34" charset="0"/>
              </a:rPr>
              <a:t>）</a:t>
            </a:r>
          </a:p>
        </p:txBody>
      </p:sp>
      <p:sp>
        <p:nvSpPr>
          <p:cNvPr id="17412" name="Text Box 7"/>
          <p:cNvSpPr txBox="1">
            <a:spLocks noChangeArrowheads="1"/>
          </p:cNvSpPr>
          <p:nvPr/>
        </p:nvSpPr>
        <p:spPr bwMode="auto">
          <a:xfrm>
            <a:off x="596900" y="5719763"/>
            <a:ext cx="3384550" cy="366712"/>
          </a:xfrm>
          <a:prstGeom prst="rect">
            <a:avLst/>
          </a:prstGeom>
          <a:noFill/>
          <a:ln w="9525">
            <a:noFill/>
            <a:miter lim="800000"/>
            <a:headEnd/>
            <a:tailEnd/>
          </a:ln>
        </p:spPr>
        <p:txBody>
          <a:bodyPr wrap="none">
            <a:spAutoFit/>
          </a:bodyPr>
          <a:lstStyle/>
          <a:p>
            <a:r>
              <a:rPr lang="zh-CN" altLang="en-US">
                <a:latin typeface="Calibri" pitchFamily="34" charset="0"/>
              </a:rPr>
              <a:t>王祯发明的转轮排字盘仿制模型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p:cNvSpPr>
          <p:nvPr>
            <p:ph type="body" idx="4294967295"/>
          </p:nvPr>
        </p:nvSpPr>
        <p:spPr>
          <a:xfrm>
            <a:off x="547688" y="1695450"/>
            <a:ext cx="8335962" cy="4173538"/>
          </a:xfrm>
        </p:spPr>
        <p:txBody>
          <a:bodyPr/>
          <a:lstStyle/>
          <a:p>
            <a:pPr eaLnBrk="1" hangingPunct="1"/>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、战国</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司南</a:t>
            </a:r>
          </a:p>
          <a:p>
            <a:pPr eaLnBrk="1" hangingPunct="1"/>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、北宋</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指南针</a:t>
            </a:r>
          </a:p>
          <a:p>
            <a:pPr eaLnBrk="1" hangingPunct="1"/>
            <a:r>
              <a:rPr lang="en-US" altLang="zh-CN" sz="2800" b="1" smtClean="0">
                <a:latin typeface="楷体" pitchFamily="49" charset="-122"/>
                <a:ea typeface="楷体" pitchFamily="49" charset="-122"/>
              </a:rPr>
              <a:t>3</a:t>
            </a:r>
            <a:r>
              <a:rPr lang="zh-CN" altLang="en-US" sz="2800" b="1" smtClean="0">
                <a:latin typeface="楷体" pitchFamily="49" charset="-122"/>
                <a:ea typeface="楷体" pitchFamily="49" charset="-122"/>
              </a:rPr>
              <a:t>、南宋</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罗盘</a:t>
            </a:r>
          </a:p>
          <a:p>
            <a:pPr eaLnBrk="1" hangingPunct="1"/>
            <a:r>
              <a:rPr lang="zh-CN" altLang="en-US" sz="2800" b="1" smtClean="0">
                <a:latin typeface="楷体" pitchFamily="49" charset="-122"/>
                <a:ea typeface="楷体" pitchFamily="49" charset="-122"/>
              </a:rPr>
              <a:t>我国是世界上最早把指南针用于</a:t>
            </a:r>
            <a:r>
              <a:rPr lang="zh-CN" altLang="en-US" sz="2800" b="1" smtClean="0">
                <a:solidFill>
                  <a:srgbClr val="FF0000"/>
                </a:solidFill>
                <a:latin typeface="楷体" pitchFamily="49" charset="-122"/>
                <a:ea typeface="楷体" pitchFamily="49" charset="-122"/>
              </a:rPr>
              <a:t>航海</a:t>
            </a:r>
            <a:r>
              <a:rPr lang="zh-CN" altLang="en-US" sz="2800" b="1" smtClean="0">
                <a:latin typeface="楷体" pitchFamily="49" charset="-122"/>
                <a:ea typeface="楷体" pitchFamily="49" charset="-122"/>
              </a:rPr>
              <a:t>业的国家。</a:t>
            </a:r>
          </a:p>
          <a:p>
            <a:pPr eaLnBrk="1" hangingPunct="1"/>
            <a:r>
              <a:rPr lang="en-US" altLang="zh-CN" sz="2800" b="1" smtClean="0">
                <a:latin typeface="楷体" pitchFamily="49" charset="-122"/>
                <a:ea typeface="楷体" pitchFamily="49" charset="-122"/>
              </a:rPr>
              <a:t>12</a:t>
            </a:r>
            <a:r>
              <a:rPr lang="zh-CN" altLang="en-US" sz="2800" b="1" smtClean="0">
                <a:latin typeface="楷体" pitchFamily="49" charset="-122"/>
                <a:ea typeface="楷体" pitchFamily="49" charset="-122"/>
              </a:rPr>
              <a:t>世纪，指南针经阿拉伯传入欧洲。</a:t>
            </a:r>
          </a:p>
          <a:p>
            <a:pPr eaLnBrk="1" hangingPunct="1"/>
            <a:r>
              <a:rPr lang="zh-CN" altLang="en-US" sz="2800" b="1" smtClean="0">
                <a:solidFill>
                  <a:srgbClr val="FF0000"/>
                </a:solidFill>
                <a:ea typeface="楷体" pitchFamily="49" charset="-122"/>
              </a:rPr>
              <a:t>意义</a:t>
            </a:r>
            <a:r>
              <a:rPr lang="zh-CN" altLang="en-US" sz="2800" b="1" smtClean="0">
                <a:ea typeface="楷体" pitchFamily="49" charset="-122"/>
              </a:rPr>
              <a:t>：指南针的发明和使用</a:t>
            </a:r>
            <a:r>
              <a:rPr lang="zh-CN" altLang="en-US" sz="2800" b="1" smtClean="0">
                <a:solidFill>
                  <a:srgbClr val="FF0000"/>
                </a:solidFill>
                <a:ea typeface="楷体" pitchFamily="49" charset="-122"/>
              </a:rPr>
              <a:t>促进了世界航海业的发展</a:t>
            </a:r>
            <a:r>
              <a:rPr lang="zh-CN" altLang="en-US" sz="2800" b="1" smtClean="0">
                <a:ea typeface="楷体" pitchFamily="49" charset="-122"/>
              </a:rPr>
              <a:t>。</a:t>
            </a:r>
          </a:p>
        </p:txBody>
      </p:sp>
      <p:sp>
        <p:nvSpPr>
          <p:cNvPr id="62468" name="文本框 5"/>
          <p:cNvSpPr txBox="1">
            <a:spLocks noGrp="1" noChangeArrowheads="1"/>
          </p:cNvSpPr>
          <p:nvPr>
            <p:ph type="title" idx="4294967295"/>
          </p:nvPr>
        </p:nvSpPr>
        <p:spPr bwMode="auto">
          <a:xfrm>
            <a:off x="0" y="804863"/>
            <a:ext cx="9144000" cy="617537"/>
          </a:xfrm>
          <a:solidFill>
            <a:srgbClr val="FFFF00"/>
          </a:solidFill>
        </p:spPr>
        <p:txBody>
          <a:bodyPr wrap="square" numCol="1" anchorCtr="0" compatLnSpc="1">
            <a:prstTxWarp prst="textNoShape">
              <a:avLst/>
            </a:prstTxWarp>
          </a:bodyPr>
          <a:lstStyle/>
          <a:p>
            <a:pPr algn="ctr" eaLnBrk="1" hangingPunct="1">
              <a:lnSpc>
                <a:spcPct val="100000"/>
              </a:lnSpc>
              <a:defRPr/>
            </a:pPr>
            <a:r>
              <a:rPr lang="zh-CN" altLang="en-US" sz="3600" b="1" smtClean="0">
                <a:ea typeface="楷体" pitchFamily="49" charset="-122"/>
              </a:rPr>
              <a:t>指南针用于航海</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7"/>
          <p:cNvPicPr>
            <a:picLocks noChangeAspect="1" noChangeArrowheads="1"/>
          </p:cNvPicPr>
          <p:nvPr/>
        </p:nvPicPr>
        <p:blipFill>
          <a:blip r:embed="rId2"/>
          <a:srcRect l="5009" r="10733"/>
          <a:stretch>
            <a:fillRect/>
          </a:stretch>
        </p:blipFill>
        <p:spPr bwMode="auto">
          <a:xfrm>
            <a:off x="3757613" y="228600"/>
            <a:ext cx="2836862" cy="2301875"/>
          </a:xfrm>
          <a:prstGeom prst="rect">
            <a:avLst/>
          </a:prstGeom>
          <a:noFill/>
          <a:ln w="9525">
            <a:noFill/>
            <a:miter lim="800000"/>
            <a:headEnd/>
            <a:tailEnd/>
          </a:ln>
        </p:spPr>
      </p:pic>
      <p:sp>
        <p:nvSpPr>
          <p:cNvPr id="20482" name="Text Box 8"/>
          <p:cNvSpPr txBox="1">
            <a:spLocks noChangeArrowheads="1"/>
          </p:cNvSpPr>
          <p:nvPr/>
        </p:nvSpPr>
        <p:spPr bwMode="auto">
          <a:xfrm>
            <a:off x="3887788" y="2125663"/>
            <a:ext cx="974725" cy="366712"/>
          </a:xfrm>
          <a:prstGeom prst="rect">
            <a:avLst/>
          </a:prstGeom>
          <a:solidFill>
            <a:srgbClr val="FFFF00"/>
          </a:solidFill>
          <a:ln w="9525">
            <a:noFill/>
            <a:miter lim="800000"/>
            <a:headEnd/>
            <a:tailEnd/>
          </a:ln>
        </p:spPr>
        <p:txBody>
          <a:bodyPr wrap="none">
            <a:spAutoFit/>
          </a:bodyPr>
          <a:lstStyle/>
          <a:p>
            <a:r>
              <a:rPr lang="en-US" altLang="zh-CN">
                <a:latin typeface="Calibri" pitchFamily="34" charset="0"/>
              </a:rPr>
              <a:t> </a:t>
            </a:r>
            <a:r>
              <a:rPr lang="zh-CN" altLang="en-US">
                <a:latin typeface="宋体" charset="-122"/>
              </a:rPr>
              <a:t>指南鱼</a:t>
            </a:r>
            <a:r>
              <a:rPr lang="zh-CN" altLang="en-US">
                <a:latin typeface="Calibri" pitchFamily="34" charset="0"/>
              </a:rPr>
              <a:t> </a:t>
            </a:r>
          </a:p>
        </p:txBody>
      </p:sp>
      <p:sp>
        <p:nvSpPr>
          <p:cNvPr id="20483" name="Text Box 11"/>
          <p:cNvSpPr txBox="1">
            <a:spLocks noChangeArrowheads="1"/>
          </p:cNvSpPr>
          <p:nvPr/>
        </p:nvSpPr>
        <p:spPr bwMode="auto">
          <a:xfrm>
            <a:off x="4181475" y="5006975"/>
            <a:ext cx="2012950" cy="366713"/>
          </a:xfrm>
          <a:prstGeom prst="rect">
            <a:avLst/>
          </a:prstGeom>
          <a:solidFill>
            <a:srgbClr val="FFFF00"/>
          </a:solidFill>
          <a:ln w="9525">
            <a:noFill/>
            <a:miter lim="800000"/>
            <a:headEnd/>
            <a:tailEnd/>
          </a:ln>
        </p:spPr>
        <p:txBody>
          <a:bodyPr wrap="none">
            <a:spAutoFit/>
          </a:bodyPr>
          <a:lstStyle/>
          <a:p>
            <a:r>
              <a:rPr lang="zh-CN" altLang="en-US">
                <a:latin typeface="宋体" charset="-122"/>
              </a:rPr>
              <a:t>指南针（水浮法）</a:t>
            </a:r>
            <a:endParaRPr lang="zh-CN" altLang="en-US">
              <a:latin typeface="Calibri" pitchFamily="34" charset="0"/>
            </a:endParaRPr>
          </a:p>
        </p:txBody>
      </p:sp>
      <p:pic>
        <p:nvPicPr>
          <p:cNvPr id="20484" name="Picture 2"/>
          <p:cNvPicPr>
            <a:picLocks noChangeAspect="1" noChangeArrowheads="1"/>
          </p:cNvPicPr>
          <p:nvPr/>
        </p:nvPicPr>
        <p:blipFill>
          <a:blip r:embed="rId3"/>
          <a:srcRect/>
          <a:stretch>
            <a:fillRect/>
          </a:stretch>
        </p:blipFill>
        <p:spPr bwMode="auto">
          <a:xfrm>
            <a:off x="204788" y="169863"/>
            <a:ext cx="3378200" cy="3028950"/>
          </a:xfrm>
          <a:prstGeom prst="rect">
            <a:avLst/>
          </a:prstGeom>
          <a:noFill/>
          <a:ln w="9525">
            <a:noFill/>
            <a:miter lim="800000"/>
            <a:headEnd/>
            <a:tailEnd/>
          </a:ln>
        </p:spPr>
      </p:pic>
      <p:sp>
        <p:nvSpPr>
          <p:cNvPr id="20485" name="Text Box 3"/>
          <p:cNvSpPr txBox="1">
            <a:spLocks noChangeArrowheads="1"/>
          </p:cNvSpPr>
          <p:nvPr/>
        </p:nvSpPr>
        <p:spPr bwMode="auto">
          <a:xfrm>
            <a:off x="198438" y="2800350"/>
            <a:ext cx="927100" cy="366713"/>
          </a:xfrm>
          <a:prstGeom prst="rect">
            <a:avLst/>
          </a:prstGeom>
          <a:solidFill>
            <a:srgbClr val="FFFF00"/>
          </a:solidFill>
          <a:ln w="9525">
            <a:noFill/>
            <a:miter lim="800000"/>
            <a:headEnd/>
            <a:tailEnd/>
          </a:ln>
        </p:spPr>
        <p:txBody>
          <a:bodyPr wrap="none">
            <a:spAutoFit/>
          </a:bodyPr>
          <a:lstStyle/>
          <a:p>
            <a:r>
              <a:rPr lang="zh-CN" altLang="en-US">
                <a:latin typeface="Calibri" pitchFamily="34" charset="0"/>
              </a:rPr>
              <a:t>汉</a:t>
            </a:r>
            <a:r>
              <a:rPr lang="en-US" altLang="zh-CN">
                <a:latin typeface="Calibri" pitchFamily="34" charset="0"/>
              </a:rPr>
              <a:t>·</a:t>
            </a:r>
            <a:r>
              <a:rPr lang="zh-CN" altLang="en-US">
                <a:latin typeface="Calibri" pitchFamily="34" charset="0"/>
              </a:rPr>
              <a:t>司南</a:t>
            </a:r>
          </a:p>
        </p:txBody>
      </p:sp>
      <p:pic>
        <p:nvPicPr>
          <p:cNvPr id="20486" name="Picture 3"/>
          <p:cNvPicPr>
            <a:picLocks noChangeAspect="1" noChangeArrowheads="1"/>
          </p:cNvPicPr>
          <p:nvPr/>
        </p:nvPicPr>
        <p:blipFill>
          <a:blip r:embed="rId4"/>
          <a:srcRect/>
          <a:stretch>
            <a:fillRect/>
          </a:stretch>
        </p:blipFill>
        <p:spPr bwMode="auto">
          <a:xfrm>
            <a:off x="6783388" y="241300"/>
            <a:ext cx="2360612" cy="4649788"/>
          </a:xfrm>
          <a:prstGeom prst="rect">
            <a:avLst/>
          </a:prstGeom>
          <a:noFill/>
          <a:ln w="9525">
            <a:noFill/>
            <a:miter lim="800000"/>
            <a:headEnd/>
            <a:tailEnd/>
          </a:ln>
        </p:spPr>
      </p:pic>
      <p:sp>
        <p:nvSpPr>
          <p:cNvPr id="20487" name="Rectangle 6"/>
          <p:cNvSpPr>
            <a:spLocks noChangeArrowheads="1"/>
          </p:cNvSpPr>
          <p:nvPr/>
        </p:nvSpPr>
        <p:spPr bwMode="auto">
          <a:xfrm>
            <a:off x="6905625" y="5043488"/>
            <a:ext cx="2012950" cy="366712"/>
          </a:xfrm>
          <a:prstGeom prst="rect">
            <a:avLst/>
          </a:prstGeom>
          <a:solidFill>
            <a:srgbClr val="FFFF00"/>
          </a:solidFill>
          <a:ln w="9525">
            <a:noFill/>
            <a:miter lim="800000"/>
            <a:headEnd/>
            <a:tailEnd/>
          </a:ln>
        </p:spPr>
        <p:txBody>
          <a:bodyPr wrap="none">
            <a:spAutoFit/>
          </a:bodyPr>
          <a:lstStyle/>
          <a:p>
            <a:r>
              <a:rPr lang="zh-CN" altLang="en-US">
                <a:latin typeface="宋体" charset="-122"/>
              </a:rPr>
              <a:t>指南针（缕悬法）</a:t>
            </a:r>
          </a:p>
        </p:txBody>
      </p:sp>
      <p:pic>
        <p:nvPicPr>
          <p:cNvPr id="20488" name="Picture 10"/>
          <p:cNvPicPr>
            <a:picLocks noChangeAspect="1" noChangeArrowheads="1"/>
          </p:cNvPicPr>
          <p:nvPr/>
        </p:nvPicPr>
        <p:blipFill>
          <a:blip r:embed="rId5"/>
          <a:srcRect/>
          <a:stretch>
            <a:fillRect/>
          </a:stretch>
        </p:blipFill>
        <p:spPr bwMode="auto">
          <a:xfrm>
            <a:off x="3687763" y="2711450"/>
            <a:ext cx="3022600" cy="2093913"/>
          </a:xfrm>
          <a:prstGeom prst="rect">
            <a:avLst/>
          </a:prstGeom>
          <a:noFill/>
          <a:ln w="9525">
            <a:noFill/>
            <a:miter lim="800000"/>
            <a:headEnd/>
            <a:tailEnd/>
          </a:ln>
        </p:spPr>
      </p:pic>
      <p:sp>
        <p:nvSpPr>
          <p:cNvPr id="20489" name="Rectangle 11"/>
          <p:cNvSpPr>
            <a:spLocks noChangeArrowheads="1"/>
          </p:cNvSpPr>
          <p:nvPr/>
        </p:nvSpPr>
        <p:spPr bwMode="auto">
          <a:xfrm>
            <a:off x="3751263" y="2774950"/>
            <a:ext cx="1098550" cy="366713"/>
          </a:xfrm>
          <a:prstGeom prst="rect">
            <a:avLst/>
          </a:prstGeom>
          <a:solidFill>
            <a:srgbClr val="FFFF00"/>
          </a:solidFill>
          <a:ln w="9525">
            <a:noFill/>
            <a:miter lim="800000"/>
            <a:headEnd/>
            <a:tailEnd/>
          </a:ln>
        </p:spPr>
        <p:txBody>
          <a:bodyPr wrap="none">
            <a:spAutoFit/>
          </a:bodyPr>
          <a:lstStyle/>
          <a:p>
            <a:r>
              <a:rPr lang="zh-CN" altLang="en-US">
                <a:latin typeface="Calibri" pitchFamily="34" charset="0"/>
              </a:rPr>
              <a:t>指南木鱼</a:t>
            </a:r>
          </a:p>
        </p:txBody>
      </p:sp>
      <p:pic>
        <p:nvPicPr>
          <p:cNvPr id="20490" name="Picture 2"/>
          <p:cNvPicPr>
            <a:picLocks noChangeAspect="1" noChangeArrowheads="1"/>
          </p:cNvPicPr>
          <p:nvPr/>
        </p:nvPicPr>
        <p:blipFill>
          <a:blip r:embed="rId6"/>
          <a:srcRect/>
          <a:stretch>
            <a:fillRect/>
          </a:stretch>
        </p:blipFill>
        <p:spPr bwMode="auto">
          <a:xfrm>
            <a:off x="231775" y="3278188"/>
            <a:ext cx="3341688" cy="3368675"/>
          </a:xfrm>
          <a:prstGeom prst="rect">
            <a:avLst/>
          </a:prstGeom>
          <a:noFill/>
          <a:ln w="9525">
            <a:noFill/>
            <a:miter lim="800000"/>
            <a:headEnd/>
            <a:tailEnd/>
          </a:ln>
        </p:spPr>
      </p:pic>
      <p:sp>
        <p:nvSpPr>
          <p:cNvPr id="20491" name="Text Box 3"/>
          <p:cNvSpPr txBox="1">
            <a:spLocks noChangeArrowheads="1"/>
          </p:cNvSpPr>
          <p:nvPr/>
        </p:nvSpPr>
        <p:spPr bwMode="auto">
          <a:xfrm>
            <a:off x="244475" y="6229350"/>
            <a:ext cx="746125" cy="366713"/>
          </a:xfrm>
          <a:prstGeom prst="rect">
            <a:avLst/>
          </a:prstGeom>
          <a:solidFill>
            <a:srgbClr val="FFFF00"/>
          </a:solidFill>
          <a:ln w="9525">
            <a:noFill/>
            <a:miter lim="800000"/>
            <a:headEnd/>
            <a:tailEnd/>
          </a:ln>
        </p:spPr>
        <p:txBody>
          <a:bodyPr>
            <a:spAutoFit/>
          </a:bodyPr>
          <a:lstStyle/>
          <a:p>
            <a:r>
              <a:rPr lang="en-US" altLang="zh-CN">
                <a:latin typeface="Calibri" pitchFamily="34" charset="0"/>
              </a:rPr>
              <a:t> </a:t>
            </a:r>
            <a:r>
              <a:rPr lang="zh-CN" altLang="en-US">
                <a:latin typeface="宋体" charset="-122"/>
              </a:rPr>
              <a:t>罗盘</a:t>
            </a:r>
            <a:r>
              <a:rPr lang="zh-CN" altLang="en-US">
                <a:latin typeface="Calibri" pitchFamily="34" charset="0"/>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5" descr="bg"/>
          <p:cNvSpPr txBox="1">
            <a:spLocks noChangeArrowheads="1"/>
          </p:cNvSpPr>
          <p:nvPr/>
        </p:nvSpPr>
        <p:spPr bwMode="auto">
          <a:xfrm>
            <a:off x="371475" y="925513"/>
            <a:ext cx="7002463" cy="44450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zh-CN" altLang="en-US" sz="2400" b="1">
                <a:effectLst>
                  <a:outerShdw blurRad="38100" dist="38100" dir="2700000" algn="tl">
                    <a:srgbClr val="C0C0C0"/>
                  </a:outerShdw>
                </a:effectLst>
                <a:latin typeface="Calibri" pitchFamily="34" charset="0"/>
                <a:ea typeface="楷体" pitchFamily="49" charset="-122"/>
              </a:rPr>
              <a:t>舟师识地理，夜则观星，昼则观日，阴晦观指南针。</a:t>
            </a:r>
            <a:endParaRPr lang="en-US" altLang="zh-CN" sz="2400" b="1">
              <a:effectLst>
                <a:outerShdw blurRad="38100" dist="38100" dir="2700000" algn="tl">
                  <a:srgbClr val="C0C0C0"/>
                </a:outerShdw>
              </a:effectLst>
              <a:latin typeface="Calibri" pitchFamily="34" charset="0"/>
              <a:ea typeface="楷体" pitchFamily="49" charset="-122"/>
            </a:endParaRPr>
          </a:p>
        </p:txBody>
      </p:sp>
      <p:sp>
        <p:nvSpPr>
          <p:cNvPr id="37890" name="Text Box 6" descr="bg"/>
          <p:cNvSpPr txBox="1">
            <a:spLocks noChangeArrowheads="1"/>
          </p:cNvSpPr>
          <p:nvPr/>
        </p:nvSpPr>
        <p:spPr bwMode="auto">
          <a:xfrm>
            <a:off x="344488" y="187325"/>
            <a:ext cx="8094662" cy="44450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zh-CN" altLang="en-US" sz="2400" b="1">
                <a:latin typeface="Calibri" pitchFamily="34" charset="0"/>
                <a:ea typeface="楷体" pitchFamily="49" charset="-122"/>
              </a:rPr>
              <a:t>洋中不可住，惟观星斗前迈。若晦暝，则用指浮针以揆南北。</a:t>
            </a:r>
            <a:endParaRPr lang="en-US" altLang="zh-CN" sz="2400" b="1">
              <a:latin typeface="Calibri" pitchFamily="34" charset="0"/>
              <a:ea typeface="楷体" pitchFamily="49" charset="-122"/>
            </a:endParaRPr>
          </a:p>
        </p:txBody>
      </p:sp>
      <p:sp>
        <p:nvSpPr>
          <p:cNvPr id="37891" name="Text Box 7" descr="bg"/>
          <p:cNvSpPr txBox="1">
            <a:spLocks noChangeArrowheads="1"/>
          </p:cNvSpPr>
          <p:nvPr/>
        </p:nvSpPr>
        <p:spPr bwMode="auto">
          <a:xfrm>
            <a:off x="346075" y="1597025"/>
            <a:ext cx="8297863" cy="809625"/>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en-US" altLang="zh-CN">
                <a:effectLst>
                  <a:outerShdw blurRad="38100" dist="38100" dir="2700000" algn="tl">
                    <a:srgbClr val="C0C0C0"/>
                  </a:outerShdw>
                </a:effectLst>
                <a:latin typeface="Calibri" pitchFamily="34" charset="0"/>
              </a:rPr>
              <a:t> </a:t>
            </a:r>
            <a:r>
              <a:rPr lang="zh-CN" altLang="en-US" sz="2400" b="1">
                <a:effectLst>
                  <a:outerShdw blurRad="38100" dist="38100" dir="2700000" algn="tl">
                    <a:srgbClr val="C0C0C0"/>
                  </a:outerShdw>
                </a:effectLst>
                <a:latin typeface="Calibri" pitchFamily="34" charset="0"/>
                <a:ea typeface="楷体" pitchFamily="49" charset="-122"/>
              </a:rPr>
              <a:t>舟舶来往，惟以指南针为则，昼夜守视为谨，毫厘之差，生死系矣！</a:t>
            </a:r>
            <a:endParaRPr lang="en-US" altLang="zh-CN" sz="2400" b="1">
              <a:effectLst>
                <a:outerShdw blurRad="38100" dist="38100" dir="2700000" algn="tl">
                  <a:srgbClr val="C0C0C0"/>
                </a:outerShdw>
              </a:effectLst>
              <a:latin typeface="Calibri" pitchFamily="34" charset="0"/>
              <a:ea typeface="楷体" pitchFamily="49" charset="-122"/>
            </a:endParaRPr>
          </a:p>
        </p:txBody>
      </p:sp>
      <p:sp>
        <p:nvSpPr>
          <p:cNvPr id="37895" name="Text Box 7" descr="bg"/>
          <p:cNvSpPr txBox="1">
            <a:spLocks noChangeArrowheads="1"/>
          </p:cNvSpPr>
          <p:nvPr/>
        </p:nvSpPr>
        <p:spPr bwMode="auto">
          <a:xfrm>
            <a:off x="193675" y="3381375"/>
            <a:ext cx="8950325" cy="282575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en-US" altLang="zh-CN">
                <a:effectLst>
                  <a:outerShdw blurRad="38100" dist="38100" dir="2700000" algn="tl">
                    <a:srgbClr val="C0C0C0"/>
                  </a:outerShdw>
                </a:effectLst>
                <a:latin typeface="Calibri" pitchFamily="34" charset="0"/>
              </a:rPr>
              <a:t> </a:t>
            </a:r>
            <a:r>
              <a:rPr lang="en-US" altLang="zh-CN" sz="3600" b="1">
                <a:effectLst>
                  <a:outerShdw blurRad="38100" dist="38100" dir="2700000" algn="tl">
                    <a:srgbClr val="C0C0C0"/>
                  </a:outerShdw>
                </a:effectLst>
                <a:latin typeface="楷体" pitchFamily="49" charset="-122"/>
                <a:ea typeface="楷体" pitchFamily="49" charset="-122"/>
              </a:rPr>
              <a:t>1</a:t>
            </a:r>
            <a:r>
              <a:rPr lang="zh-CN" altLang="en-US" sz="3600" b="1">
                <a:effectLst>
                  <a:outerShdw blurRad="38100" dist="38100" dir="2700000" algn="tl">
                    <a:srgbClr val="C0C0C0"/>
                  </a:outerShdw>
                </a:effectLst>
                <a:latin typeface="楷体" pitchFamily="49" charset="-122"/>
                <a:ea typeface="楷体" pitchFamily="49" charset="-122"/>
              </a:rPr>
              <a:t>、北宋船队在海洋中是怎样确定航向的？</a:t>
            </a:r>
          </a:p>
          <a:p>
            <a:pPr>
              <a:defRPr/>
            </a:pPr>
            <a:r>
              <a:rPr lang="zh-CN" altLang="en-US" sz="3600" b="1">
                <a:effectLst>
                  <a:outerShdw blurRad="38100" dist="38100" dir="2700000" algn="tl">
                    <a:srgbClr val="C0C0C0"/>
                  </a:outerShdw>
                </a:effectLst>
                <a:latin typeface="楷体" pitchFamily="49" charset="-122"/>
                <a:ea typeface="楷体" pitchFamily="49" charset="-122"/>
              </a:rPr>
              <a:t>  天气好，白天依靠太阳，夜里依靠恒星。</a:t>
            </a:r>
          </a:p>
          <a:p>
            <a:pPr>
              <a:defRPr/>
            </a:pPr>
            <a:r>
              <a:rPr lang="zh-CN" altLang="en-US" sz="3600" b="1">
                <a:effectLst>
                  <a:outerShdw blurRad="38100" dist="38100" dir="2700000" algn="tl">
                    <a:srgbClr val="C0C0C0"/>
                  </a:outerShdw>
                </a:effectLst>
                <a:latin typeface="楷体" pitchFamily="49" charset="-122"/>
                <a:ea typeface="楷体" pitchFamily="49" charset="-122"/>
              </a:rPr>
              <a:t>  天气不好，就使用指南针。</a:t>
            </a:r>
          </a:p>
          <a:p>
            <a:pPr>
              <a:defRPr/>
            </a:pPr>
            <a:r>
              <a:rPr lang="en-US" altLang="zh-CN" sz="3600" b="1">
                <a:effectLst>
                  <a:outerShdw blurRad="38100" dist="38100" dir="2700000" algn="tl">
                    <a:srgbClr val="C0C0C0"/>
                  </a:outerShdw>
                </a:effectLst>
                <a:latin typeface="楷体" pitchFamily="49" charset="-122"/>
                <a:ea typeface="楷体" pitchFamily="49" charset="-122"/>
              </a:rPr>
              <a:t>2</a:t>
            </a:r>
            <a:r>
              <a:rPr lang="zh-CN" altLang="en-US" sz="3600" b="1">
                <a:effectLst>
                  <a:outerShdw blurRad="38100" dist="38100" dir="2700000" algn="tl">
                    <a:srgbClr val="C0C0C0"/>
                  </a:outerShdw>
                </a:effectLst>
                <a:latin typeface="楷体" pitchFamily="49" charset="-122"/>
                <a:ea typeface="楷体" pitchFamily="49" charset="-122"/>
              </a:rPr>
              <a:t>、“指浮针”是</a:t>
            </a:r>
            <a:r>
              <a:rPr lang="zh-CN" altLang="en-US" sz="3600" b="1">
                <a:solidFill>
                  <a:srgbClr val="FF0000"/>
                </a:solidFill>
                <a:effectLst>
                  <a:outerShdw blurRad="38100" dist="38100" dir="2700000" algn="tl">
                    <a:srgbClr val="C0C0C0"/>
                  </a:outerShdw>
                </a:effectLst>
                <a:latin typeface="楷体" pitchFamily="49" charset="-122"/>
                <a:ea typeface="楷体" pitchFamily="49" charset="-122"/>
              </a:rPr>
              <a:t>指南针</a:t>
            </a:r>
            <a:r>
              <a:rPr lang="zh-CN" altLang="en-US" sz="3600" b="1">
                <a:effectLst>
                  <a:outerShdw blurRad="38100" dist="38100" dir="2700000" algn="tl">
                    <a:srgbClr val="C0C0C0"/>
                  </a:outerShdw>
                </a:effectLst>
                <a:latin typeface="楷体" pitchFamily="49" charset="-122"/>
                <a:ea typeface="楷体" pitchFamily="49" charset="-122"/>
              </a:rPr>
              <a:t>。</a:t>
            </a:r>
          </a:p>
          <a:p>
            <a:pPr>
              <a:defRPr/>
            </a:pPr>
            <a:endParaRPr lang="zh-CN" altLang="en-US" sz="3600" b="1">
              <a:effectLst>
                <a:outerShdw blurRad="38100" dist="38100" dir="2700000" algn="tl">
                  <a:srgbClr val="C0C0C0"/>
                </a:outerShdw>
              </a:effectLst>
              <a:latin typeface="楷体" pitchFamily="49" charset="-122"/>
              <a:ea typeface="楷体"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文本框 5"/>
          <p:cNvSpPr txBox="1">
            <a:spLocks noChangeArrowheads="1"/>
          </p:cNvSpPr>
          <p:nvPr/>
        </p:nvSpPr>
        <p:spPr bwMode="auto">
          <a:xfrm>
            <a:off x="0" y="3105150"/>
            <a:ext cx="9144000" cy="647700"/>
          </a:xfrm>
          <a:prstGeom prst="rect">
            <a:avLst/>
          </a:prstGeom>
          <a:noFill/>
          <a:ln w="9525">
            <a:noFill/>
            <a:miter lim="800000"/>
            <a:headEnd/>
            <a:tailEnd/>
          </a:ln>
        </p:spPr>
        <p:txBody>
          <a:bodyPr>
            <a:spAutoFit/>
          </a:bodyPr>
          <a:lstStyle/>
          <a:p>
            <a:pPr algn="ctr"/>
            <a:r>
              <a:rPr lang="zh-CN" altLang="en-US" sz="3600">
                <a:solidFill>
                  <a:srgbClr val="5B2136"/>
                </a:solidFill>
                <a:latin typeface="黑体" pitchFamily="49" charset="-122"/>
                <a:ea typeface="黑体" pitchFamily="49" charset="-122"/>
              </a:rPr>
              <a:t>火药的应用</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自定义 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5C0C2E"/>
      </a:hlink>
      <a:folHlink>
        <a:srgbClr val="5C0C2E"/>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365</TotalTime>
  <Words>1122</Words>
  <Application>Microsoft Office PowerPoint</Application>
  <PresentationFormat>全屏显示(4:3)</PresentationFormat>
  <Paragraphs>74</Paragraphs>
  <Slides>16</Slides>
  <Notes>0</Notes>
  <HiddenSlides>0</HiddenSlides>
  <MMClips>0</MMClips>
  <ScaleCrop>false</ScaleCrop>
  <HeadingPairs>
    <vt:vector size="6" baseType="variant">
      <vt:variant>
        <vt:lpstr>已用的字体</vt:lpstr>
      </vt:variant>
      <vt:variant>
        <vt:i4>7</vt:i4>
      </vt:variant>
      <vt:variant>
        <vt:lpstr>演示文稿设计模板</vt:lpstr>
      </vt:variant>
      <vt:variant>
        <vt:i4>12</vt:i4>
      </vt:variant>
      <vt:variant>
        <vt:lpstr>幻灯片标题</vt:lpstr>
      </vt:variant>
      <vt:variant>
        <vt:i4>16</vt:i4>
      </vt:variant>
    </vt:vector>
  </HeadingPairs>
  <TitlesOfParts>
    <vt:vector size="35" baseType="lpstr">
      <vt:lpstr>Arial</vt:lpstr>
      <vt:lpstr>宋体</vt:lpstr>
      <vt:lpstr>Calibri Light</vt:lpstr>
      <vt:lpstr>Calibri</vt:lpstr>
      <vt:lpstr>黑体</vt:lpstr>
      <vt:lpstr>楷体</vt:lpstr>
      <vt:lpstr>Times New Roman</vt:lpstr>
      <vt:lpstr>回顾</vt:lpstr>
      <vt:lpstr>回顾</vt:lpstr>
      <vt:lpstr>回顾</vt:lpstr>
      <vt:lpstr>回顾</vt:lpstr>
      <vt:lpstr>回顾</vt:lpstr>
      <vt:lpstr>回顾</vt:lpstr>
      <vt:lpstr>回顾</vt:lpstr>
      <vt:lpstr>回顾</vt:lpstr>
      <vt:lpstr>回顾</vt:lpstr>
      <vt:lpstr>回顾</vt:lpstr>
      <vt:lpstr>回顾</vt:lpstr>
      <vt:lpstr>回顾</vt:lpstr>
      <vt:lpstr>幻灯片 1</vt:lpstr>
      <vt:lpstr>活字印刷术的发明</vt:lpstr>
      <vt:lpstr>幻灯片 3</vt:lpstr>
      <vt:lpstr>幻灯片 4</vt:lpstr>
      <vt:lpstr>幻灯片 5</vt:lpstr>
      <vt:lpstr>指南针用于航海</vt:lpstr>
      <vt:lpstr>幻灯片 7</vt:lpstr>
      <vt:lpstr>幻灯片 8</vt:lpstr>
      <vt:lpstr>幻灯片 9</vt:lpstr>
      <vt:lpstr>火药的应用</vt:lpstr>
      <vt:lpstr>幻灯片 11</vt:lpstr>
      <vt:lpstr>幻灯片 12</vt:lpstr>
      <vt:lpstr>幻灯片 13</vt:lpstr>
      <vt:lpstr>幻灯片 14</vt:lpstr>
      <vt:lpstr>幻灯片 15</vt:lpstr>
      <vt:lpstr>幻灯片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dcterms:created xsi:type="dcterms:W3CDTF">2016-07-25T08:20:19Z</dcterms:created>
  <dcterms:modified xsi:type="dcterms:W3CDTF">2017-03-08T03:47:12Z</dcterms:modified>
</cp:coreProperties>
</file>