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85" r:id="rId2"/>
    <p:sldId id="281" r:id="rId3"/>
    <p:sldId id="280" r:id="rId4"/>
    <p:sldId id="282" r:id="rId5"/>
    <p:sldId id="283" r:id="rId6"/>
    <p:sldId id="258" r:id="rId7"/>
    <p:sldId id="259" r:id="rId8"/>
    <p:sldId id="260" r:id="rId9"/>
    <p:sldId id="275" r:id="rId10"/>
    <p:sldId id="284" r:id="rId11"/>
    <p:sldId id="276" r:id="rId12"/>
    <p:sldId id="277" r:id="rId13"/>
    <p:sldId id="266" r:id="rId14"/>
    <p:sldId id="265" r:id="rId15"/>
    <p:sldId id="273" r:id="rId16"/>
    <p:sldId id="274" r:id="rId17"/>
    <p:sldId id="279" r:id="rId18"/>
    <p:sldId id="278" r:id="rId19"/>
    <p:sldId id="270" r:id="rId20"/>
    <p:sldId id="269" r:id="rId21"/>
    <p:sldId id="271" r:id="rId22"/>
    <p:sldId id="26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so.com/v21438.htm?ch=ch.bk.innerlink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社会主义核心价值观</a:t>
            </a:r>
            <a:endParaRPr lang="zh-CN" altLang="zh-CN" b="1" dirty="0" smtClean="0">
              <a:solidFill>
                <a:srgbClr val="FF000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print"/>
          <a:srcRect r="12648"/>
          <a:stretch>
            <a:fillRect/>
          </a:stretch>
        </p:blipFill>
        <p:spPr bwMode="auto">
          <a:xfrm>
            <a:off x="214282" y="1403350"/>
            <a:ext cx="8763000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4" descr="tuj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736"/>
            <a:ext cx="9107580" cy="54292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八旗军甲衣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FFF"/>
              </a:clrFrom>
              <a:clrTo>
                <a:srgbClr val="FD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05250" y="914400"/>
            <a:ext cx="5238750" cy="5943600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42340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404"/>
            </a:xfrm>
            <a:prstGeom prst="rect">
              <a:avLst/>
            </a:prstGeom>
            <a:gradFill rotWithShape="1">
              <a:gsLst>
                <a:gs pos="0">
                  <a:srgbClr val="800000"/>
                </a:gs>
                <a:gs pos="100000">
                  <a:srgbClr val="800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 smtClean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八旗制度</a:t>
              </a:r>
              <a:endParaRPr lang="zh-CN" altLang="en-US" sz="36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隶书" pitchFamily="49" charset="-122"/>
              </a:endParaRPr>
            </a:p>
          </p:txBody>
        </p:sp>
        <p:pic>
          <p:nvPicPr>
            <p:cNvPr id="142341" name="Picture 5" descr="八旗军甲衣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BFFFF"/>
                </a:clrFrom>
                <a:clrTo>
                  <a:srgbClr val="FB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55" y="618"/>
              <a:ext cx="3420" cy="3702"/>
            </a:xfrm>
            <a:prstGeom prst="rect">
              <a:avLst/>
            </a:prstGeom>
            <a:noFill/>
          </p:spPr>
        </p:pic>
        <p:sp>
          <p:nvSpPr>
            <p:cNvPr id="142342" name="Text Box 6"/>
            <p:cNvSpPr txBox="1">
              <a:spLocks noChangeArrowheads="1"/>
            </p:cNvSpPr>
            <p:nvPr/>
          </p:nvSpPr>
          <p:spPr bwMode="auto">
            <a:xfrm>
              <a:off x="113" y="618"/>
              <a:ext cx="1962" cy="3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zh-CN" altLang="en-US" sz="28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努尔哈赤在女真原始狩猎组织“牛录”的基础上，</a:t>
              </a:r>
              <a:r>
                <a:rPr lang="en-US" altLang="zh-CN" sz="28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1615</a:t>
              </a:r>
              <a:r>
                <a:rPr lang="zh-CN" altLang="en-US" sz="28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年建立了具有军事和行政双重性质、兵民合一的“八旗制度”。</a:t>
              </a:r>
            </a:p>
            <a:p>
              <a:pPr algn="l"/>
              <a:r>
                <a:rPr lang="zh-CN" altLang="en-US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楷体_GB2312" pitchFamily="49" charset="-122"/>
                </a:rPr>
                <a:t>三百丁一牛录</a:t>
              </a:r>
            </a:p>
            <a:p>
              <a:pPr algn="l"/>
              <a:r>
                <a:rPr lang="zh-CN" altLang="en-US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楷体_GB2312" pitchFamily="49" charset="-122"/>
                </a:rPr>
                <a:t>五牛录一甲喇（队）</a:t>
              </a:r>
            </a:p>
            <a:p>
              <a:pPr algn="l"/>
              <a:r>
                <a:rPr lang="zh-CN" altLang="en-US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楷体_GB2312" pitchFamily="49" charset="-122"/>
                </a:rPr>
                <a:t>五甲喇一固山（旗）</a:t>
              </a:r>
            </a:p>
            <a:p>
              <a:pPr algn="l"/>
              <a:endParaRPr lang="zh-CN" altLang="en-US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endParaRPr>
            </a:p>
            <a:p>
              <a:pPr algn="l"/>
              <a:r>
                <a:rPr lang="zh-CN" altLang="en-US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楷体_GB2312" pitchFamily="49" charset="-122"/>
                </a:rPr>
                <a:t>“出则为兵，入则为民”；“无事耕猎，有事征调”。</a:t>
              </a:r>
            </a:p>
          </p:txBody>
        </p:sp>
        <p:sp>
          <p:nvSpPr>
            <p:cNvPr id="142343" name="Text Box 7"/>
            <p:cNvSpPr txBox="1">
              <a:spLocks noChangeArrowheads="1"/>
            </p:cNvSpPr>
            <p:nvPr/>
          </p:nvSpPr>
          <p:spPr bwMode="auto">
            <a:xfrm>
              <a:off x="5238" y="595"/>
              <a:ext cx="346" cy="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wrap="none">
              <a:spAutoFit/>
            </a:bodyPr>
            <a:lstStyle/>
            <a:p>
              <a:pPr algn="l"/>
              <a:r>
                <a:rPr lang="zh-CN" altLang="en-US" b="1">
                  <a:solidFill>
                    <a:srgbClr val="66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楷体_GB2312" pitchFamily="49" charset="-122"/>
                </a:rPr>
                <a:t>八旗甲衣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1468438"/>
          </a:xfrm>
        </p:spPr>
        <p:txBody>
          <a:bodyPr/>
          <a:lstStyle/>
          <a:p>
            <a:r>
              <a:rPr lang="en-US" altLang="zh-CN" sz="3600" b="1" dirty="0"/>
              <a:t>1.</a:t>
            </a:r>
            <a:r>
              <a:rPr lang="zh-CN" altLang="en-US" sz="3600" b="1" dirty="0"/>
              <a:t>想一想，努尔哈赤同宋元时期的几位</a:t>
            </a:r>
            <a:r>
              <a:rPr lang="zh-CN" altLang="en-US" sz="3600" b="1" dirty="0">
                <a:solidFill>
                  <a:srgbClr val="FF0000"/>
                </a:solidFill>
              </a:rPr>
              <a:t>少数民族</a:t>
            </a:r>
            <a:r>
              <a:rPr lang="zh-CN" altLang="en-US" sz="3600" b="1" dirty="0"/>
              <a:t>首领有哪些共同之处？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571472" y="2357430"/>
            <a:ext cx="792003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/>
              <a:t>努</a:t>
            </a:r>
            <a:r>
              <a:rPr lang="zh-CN" altLang="en-US" sz="3600" b="1" dirty="0"/>
              <a:t>尔哈赤同他们的共同之处有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pPr>
              <a:spcBef>
                <a:spcPct val="50000"/>
              </a:spcBef>
            </a:pPr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、统</a:t>
            </a:r>
            <a:r>
              <a:rPr lang="zh-CN" altLang="en-US" sz="3600" b="1" dirty="0"/>
              <a:t>一本民族各部，建立本民族政权，推动本民族的发展，影响了中国历史发展的进程</a:t>
            </a:r>
            <a:r>
              <a:rPr lang="zh-CN" altLang="en-US" sz="3600" b="1" dirty="0" smtClean="0"/>
              <a:t>。</a:t>
            </a:r>
            <a:endParaRPr lang="en-US" altLang="zh-CN" sz="3600" b="1" dirty="0" smtClean="0"/>
          </a:p>
          <a:p>
            <a:pPr>
              <a:spcBef>
                <a:spcPct val="50000"/>
              </a:spcBef>
            </a:pPr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、他</a:t>
            </a:r>
            <a:r>
              <a:rPr lang="zh-CN" altLang="en-US" sz="3600" b="1" dirty="0"/>
              <a:t>们都是中国历史上杰出的政治家、军事家。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1428736"/>
            <a:ext cx="8643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耶律阿保机、完颜阿骨打、元昊和成吉思汗。</a:t>
            </a:r>
            <a:endParaRPr lang="zh-CN" altLang="en-US" sz="32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p"/>
      <p:bldP spid="58371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33400" y="4800600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E87400"/>
                </a:solidFill>
                <a:latin typeface="Times New Roman" pitchFamily="18" charset="0"/>
                <a:ea typeface="隶书" pitchFamily="49" charset="-122"/>
              </a:rPr>
              <a:t>皇太极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3505200" y="609600"/>
            <a:ext cx="4038600" cy="2667000"/>
          </a:xfrm>
          <a:prstGeom prst="cloudCallout">
            <a:avLst>
              <a:gd name="adj1" fmla="val -72523"/>
              <a:gd name="adj2" fmla="val 73213"/>
            </a:avLst>
          </a:prstGeom>
          <a:solidFill>
            <a:srgbClr val="FFCC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339933"/>
                </a:solidFill>
                <a:latin typeface="Times New Roman" pitchFamily="18" charset="0"/>
                <a:ea typeface="华文新魏" pitchFamily="2" charset="-122"/>
              </a:rPr>
              <a:t>请问：皇太极的主要历史活动是什么？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3276600" y="3933825"/>
            <a:ext cx="4527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600" b="1">
                <a:latin typeface="Times New Roman" pitchFamily="18" charset="0"/>
                <a:ea typeface="华文新魏" pitchFamily="2" charset="-122"/>
              </a:rPr>
              <a:t>1</a:t>
            </a:r>
            <a:r>
              <a:rPr kumimoji="1" lang="zh-CN" altLang="en-US" sz="3600" b="1">
                <a:latin typeface="Times New Roman" pitchFamily="18" charset="0"/>
                <a:ea typeface="华文新魏" pitchFamily="2" charset="-122"/>
              </a:rPr>
              <a:t>、改女真族名为满洲</a:t>
            </a: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3276600" y="4724400"/>
            <a:ext cx="5099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600" b="1">
                <a:latin typeface="Times New Roman" pitchFamily="18" charset="0"/>
                <a:ea typeface="华文新魏" pitchFamily="2" charset="-122"/>
              </a:rPr>
              <a:t>2</a:t>
            </a:r>
            <a:r>
              <a:rPr kumimoji="1" lang="zh-CN" altLang="en-US" sz="3600" b="1">
                <a:latin typeface="Times New Roman" pitchFamily="18" charset="0"/>
                <a:ea typeface="华文新魏" pitchFamily="2" charset="-122"/>
              </a:rPr>
              <a:t>、 </a:t>
            </a:r>
            <a:r>
              <a:rPr kumimoji="1" lang="en-US" altLang="zh-CN" sz="3600" b="1">
                <a:latin typeface="Times New Roman" pitchFamily="18" charset="0"/>
                <a:ea typeface="华文新魏" pitchFamily="2" charset="-122"/>
              </a:rPr>
              <a:t>1636</a:t>
            </a:r>
            <a:r>
              <a:rPr kumimoji="1" lang="zh-CN" altLang="en-US" sz="3600" b="1">
                <a:latin typeface="Times New Roman" pitchFamily="18" charset="0"/>
                <a:ea typeface="华文新魏" pitchFamily="2" charset="-122"/>
              </a:rPr>
              <a:t>年，改国号为清</a:t>
            </a:r>
          </a:p>
        </p:txBody>
      </p:sp>
      <p:pic>
        <p:nvPicPr>
          <p:cNvPr id="12297" name="Picture 9" descr="皇太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81325" cy="44370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 autoUpdateAnimBg="0"/>
      <p:bldP spid="12294" grpId="0" autoUpdateAnimBg="0"/>
      <p:bldP spid="1229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 descr="赫图阿拉努儿汗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4267200" cy="2938463"/>
          </a:xfrm>
          <a:prstGeom prst="rect">
            <a:avLst/>
          </a:prstGeom>
          <a:noFill/>
        </p:spPr>
      </p:pic>
      <p:pic>
        <p:nvPicPr>
          <p:cNvPr id="139267" name="Picture 3" descr="沈阳故宫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28600"/>
            <a:ext cx="4114800" cy="2971800"/>
          </a:xfrm>
          <a:prstGeom prst="rect">
            <a:avLst/>
          </a:prstGeom>
          <a:noFill/>
        </p:spPr>
      </p:pic>
      <p:pic>
        <p:nvPicPr>
          <p:cNvPr id="139268" name="Picture 4" descr="山海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311525"/>
            <a:ext cx="4267200" cy="3282950"/>
          </a:xfrm>
          <a:prstGeom prst="rect">
            <a:avLst/>
          </a:prstGeom>
          <a:noFill/>
        </p:spPr>
      </p:pic>
      <p:pic>
        <p:nvPicPr>
          <p:cNvPr id="139269" name="Picture 5" descr="故宫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3276600"/>
            <a:ext cx="4114800" cy="3378200"/>
          </a:xfrm>
          <a:prstGeom prst="rect">
            <a:avLst/>
          </a:prstGeom>
          <a:noFill/>
        </p:spPr>
      </p:pic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381000" y="228600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ea typeface="黑体" pitchFamily="2" charset="-122"/>
              </a:rPr>
              <a:t>赫图阿拉</a:t>
            </a:r>
          </a:p>
        </p:txBody>
      </p:sp>
      <p:sp>
        <p:nvSpPr>
          <p:cNvPr id="139271" name="Text Box 7"/>
          <p:cNvSpPr txBox="1">
            <a:spLocks noChangeArrowheads="1"/>
          </p:cNvSpPr>
          <p:nvPr/>
        </p:nvSpPr>
        <p:spPr bwMode="auto">
          <a:xfrm>
            <a:off x="4800600" y="228600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ea typeface="黑体" pitchFamily="2" charset="-122"/>
              </a:rPr>
              <a:t>沈阳故宫</a:t>
            </a:r>
          </a:p>
        </p:txBody>
      </p:sp>
      <p:sp>
        <p:nvSpPr>
          <p:cNvPr id="139272" name="Text Box 8"/>
          <p:cNvSpPr txBox="1">
            <a:spLocks noChangeArrowheads="1"/>
          </p:cNvSpPr>
          <p:nvPr/>
        </p:nvSpPr>
        <p:spPr bwMode="auto">
          <a:xfrm>
            <a:off x="379413" y="3505200"/>
            <a:ext cx="6111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ea typeface="黑体" pitchFamily="2" charset="-122"/>
              </a:rPr>
              <a:t>山海关</a:t>
            </a:r>
          </a:p>
        </p:txBody>
      </p:sp>
      <p:sp>
        <p:nvSpPr>
          <p:cNvPr id="139273" name="Text Box 9"/>
          <p:cNvSpPr txBox="1">
            <a:spLocks noChangeArrowheads="1"/>
          </p:cNvSpPr>
          <p:nvPr/>
        </p:nvSpPr>
        <p:spPr bwMode="auto">
          <a:xfrm>
            <a:off x="5027613" y="3505200"/>
            <a:ext cx="61118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ea typeface="黑体" pitchFamily="2" charset="-122"/>
              </a:rPr>
              <a:t>北京故宫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EFFBF4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764024"/>
            <a:ext cx="8572528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1644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年，李自成率领的农民军攻陷北京，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明朝</a:t>
            </a:r>
            <a:r>
              <a:rPr lang="zh-CN" altLang="en-US" sz="3600" b="1" dirty="0" smtClean="0">
                <a:solidFill>
                  <a:srgbClr val="FF0000"/>
                </a:solidFill>
                <a:hlinkClick r:id="rId3"/>
              </a:rPr>
              <a:t>崇祯帝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在农民军的攻城炮声中自杀于皇城后的景山。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李自成在北京建立了大顺政权。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明朝山海关大将吴三桂夹在农民军和清军中间腹背受敌，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迫于形势邀请摄政王多尔衮入关“平贼”。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联军打败大顺军。李自成军一路南撤。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随后多尔衮迎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顺治帝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入关，迁都北京</a:t>
            </a:r>
            <a:r>
              <a:rPr lang="zh-CN" altLang="en-US" sz="2800" b="1" dirty="0" smtClean="0"/>
              <a:t>。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zh-CN" altLang="en-US" sz="2400" dirty="0" smtClean="0"/>
          </a:p>
          <a:p>
            <a:endParaRPr lang="en-US" altLang="zh-CN" dirty="0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0" y="0"/>
            <a:ext cx="26981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i="1" dirty="0" smtClean="0">
                <a:solidFill>
                  <a:srgbClr val="FF3399"/>
                </a:solidFill>
              </a:rPr>
              <a:t>  </a:t>
            </a:r>
            <a:r>
              <a:rPr lang="zh-CN" altLang="en-US" sz="4400" i="1" dirty="0">
                <a:solidFill>
                  <a:srgbClr val="FF3399"/>
                </a:solidFill>
              </a:rPr>
              <a:t>清军入关</a:t>
            </a:r>
          </a:p>
        </p:txBody>
      </p:sp>
      <p:sp>
        <p:nvSpPr>
          <p:cNvPr id="3072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 flipH="1">
            <a:off x="9901238" y="3500438"/>
            <a:ext cx="865187" cy="3833812"/>
          </a:xfrm>
          <a:prstGeom prst="actionButtonBlank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idx="1"/>
          </p:nvPr>
        </p:nvSpPr>
        <p:spPr>
          <a:xfrm>
            <a:off x="347663" y="1606550"/>
            <a:ext cx="8229600" cy="4525963"/>
          </a:xfrm>
          <a:noFill/>
          <a:ln/>
        </p:spPr>
        <p:txBody>
          <a:bodyPr/>
          <a:lstStyle/>
          <a:p>
            <a:r>
              <a:rPr lang="zh-CN" altLang="en-US" b="1" dirty="0">
                <a:latin typeface="华文行楷" pitchFamily="2" charset="-122"/>
                <a:ea typeface="华文行楷" pitchFamily="2" charset="-122"/>
              </a:rPr>
              <a:t>在中国古代史上出现过哪些盛世？</a:t>
            </a:r>
          </a:p>
          <a:p>
            <a:endParaRPr lang="zh-CN" altLang="en-US" b="1" dirty="0">
              <a:latin typeface="华文行楷" pitchFamily="2" charset="-122"/>
              <a:ea typeface="华文行楷" pitchFamily="2" charset="-122"/>
            </a:endParaRPr>
          </a:p>
          <a:p>
            <a:endParaRPr lang="zh-CN" altLang="en-US" b="1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b="1" dirty="0">
                <a:latin typeface="华文行楷" pitchFamily="2" charset="-122"/>
                <a:ea typeface="华文行楷" pitchFamily="2" charset="-122"/>
              </a:rPr>
              <a:t>盛世局面的一般表现？</a:t>
            </a:r>
          </a:p>
          <a:p>
            <a:endParaRPr lang="zh-CN" altLang="en-US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54050" y="2288094"/>
            <a:ext cx="821891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文景之治、光武中兴、贞观之治、开元盛世 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41350" y="4071938"/>
            <a:ext cx="8162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政治清明、社会稳定、经济恢复和发展、文化繁荣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utoUpdateAnimBg="0"/>
      <p:bldP spid="307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20638" y="750888"/>
            <a:ext cx="3348038" cy="6105525"/>
            <a:chOff x="0" y="0"/>
            <a:chExt cx="5272" cy="9614"/>
          </a:xfrm>
        </p:grpSpPr>
        <p:pic>
          <p:nvPicPr>
            <p:cNvPr id="4099" name="Picture 3" descr="qh0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240" cy="75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0" name="Text Box 4"/>
            <p:cNvSpPr txBox="1">
              <a:spLocks noChangeArrowheads="1"/>
            </p:cNvSpPr>
            <p:nvPr/>
          </p:nvSpPr>
          <p:spPr bwMode="auto">
            <a:xfrm>
              <a:off x="0" y="7452"/>
              <a:ext cx="5272" cy="2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清圣祖康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熙帝</a:t>
              </a:r>
            </a:p>
            <a:p>
              <a:pPr algn="ctr"/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（</a:t>
              </a:r>
              <a:r>
                <a:rPr lang="en-US" sz="28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1662</a:t>
              </a:r>
              <a:r>
                <a:rPr lang="zh-CN" altLang="en-US" sz="28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年</a:t>
              </a:r>
              <a:r>
                <a:rPr 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-1722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年）在位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899150" y="750888"/>
            <a:ext cx="3433763" cy="6026142"/>
            <a:chOff x="0" y="0"/>
            <a:chExt cx="5408" cy="9489"/>
          </a:xfrm>
        </p:grpSpPr>
        <p:pic>
          <p:nvPicPr>
            <p:cNvPr id="4102" name="Picture 6" descr="qh0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160" cy="7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3" name="Text Box 7"/>
            <p:cNvSpPr txBox="1">
              <a:spLocks noChangeArrowheads="1"/>
            </p:cNvSpPr>
            <p:nvPr/>
          </p:nvSpPr>
          <p:spPr bwMode="auto">
            <a:xfrm>
              <a:off x="210" y="7550"/>
              <a:ext cx="5198" cy="19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清高宗乾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隆帝</a:t>
              </a:r>
            </a:p>
            <a:p>
              <a:pPr algn="ctr"/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（</a:t>
              </a:r>
              <a:r>
                <a:rPr 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1736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年</a:t>
              </a:r>
              <a:r>
                <a:rPr 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-</a:t>
              </a:r>
              <a:r>
                <a:rPr lang="en-US" sz="28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1795</a:t>
              </a:r>
              <a:r>
                <a:rPr lang="zh-CN" altLang="en-US" sz="28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年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）</a:t>
              </a:r>
            </a:p>
            <a:p>
              <a:pPr algn="ctr"/>
              <a:r>
                <a:rPr lang="zh-CN" altLang="en-US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在位</a:t>
              </a: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2971800" y="750888"/>
            <a:ext cx="3395663" cy="6105525"/>
            <a:chOff x="0" y="0"/>
            <a:chExt cx="5348" cy="9614"/>
          </a:xfrm>
        </p:grpSpPr>
        <p:sp>
          <p:nvSpPr>
            <p:cNvPr id="4105" name="Text Box 9"/>
            <p:cNvSpPr txBox="1">
              <a:spLocks noChangeArrowheads="1"/>
            </p:cNvSpPr>
            <p:nvPr/>
          </p:nvSpPr>
          <p:spPr bwMode="auto">
            <a:xfrm>
              <a:off x="0" y="7452"/>
              <a:ext cx="5348" cy="2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清世宗雍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正帝</a:t>
              </a:r>
            </a:p>
            <a:p>
              <a:pPr algn="ctr"/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（</a:t>
              </a:r>
              <a:r>
                <a:rPr lang="en-US" sz="28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1723</a:t>
              </a:r>
              <a:r>
                <a:rPr lang="zh-CN" altLang="en-US" sz="28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年</a:t>
              </a:r>
              <a:r>
                <a:rPr 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-1735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年）</a:t>
              </a:r>
            </a:p>
            <a:p>
              <a:pPr algn="ctr"/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在位</a:t>
              </a:r>
            </a:p>
          </p:txBody>
        </p:sp>
        <p:pic>
          <p:nvPicPr>
            <p:cNvPr id="4106" name="Picture 10" descr="yzh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040" cy="75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1557338" y="-28575"/>
            <a:ext cx="57896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6000" dirty="0">
                <a:latin typeface="华文行楷" pitchFamily="2" charset="-122"/>
                <a:ea typeface="华文行楷" pitchFamily="2" charset="-122"/>
              </a:rPr>
              <a:t>  康乾盛世</a:t>
            </a:r>
            <a:endParaRPr lang="zh-CN" altLang="en-US" sz="6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 descr="新闻纸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1455738"/>
            <a:ext cx="1244600" cy="4732337"/>
          </a:xfrm>
          <a:blipFill dpi="0" rotWithShape="1">
            <a:blip r:embed="rId2" cstate="print"/>
            <a:srcRect/>
            <a:tile tx="0" ty="0" sx="100000" sy="100000" flip="none" algn="tl"/>
          </a:blipFill>
          <a:ln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康 乾 盛 世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3600" b="1" dirty="0">
                <a:latin typeface="黑体" pitchFamily="49" charset="-122"/>
                <a:ea typeface="黑体" pitchFamily="49" charset="-122"/>
              </a:rPr>
            </a:b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/>
              <a:t>17</a:t>
            </a:r>
            <a:r>
              <a:rPr lang="zh-CN" altLang="en-US" sz="2800" b="1" dirty="0"/>
              <a:t>世纪中期</a:t>
            </a:r>
            <a:r>
              <a:rPr lang="en-US" altLang="zh-CN" sz="2800" b="1" dirty="0"/>
              <a:t>--18</a:t>
            </a:r>
            <a:r>
              <a:rPr lang="zh-CN" altLang="en-US" sz="2800" b="1" dirty="0"/>
              <a:t>世纪末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77829" name="Text Box 5" descr="新闻纸"/>
          <p:cNvSpPr txBox="1">
            <a:spLocks noChangeArrowheads="1"/>
          </p:cNvSpPr>
          <p:nvPr/>
        </p:nvSpPr>
        <p:spPr bwMode="auto">
          <a:xfrm>
            <a:off x="2317750" y="1235075"/>
            <a:ext cx="1724025" cy="519113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方正姚体" pitchFamily="2" charset="-122"/>
              </a:rPr>
              <a:t>政治方面</a:t>
            </a:r>
          </a:p>
        </p:txBody>
      </p:sp>
      <p:sp>
        <p:nvSpPr>
          <p:cNvPr id="77830" name="Text Box 6" descr="新闻纸"/>
          <p:cNvSpPr txBox="1">
            <a:spLocks noChangeArrowheads="1"/>
          </p:cNvSpPr>
          <p:nvPr/>
        </p:nvSpPr>
        <p:spPr bwMode="auto">
          <a:xfrm>
            <a:off x="2357422" y="2928934"/>
            <a:ext cx="1724025" cy="51911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  <a:ea typeface="方正姚体" pitchFamily="2" charset="-122"/>
              </a:rPr>
              <a:t>经济方面</a:t>
            </a:r>
          </a:p>
        </p:txBody>
      </p:sp>
      <p:sp>
        <p:nvSpPr>
          <p:cNvPr id="77831" name="Text Box 7" descr="新闻纸"/>
          <p:cNvSpPr txBox="1">
            <a:spLocks noChangeArrowheads="1"/>
          </p:cNvSpPr>
          <p:nvPr/>
        </p:nvSpPr>
        <p:spPr bwMode="auto">
          <a:xfrm>
            <a:off x="2357422" y="5000636"/>
            <a:ext cx="1724025" cy="51911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  <a:ea typeface="方正姚体" pitchFamily="2" charset="-122"/>
              </a:rPr>
              <a:t>人口方</a:t>
            </a:r>
            <a:r>
              <a:rPr kumimoji="1" lang="zh-CN" altLang="en-US" sz="2800" b="1" dirty="0">
                <a:latin typeface="Times New Roman" pitchFamily="18" charset="0"/>
                <a:ea typeface="方正姚体" pitchFamily="2" charset="-122"/>
              </a:rPr>
              <a:t>面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785918" y="1500174"/>
            <a:ext cx="490537" cy="3744924"/>
            <a:chOff x="1135" y="836"/>
            <a:chExt cx="309" cy="3075"/>
          </a:xfrm>
        </p:grpSpPr>
        <p:sp>
          <p:nvSpPr>
            <p:cNvPr id="77828" name="AutoShape 4"/>
            <p:cNvSpPr>
              <a:spLocks/>
            </p:cNvSpPr>
            <p:nvPr/>
          </p:nvSpPr>
          <p:spPr bwMode="auto">
            <a:xfrm>
              <a:off x="1135" y="836"/>
              <a:ext cx="268" cy="3075"/>
            </a:xfrm>
            <a:prstGeom prst="leftBracket">
              <a:avLst>
                <a:gd name="adj" fmla="val 95616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33" name="Line 9"/>
            <p:cNvSpPr>
              <a:spLocks noChangeShapeType="1"/>
            </p:cNvSpPr>
            <p:nvPr/>
          </p:nvSpPr>
          <p:spPr bwMode="auto">
            <a:xfrm>
              <a:off x="1136" y="2247"/>
              <a:ext cx="3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7835" name="Text Box 11" descr="新闻纸"/>
          <p:cNvSpPr txBox="1">
            <a:spLocks noChangeArrowheads="1"/>
          </p:cNvSpPr>
          <p:nvPr/>
        </p:nvSpPr>
        <p:spPr bwMode="auto">
          <a:xfrm>
            <a:off x="4429124" y="1071546"/>
            <a:ext cx="3552825" cy="769441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政治安定</a:t>
            </a:r>
            <a:endParaRPr kumimoji="1" lang="zh-CN" altLang="en-US" sz="4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7840" name="Text Box 16" descr="新闻纸"/>
          <p:cNvSpPr txBox="1">
            <a:spLocks noChangeArrowheads="1"/>
          </p:cNvSpPr>
          <p:nvPr/>
        </p:nvSpPr>
        <p:spPr bwMode="auto">
          <a:xfrm>
            <a:off x="4170363" y="2928934"/>
            <a:ext cx="4973637" cy="646331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经济趋于繁荣</a:t>
            </a:r>
            <a:endParaRPr kumimoji="1" lang="zh-CN" altLang="en-US" sz="36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7841" name="Text Box 17" descr="新闻纸"/>
          <p:cNvSpPr txBox="1">
            <a:spLocks noChangeArrowheads="1"/>
          </p:cNvSpPr>
          <p:nvPr/>
        </p:nvSpPr>
        <p:spPr bwMode="auto">
          <a:xfrm>
            <a:off x="4170363" y="4929198"/>
            <a:ext cx="4973637" cy="646331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人口快速增长</a:t>
            </a:r>
            <a:endParaRPr kumimoji="1" lang="zh-CN" altLang="en-US" sz="36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778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  <p:bldP spid="77835" grpId="0" animBg="1"/>
      <p:bldP spid="77835" grpId="1" animBg="1"/>
      <p:bldP spid="77840" grpId="0" animBg="1"/>
      <p:bldP spid="77840" grpId="1" animBg="1"/>
      <p:bldP spid="77841" grpId="0" animBg="1"/>
      <p:bldP spid="7784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701800"/>
            <a:ext cx="18415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zh-CN" b="1"/>
              <a:t>1</a:t>
            </a:r>
            <a:r>
              <a:rPr lang="zh-CN" altLang="en-US" b="1"/>
              <a:t>、时间：</a:t>
            </a:r>
          </a:p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r>
              <a:rPr lang="en-US" altLang="zh-CN" b="1"/>
              <a:t>2</a:t>
            </a:r>
            <a:r>
              <a:rPr lang="zh-CN" altLang="en-US" b="1"/>
              <a:t>、原因：</a:t>
            </a:r>
            <a:r>
              <a:rPr lang="en-US" altLang="zh-CN" b="1"/>
              <a:t>                  </a:t>
            </a:r>
          </a:p>
          <a:p>
            <a:pPr>
              <a:buFontTx/>
              <a:buNone/>
            </a:pPr>
            <a:endParaRPr lang="en-US" altLang="zh-CN" b="1"/>
          </a:p>
          <a:p>
            <a:pPr>
              <a:buFontTx/>
              <a:buNone/>
            </a:pPr>
            <a:r>
              <a:rPr lang="en-US" altLang="zh-CN" b="1"/>
              <a:t>3</a:t>
            </a:r>
            <a:r>
              <a:rPr lang="zh-CN" altLang="en-US" b="1"/>
              <a:t>、职能：</a:t>
            </a:r>
          </a:p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r>
              <a:rPr lang="en-US" altLang="zh-CN" b="1"/>
              <a:t>4</a:t>
            </a:r>
            <a:r>
              <a:rPr lang="zh-CN" altLang="en-US" b="1"/>
              <a:t>、意义：</a:t>
            </a:r>
          </a:p>
        </p:txBody>
      </p:sp>
      <p:sp>
        <p:nvSpPr>
          <p:cNvPr id="148483" name="Rectangle 3"/>
          <p:cNvSpPr>
            <a:spLocks noChangeArrowheads="1"/>
          </p:cNvSpPr>
          <p:nvPr/>
        </p:nvSpPr>
        <p:spPr bwMode="auto">
          <a:xfrm>
            <a:off x="0" y="725488"/>
            <a:ext cx="7572396" cy="860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ea typeface="黑体" pitchFamily="2" charset="-122"/>
              </a:rPr>
              <a:t>专制的强化</a:t>
            </a:r>
            <a:r>
              <a:rPr lang="en-US" altLang="zh-CN" sz="4000" b="1" dirty="0" smtClean="0">
                <a:ea typeface="黑体" pitchFamily="2" charset="-122"/>
              </a:rPr>
              <a:t>-----</a:t>
            </a:r>
            <a:r>
              <a:rPr lang="zh-CN" altLang="en-US" sz="4000" b="1" dirty="0" smtClean="0">
                <a:ea typeface="黑体" pitchFamily="2" charset="-122"/>
              </a:rPr>
              <a:t>军</a:t>
            </a:r>
            <a:r>
              <a:rPr lang="zh-CN" altLang="en-US" sz="4000" b="1" dirty="0">
                <a:ea typeface="黑体" pitchFamily="2" charset="-122"/>
              </a:rPr>
              <a:t>机处的设立</a:t>
            </a:r>
            <a:endParaRPr lang="en-US" altLang="zh-CN" sz="4000" b="1" dirty="0">
              <a:ea typeface="黑体" pitchFamily="2" charset="-122"/>
            </a:endParaRPr>
          </a:p>
        </p:txBody>
      </p:sp>
      <p:sp>
        <p:nvSpPr>
          <p:cNvPr id="148484" name="Rectangle 4"/>
          <p:cNvSpPr>
            <a:spLocks noChangeArrowheads="1"/>
          </p:cNvSpPr>
          <p:nvPr/>
        </p:nvSpPr>
        <p:spPr bwMode="auto">
          <a:xfrm>
            <a:off x="2208213" y="1674813"/>
            <a:ext cx="14081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雍正时</a:t>
            </a:r>
          </a:p>
        </p:txBody>
      </p:sp>
      <p:sp>
        <p:nvSpPr>
          <p:cNvPr id="148485" name="Rectangle 5"/>
          <p:cNvSpPr>
            <a:spLocks noChangeArrowheads="1"/>
          </p:cNvSpPr>
          <p:nvPr/>
        </p:nvSpPr>
        <p:spPr bwMode="auto">
          <a:xfrm>
            <a:off x="2190750" y="4010025"/>
            <a:ext cx="66768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 dirty="0" smtClean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国家政治、军事要务均由军机处奉旨办理</a:t>
            </a:r>
            <a:endParaRPr kumimoji="1" lang="zh-CN" altLang="en-US" sz="2800" b="1" dirty="0">
              <a:solidFill>
                <a:schemeClr val="accent2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4410075" y="2740025"/>
            <a:ext cx="34464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应对西北战事</a:t>
            </a:r>
          </a:p>
          <a:p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加强皇权</a:t>
            </a:r>
          </a:p>
        </p:txBody>
      </p:sp>
      <p:sp>
        <p:nvSpPr>
          <p:cNvPr id="148487" name="Rectangle 7"/>
          <p:cNvSpPr>
            <a:spLocks noChangeArrowheads="1"/>
          </p:cNvSpPr>
          <p:nvPr/>
        </p:nvSpPr>
        <p:spPr bwMode="auto">
          <a:xfrm>
            <a:off x="2273300" y="2747963"/>
            <a:ext cx="25082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Times New Roman" pitchFamily="18" charset="0"/>
              </a:rPr>
              <a:t>直接原因</a:t>
            </a:r>
            <a:r>
              <a:rPr kumimoji="1" lang="en-US" altLang="zh-CN" sz="3200" b="1">
                <a:latin typeface="Times New Roman" pitchFamily="18" charset="0"/>
              </a:rPr>
              <a:t>—</a:t>
            </a:r>
          </a:p>
          <a:p>
            <a:r>
              <a:rPr kumimoji="1" lang="zh-CN" altLang="en-US" sz="3200" b="1">
                <a:latin typeface="Times New Roman" pitchFamily="18" charset="0"/>
              </a:rPr>
              <a:t>根本目的</a:t>
            </a:r>
            <a:r>
              <a:rPr kumimoji="1" lang="en-US" altLang="zh-CN" sz="3200" b="1">
                <a:latin typeface="Times New Roman" pitchFamily="18" charset="0"/>
              </a:rPr>
              <a:t>—</a:t>
            </a:r>
          </a:p>
        </p:txBody>
      </p:sp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2155825" y="5208588"/>
            <a:ext cx="7159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皇权得以空前加强，君主专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制体制渐趋完备</a:t>
            </a:r>
            <a:endParaRPr kumimoji="1" lang="zh-CN" altLang="en-US" sz="28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8489" name="AutoShape 9"/>
          <p:cNvSpPr>
            <a:spLocks/>
          </p:cNvSpPr>
          <p:nvPr/>
        </p:nvSpPr>
        <p:spPr bwMode="auto">
          <a:xfrm>
            <a:off x="2249488" y="2941638"/>
            <a:ext cx="88900" cy="641350"/>
          </a:xfrm>
          <a:prstGeom prst="leftBracket">
            <a:avLst>
              <a:gd name="adj" fmla="val 60119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8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/>
      <p:bldP spid="148485" grpId="0"/>
      <p:bldP spid="14848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0" y="1428736"/>
            <a:ext cx="889317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b="1" dirty="0" smtClean="0"/>
              <a:t>目</a:t>
            </a:r>
            <a:r>
              <a:rPr lang="zh-CN" altLang="en-US" sz="4400" b="1" dirty="0"/>
              <a:t>的</a:t>
            </a:r>
            <a:r>
              <a:rPr lang="en-US" altLang="zh-CN" sz="4400" b="1" dirty="0"/>
              <a:t>:</a:t>
            </a:r>
            <a:r>
              <a:rPr lang="zh-CN" altLang="en-US" sz="4400" b="1" dirty="0"/>
              <a:t>压制</a:t>
            </a:r>
            <a:r>
              <a:rPr lang="zh-CN" altLang="en-US" sz="4400" b="1" dirty="0">
                <a:solidFill>
                  <a:srgbClr val="FF0000"/>
                </a:solidFill>
              </a:rPr>
              <a:t>汉人</a:t>
            </a:r>
            <a:r>
              <a:rPr lang="zh-CN" altLang="en-US" sz="4400" b="1" dirty="0"/>
              <a:t>的民族反抗意识</a:t>
            </a:r>
            <a:r>
              <a:rPr lang="en-US" altLang="zh-CN" sz="4400" b="1" dirty="0"/>
              <a:t>,</a:t>
            </a:r>
            <a:r>
              <a:rPr lang="zh-CN" altLang="en-US" sz="4400" b="1" dirty="0"/>
              <a:t>树立清朝统治的权威</a:t>
            </a:r>
            <a:r>
              <a:rPr lang="en-US" altLang="zh-CN" sz="4400" b="1" dirty="0"/>
              <a:t>,  </a:t>
            </a:r>
            <a:r>
              <a:rPr lang="zh-CN" altLang="en-US" sz="4400" b="1" dirty="0"/>
              <a:t>加强中央集权</a:t>
            </a:r>
          </a:p>
          <a:p>
            <a:pPr algn="l">
              <a:spcBef>
                <a:spcPct val="50000"/>
              </a:spcBef>
            </a:pPr>
            <a:r>
              <a:rPr lang="zh-CN" altLang="en-US" sz="4400" b="1" dirty="0"/>
              <a:t>实质</a:t>
            </a:r>
            <a:r>
              <a:rPr lang="en-US" altLang="zh-CN" sz="4400" b="1" dirty="0"/>
              <a:t>:</a:t>
            </a:r>
            <a:r>
              <a:rPr lang="zh-CN" altLang="en-US" sz="4400" b="1" dirty="0"/>
              <a:t>文化专制</a:t>
            </a:r>
          </a:p>
          <a:p>
            <a:pPr algn="l">
              <a:spcBef>
                <a:spcPct val="50000"/>
              </a:spcBef>
            </a:pPr>
            <a:r>
              <a:rPr lang="zh-CN" altLang="en-US" sz="4400" b="1" dirty="0"/>
              <a:t>影响</a:t>
            </a:r>
            <a:r>
              <a:rPr lang="en-US" altLang="zh-CN" sz="4400" b="1" dirty="0"/>
              <a:t>:</a:t>
            </a:r>
            <a:r>
              <a:rPr lang="zh-CN" altLang="en-US" sz="4400" b="1" dirty="0"/>
              <a:t>禁锢思想</a:t>
            </a:r>
            <a:r>
              <a:rPr lang="en-US" altLang="zh-CN" sz="4400" b="1" dirty="0"/>
              <a:t>,</a:t>
            </a:r>
            <a:r>
              <a:rPr lang="zh-CN" altLang="en-US" sz="4400" b="1" dirty="0"/>
              <a:t>摧残人才</a:t>
            </a:r>
            <a:r>
              <a:rPr lang="en-US" altLang="zh-CN" sz="4400" b="1" dirty="0"/>
              <a:t>,</a:t>
            </a:r>
            <a:r>
              <a:rPr lang="zh-CN" altLang="en-US" sz="4400" b="1" dirty="0"/>
              <a:t>阻碍进步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472" y="500042"/>
            <a:ext cx="7286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专制的强化</a:t>
            </a:r>
            <a:r>
              <a:rPr lang="en-US" altLang="zh-CN" sz="4400" b="1" dirty="0" smtClean="0"/>
              <a:t>----</a:t>
            </a:r>
            <a:r>
              <a:rPr lang="zh-CN" altLang="en-US" sz="4400" b="1" dirty="0" smtClean="0"/>
              <a:t>文字狱</a:t>
            </a:r>
            <a:endParaRPr lang="zh-CN" alt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28794" y="500042"/>
            <a:ext cx="52149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/>
              <a:t>复习回顾</a:t>
            </a:r>
            <a:endParaRPr lang="zh-CN" altLang="en-US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21442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、明朝建立者是              ，定都在                      ，年号是               </a:t>
            </a:r>
            <a:r>
              <a:rPr lang="zh-CN" altLang="en-US" sz="3200" b="1" u="sng" dirty="0" smtClean="0">
                <a:solidFill>
                  <a:srgbClr val="FF0000"/>
                </a:solidFill>
              </a:rPr>
              <a:t>明太祖</a:t>
            </a:r>
            <a:endParaRPr lang="zh-CN" altLang="en-US" sz="3200" b="1" u="sng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8599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1402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年，朱棣夺得皇位，改年号为“             ”。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1421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年迁都北京。 </a:t>
            </a:r>
            <a:r>
              <a:rPr lang="zh-CN" altLang="en-US" sz="3200" b="1" u="sng" dirty="0" smtClean="0">
                <a:solidFill>
                  <a:srgbClr val="FF0000"/>
                </a:solidFill>
              </a:rPr>
              <a:t>明成祖</a:t>
            </a:r>
            <a:endParaRPr lang="zh-CN" altLang="en-US" sz="3200" b="1" u="sng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0438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、明朝的北京城以                  为中心，自内向外由             、                       组成。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8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、迁都北京后，明朝将长城作为北边防御的重要手段，修筑了东起             边，西至                  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214678" y="128586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朱元璋</a:t>
            </a:r>
            <a:endParaRPr lang="zh-CN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214414" y="1785926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应天府</a:t>
            </a:r>
            <a:endParaRPr lang="zh-CN" alt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857752" y="1785926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洪武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2910" y="2786058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永乐</a:t>
            </a:r>
            <a:endParaRPr lang="zh-CN" altLang="en-US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929058" y="350043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皇宫</a:t>
            </a:r>
            <a:endParaRPr lang="zh-CN" altLang="en-US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1472" y="4000504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宫城     皇城、京城</a:t>
            </a:r>
            <a:endParaRPr lang="zh-CN" altLang="en-US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500430" y="5072074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鸭绿江</a:t>
            </a:r>
            <a:endParaRPr lang="zh-CN" altLang="en-US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500826" y="5072074"/>
            <a:ext cx="2357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甘肃嘉峪关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967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3600" b="1" dirty="0"/>
              <a:t>  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清风不识字，何故乱翻书</a:t>
            </a:r>
            <a:r>
              <a:rPr lang="zh-CN" altLang="en-US" sz="3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304800" y="3429000"/>
            <a:ext cx="82296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  清风虽细难吹我，明月何尝不照人</a:t>
            </a:r>
            <a:endParaRPr lang="zh-CN" altLang="en-US" sz="4000" b="1" dirty="0">
              <a:latin typeface="方正姚体" pitchFamily="2" charset="-122"/>
              <a:ea typeface="方正姚体" pitchFamily="2" charset="-122"/>
            </a:endParaRPr>
          </a:p>
          <a:p>
            <a:pPr algn="l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498725" y="52022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1143000" y="3200400"/>
            <a:ext cx="7315200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</a:t>
            </a:r>
          </a:p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304800" y="1676400"/>
            <a:ext cx="670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36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夺朱非正色，异种亦称王</a:t>
            </a:r>
          </a:p>
        </p:txBody>
      </p:sp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5791200" y="304800"/>
            <a:ext cx="36052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华文细黑" pitchFamily="2" charset="-122"/>
              </a:rPr>
              <a:t>（杀头，诛连九族）</a:t>
            </a:r>
          </a:p>
        </p:txBody>
      </p:sp>
      <p:sp>
        <p:nvSpPr>
          <p:cNvPr id="52241" name="Text Box 17"/>
          <p:cNvSpPr txBox="1">
            <a:spLocks noChangeArrowheads="1"/>
          </p:cNvSpPr>
          <p:nvPr/>
        </p:nvSpPr>
        <p:spPr bwMode="auto">
          <a:xfrm>
            <a:off x="4191000" y="14478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52244" name="Text Box 20"/>
          <p:cNvSpPr txBox="1">
            <a:spLocks noChangeArrowheads="1"/>
          </p:cNvSpPr>
          <p:nvPr/>
        </p:nvSpPr>
        <p:spPr bwMode="auto">
          <a:xfrm>
            <a:off x="5943600" y="2362200"/>
            <a:ext cx="274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（开棺戳尸） </a:t>
            </a:r>
          </a:p>
        </p:txBody>
      </p:sp>
      <p:sp>
        <p:nvSpPr>
          <p:cNvPr id="52249" name="Text Box 25"/>
          <p:cNvSpPr txBox="1">
            <a:spLocks noChangeArrowheads="1"/>
          </p:cNvSpPr>
          <p:nvPr/>
        </p:nvSpPr>
        <p:spPr bwMode="auto">
          <a:xfrm>
            <a:off x="2987675" y="4191000"/>
            <a:ext cx="6156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（开棺戳尸，诛连家人、学生）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  <p:bldP spid="52227" grpId="0" autoUpdateAnimBg="0"/>
      <p:bldP spid="52229" grpId="0" autoUpdateAnimBg="0"/>
      <p:bldP spid="52230" grpId="0" autoUpdateAnimBg="0"/>
      <p:bldP spid="52240" grpId="0" autoUpdateAnimBg="0"/>
      <p:bldP spid="52244" grpId="0" autoUpdateAnimBg="0"/>
      <p:bldP spid="5224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713788" cy="177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思考：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/>
              <a:t>       从秦始皇建立秦朝到清朝，我国封建统治者在加强思想统治方面，先后采取了哪些措施？目的是什么？</a:t>
            </a:r>
          </a:p>
        </p:txBody>
      </p:sp>
      <p:graphicFrame>
        <p:nvGraphicFramePr>
          <p:cNvPr id="131146" name="Group 74"/>
          <p:cNvGraphicFramePr>
            <a:graphicFrameLocks noGrp="1"/>
          </p:cNvGraphicFramePr>
          <p:nvPr/>
        </p:nvGraphicFramePr>
        <p:xfrm>
          <a:off x="1476375" y="2276475"/>
          <a:ext cx="6551613" cy="4330700"/>
        </p:xfrm>
        <a:graphic>
          <a:graphicData uri="http://schemas.openxmlformats.org/drawingml/2006/table">
            <a:tbl>
              <a:tblPr/>
              <a:tblGrid>
                <a:gridCol w="2032000"/>
                <a:gridCol w="2503488"/>
                <a:gridCol w="2016125"/>
              </a:tblGrid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朝代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措施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目的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秦朝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西汉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明朝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清朝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1142" name="Text Box 70"/>
          <p:cNvSpPr txBox="1">
            <a:spLocks noChangeArrowheads="1"/>
          </p:cNvSpPr>
          <p:nvPr/>
        </p:nvSpPr>
        <p:spPr bwMode="auto">
          <a:xfrm>
            <a:off x="3851275" y="3213100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/>
              <a:t>焚书坑儒</a:t>
            </a:r>
          </a:p>
        </p:txBody>
      </p:sp>
      <p:sp>
        <p:nvSpPr>
          <p:cNvPr id="131143" name="Text Box 71"/>
          <p:cNvSpPr txBox="1">
            <a:spLocks noChangeArrowheads="1"/>
          </p:cNvSpPr>
          <p:nvPr/>
        </p:nvSpPr>
        <p:spPr bwMode="auto">
          <a:xfrm>
            <a:off x="3851275" y="3860800"/>
            <a:ext cx="1728788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/>
              <a:t>罢黜百家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/>
              <a:t>独尊儒术</a:t>
            </a:r>
          </a:p>
        </p:txBody>
      </p:sp>
      <p:sp>
        <p:nvSpPr>
          <p:cNvPr id="131145" name="Text Box 73"/>
          <p:cNvSpPr txBox="1">
            <a:spLocks noChangeArrowheads="1"/>
          </p:cNvSpPr>
          <p:nvPr/>
        </p:nvSpPr>
        <p:spPr bwMode="auto">
          <a:xfrm>
            <a:off x="3851275" y="5084763"/>
            <a:ext cx="20875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/>
              <a:t>八股取士</a:t>
            </a:r>
          </a:p>
        </p:txBody>
      </p:sp>
      <p:sp>
        <p:nvSpPr>
          <p:cNvPr id="131147" name="Text Box 75"/>
          <p:cNvSpPr txBox="1">
            <a:spLocks noChangeArrowheads="1"/>
          </p:cNvSpPr>
          <p:nvPr/>
        </p:nvSpPr>
        <p:spPr bwMode="auto">
          <a:xfrm>
            <a:off x="4067175" y="5949950"/>
            <a:ext cx="172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/>
              <a:t>文字狱</a:t>
            </a:r>
          </a:p>
        </p:txBody>
      </p:sp>
      <p:sp>
        <p:nvSpPr>
          <p:cNvPr id="131148" name="Text Box 76"/>
          <p:cNvSpPr txBox="1">
            <a:spLocks noChangeArrowheads="1"/>
          </p:cNvSpPr>
          <p:nvPr/>
        </p:nvSpPr>
        <p:spPr bwMode="auto">
          <a:xfrm>
            <a:off x="6084888" y="3429000"/>
            <a:ext cx="19431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/>
              <a:t>为了加强思想统治，加强专制主义中央集权制度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42" grpId="0"/>
      <p:bldP spid="131143" grpId="0"/>
      <p:bldP spid="131145" grpId="0"/>
      <p:bldP spid="131147" grpId="0"/>
      <p:bldP spid="1311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8915400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1" lang="en-US" altLang="zh-CN" sz="2800" b="1" dirty="0">
              <a:solidFill>
                <a:srgbClr val="FF3300"/>
              </a:solidFill>
              <a:ea typeface="楷体_GB2312" pitchFamily="49" charset="-122"/>
            </a:endParaRPr>
          </a:p>
          <a:p>
            <a:r>
              <a:rPr kumimoji="1" lang="en-US" altLang="zh-CN" sz="2800" b="1" dirty="0">
                <a:solidFill>
                  <a:srgbClr val="FF3300"/>
                </a:solidFill>
                <a:ea typeface="楷体_GB2312" pitchFamily="49" charset="-122"/>
              </a:rPr>
              <a:t>    </a:t>
            </a:r>
            <a:r>
              <a:rPr kumimoji="1" lang="zh-CN" altLang="en-US" sz="3200" b="1" dirty="0">
                <a:solidFill>
                  <a:srgbClr val="FF3300"/>
                </a:solidFill>
                <a:ea typeface="楷体_GB2312" pitchFamily="49" charset="-122"/>
              </a:rPr>
              <a:t>我国封建君主专制主义中央集权是如何发展到顶峰的？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600200"/>
            <a:ext cx="8763000" cy="543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kumimoji="1"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理论来源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战国韩非子思想</a:t>
            </a:r>
          </a:p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kumimoji="1"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建立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：秦形成皇帝制、中央官制和郡县等制度</a:t>
            </a:r>
          </a:p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③ </a:t>
            </a:r>
            <a:r>
              <a:rPr kumimoji="1"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巩固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：西汉通过</a:t>
            </a:r>
            <a:r>
              <a:rPr kumimoji="1" lang="zh-CN" altLang="en-US" sz="2800" b="1" dirty="0">
                <a:latin typeface="Arial"/>
                <a:ea typeface="楷体_GB2312" pitchFamily="49" charset="-122"/>
              </a:rPr>
              <a:t>“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削藩</a:t>
            </a:r>
            <a:r>
              <a:rPr kumimoji="1" lang="zh-CN" altLang="en-US" sz="2800" b="1" dirty="0">
                <a:latin typeface="Arial"/>
                <a:ea typeface="楷体_GB2312" pitchFamily="49" charset="-122"/>
              </a:rPr>
              <a:t>”“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推恩令</a:t>
            </a:r>
            <a:r>
              <a:rPr kumimoji="1" lang="zh-CN" altLang="en-US" sz="2800" b="1" dirty="0">
                <a:latin typeface="Arial"/>
                <a:ea typeface="楷体_GB2312" pitchFamily="49" charset="-122"/>
              </a:rPr>
              <a:t>”“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罢黜百家，独尊儒术</a:t>
            </a:r>
            <a:r>
              <a:rPr kumimoji="1" lang="zh-CN" altLang="en-US" sz="2800" b="1" dirty="0">
                <a:latin typeface="Arial"/>
                <a:ea typeface="楷体_GB2312" pitchFamily="49" charset="-122"/>
              </a:rPr>
              <a:t>”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使中央集权制度得以巩固</a:t>
            </a:r>
          </a:p>
          <a:p>
            <a:r>
              <a:rPr kumimoji="1" lang="zh-CN" altLang="en-US" sz="28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④完善：隋唐实行三省六部制、科举制。进一步完善了中央集权制度</a:t>
            </a:r>
          </a:p>
          <a:p>
            <a:r>
              <a:rPr kumimoji="1" lang="zh-CN" altLang="en-US" sz="28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⑤大大加强：宋元通过杯酒释兵权、行省制度等措施大大加强了中央集权制度</a:t>
            </a:r>
          </a:p>
          <a:p>
            <a:r>
              <a:rPr kumimoji="1" lang="zh-CN" altLang="en-US" sz="28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⑥空前强化：明清形成了极端强化的君主专制的职能，如废除丞相，特务统治、八股取</a:t>
            </a:r>
            <a:r>
              <a:rPr kumimoji="1" lang="zh-CN" altLang="en-US" sz="28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士。军</a:t>
            </a:r>
            <a:r>
              <a:rPr kumimoji="1" lang="zh-CN" altLang="en-US" sz="28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机处、大兴文字狱等。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endParaRPr kumimoji="1"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5363" name="Picture 3" descr="cbf801edca802c022797915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3175"/>
            <a:ext cx="9144000" cy="6861175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1142976" y="428604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复习回顾</a:t>
            </a:r>
            <a:r>
              <a:rPr lang="en-US" altLang="zh-CN" sz="3600" b="1" dirty="0" smtClean="0"/>
              <a:t>/</a:t>
            </a:r>
            <a:r>
              <a:rPr lang="zh-CN" altLang="en-US" sz="3600" b="1" smtClean="0"/>
              <a:t>背诵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1000108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明朝为了加强皇帝个人集权，采取了哪些措施？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2285992"/>
            <a:ext cx="82868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、明太祖废除丞相，由六部分掌朝政，六部直接听命于皇帝。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、将行省改为承宣布政使司，分割地方权力。北京和南京由朝廷直接管理。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、明太祖设立锦衣卫，明成祖又增设了东厂和西厂。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4</a:t>
            </a:r>
            <a:r>
              <a:rPr lang="zh-CN" altLang="en-US" sz="3200" b="1" dirty="0" smtClean="0"/>
              <a:t>、推行专制教育，实行八股取士。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7772400" cy="1143000"/>
          </a:xfrm>
        </p:spPr>
        <p:txBody>
          <a:bodyPr/>
          <a:lstStyle/>
          <a:p>
            <a:r>
              <a:rPr lang="zh-CN" altLang="en-US" b="1" dirty="0"/>
              <a:t>巩固练习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25538"/>
            <a:ext cx="7772400" cy="4970462"/>
          </a:xfrm>
        </p:spPr>
        <p:txBody>
          <a:bodyPr/>
          <a:lstStyle/>
          <a:p>
            <a:r>
              <a:rPr lang="en-US" altLang="zh-CN" sz="2800" b="1" dirty="0"/>
              <a:t>1</a:t>
            </a:r>
            <a:r>
              <a:rPr lang="zh-CN" altLang="en-US" sz="2800" b="1" dirty="0"/>
              <a:t>下列朝代中不为农民起义所推翻的是   </a:t>
            </a:r>
            <a:r>
              <a:rPr lang="en-US" altLang="zh-CN" sz="2800" b="1" dirty="0"/>
              <a:t>(      ) </a:t>
            </a:r>
          </a:p>
          <a:p>
            <a:r>
              <a:rPr lang="en-US" altLang="zh-CN" sz="2800" b="1" dirty="0"/>
              <a:t>A</a:t>
            </a:r>
            <a:r>
              <a:rPr lang="zh-CN" altLang="en-US" sz="2800" b="1" dirty="0"/>
              <a:t>秦朝    </a:t>
            </a:r>
            <a:r>
              <a:rPr lang="en-US" altLang="zh-CN" sz="2800" b="1" dirty="0" smtClean="0"/>
              <a:t>B</a:t>
            </a:r>
            <a:r>
              <a:rPr lang="zh-CN" altLang="en-US" sz="2800" b="1" dirty="0" smtClean="0"/>
              <a:t>唐朝   </a:t>
            </a:r>
            <a:r>
              <a:rPr lang="en-US" altLang="zh-CN" sz="2800" b="1" dirty="0"/>
              <a:t>C</a:t>
            </a:r>
            <a:r>
              <a:rPr lang="zh-CN" altLang="en-US" sz="2800" b="1" dirty="0"/>
              <a:t>北宋      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元朝</a:t>
            </a:r>
          </a:p>
          <a:p>
            <a:r>
              <a:rPr lang="en-US" altLang="zh-CN" sz="2800" b="1" dirty="0"/>
              <a:t>2</a:t>
            </a:r>
            <a:r>
              <a:rPr lang="zh-CN" altLang="en-US" sz="2800" b="1" dirty="0"/>
              <a:t>从哪一个皇帝开始，明朝就没有了丞相</a:t>
            </a:r>
            <a:r>
              <a:rPr lang="en-US" altLang="zh-CN" sz="2800" b="1" dirty="0"/>
              <a:t>(      ) </a:t>
            </a:r>
            <a:endParaRPr lang="zh-CN" altLang="en-US" sz="2800" b="1" dirty="0"/>
          </a:p>
          <a:p>
            <a:r>
              <a:rPr lang="en-US" altLang="zh-CN" sz="2800" b="1" dirty="0"/>
              <a:t>A</a:t>
            </a:r>
            <a:r>
              <a:rPr lang="zh-CN" altLang="en-US" sz="2800" b="1" dirty="0"/>
              <a:t>明太祖  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明英宗   </a:t>
            </a:r>
            <a:r>
              <a:rPr lang="en-US" altLang="zh-CN" sz="2800" b="1" dirty="0"/>
              <a:t>C</a:t>
            </a:r>
            <a:r>
              <a:rPr lang="zh-CN" altLang="en-US" sz="2800" b="1" dirty="0"/>
              <a:t>明成祖   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明景帝</a:t>
            </a:r>
          </a:p>
          <a:p>
            <a:r>
              <a:rPr lang="en-US" altLang="zh-CN" sz="2800" b="1" dirty="0"/>
              <a:t>3</a:t>
            </a:r>
            <a:r>
              <a:rPr lang="zh-CN" altLang="en-US" sz="2800" b="1" dirty="0"/>
              <a:t>明朝改用八股取士的真正用意是           </a:t>
            </a:r>
            <a:r>
              <a:rPr lang="en-US" altLang="zh-CN" sz="2800" b="1" dirty="0"/>
              <a:t>(      ) </a:t>
            </a:r>
            <a:endParaRPr lang="zh-CN" altLang="en-US" sz="2800" b="1" dirty="0"/>
          </a:p>
          <a:p>
            <a:r>
              <a:rPr lang="en-US" altLang="zh-CN" sz="2800" b="1" dirty="0"/>
              <a:t>A</a:t>
            </a:r>
            <a:r>
              <a:rPr lang="zh-CN" altLang="en-US" sz="2800" b="1" dirty="0"/>
              <a:t>选拔文章好手  </a:t>
            </a:r>
          </a:p>
          <a:p>
            <a:pPr>
              <a:buFontTx/>
              <a:buNone/>
            </a:pPr>
            <a:r>
              <a:rPr lang="zh-CN" altLang="en-US" sz="2800" b="1" dirty="0"/>
              <a:t>    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有统一标准更公平合理         </a:t>
            </a:r>
          </a:p>
          <a:p>
            <a:pPr>
              <a:buFontTx/>
              <a:buNone/>
            </a:pPr>
            <a:r>
              <a:rPr lang="en-US" altLang="zh-CN" sz="2800" b="1" dirty="0"/>
              <a:t>    C</a:t>
            </a:r>
            <a:r>
              <a:rPr lang="zh-CN" altLang="en-US" sz="2800" b="1" dirty="0"/>
              <a:t>为皇帝选拔忠实的奴仆           </a:t>
            </a:r>
          </a:p>
          <a:p>
            <a:pPr>
              <a:buFontTx/>
              <a:buNone/>
            </a:pPr>
            <a:r>
              <a:rPr lang="en-US" altLang="zh-CN" sz="2800" b="1" dirty="0"/>
              <a:t>    D</a:t>
            </a:r>
            <a:r>
              <a:rPr lang="zh-CN" altLang="en-US" sz="2800" b="1" dirty="0"/>
              <a:t>激励读书人多钻研儒家经典</a:t>
            </a:r>
          </a:p>
          <a:p>
            <a:endParaRPr lang="zh-CN" altLang="en-US" sz="2800" dirty="0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7429520" y="1142984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ahoma" pitchFamily="34" charset="0"/>
              </a:rPr>
              <a:t>C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7500958" y="2214554"/>
            <a:ext cx="392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ahoma" pitchFamily="34" charset="0"/>
              </a:rPr>
              <a:t>A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7858148" y="3214686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ahoma" pitchFamily="34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  <p:bldP spid="32777" grpId="0"/>
      <p:bldP spid="327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-1684338"/>
            <a:ext cx="7772400" cy="1143000"/>
          </a:xfrm>
        </p:spPr>
        <p:txBody>
          <a:bodyPr/>
          <a:lstStyle/>
          <a:p>
            <a:endParaRPr lang="en-US" altLang="zh-CN" sz="320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20713"/>
            <a:ext cx="7772400" cy="5475287"/>
          </a:xfrm>
        </p:spPr>
        <p:txBody>
          <a:bodyPr/>
          <a:lstStyle/>
          <a:p>
            <a:r>
              <a:rPr lang="en-US" altLang="zh-CN" sz="2800" b="1" dirty="0"/>
              <a:t>4.</a:t>
            </a:r>
            <a:r>
              <a:rPr lang="zh-CN" altLang="en-US" sz="2800" b="1" dirty="0"/>
              <a:t>朱元璋以应天为都城称帝，应天就是今天的</a:t>
            </a:r>
          </a:p>
          <a:p>
            <a:r>
              <a:rPr lang="en-US" altLang="zh-CN" sz="2800" b="1" dirty="0"/>
              <a:t>A</a:t>
            </a:r>
            <a:r>
              <a:rPr lang="zh-CN" altLang="en-US" sz="2800" b="1" dirty="0"/>
              <a:t>南京    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北京     </a:t>
            </a:r>
            <a:r>
              <a:rPr lang="en-US" altLang="zh-CN" sz="2800" b="1" dirty="0"/>
              <a:t>C</a:t>
            </a:r>
            <a:r>
              <a:rPr lang="zh-CN" altLang="en-US" sz="2800" b="1" dirty="0"/>
              <a:t>西安     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洛阳        </a:t>
            </a:r>
            <a:r>
              <a:rPr lang="en-US" altLang="zh-CN" sz="2800" b="1" dirty="0"/>
              <a:t>(      )</a:t>
            </a:r>
            <a:r>
              <a:rPr lang="zh-CN" altLang="en-US" sz="2800" b="1" dirty="0"/>
              <a:t> </a:t>
            </a:r>
          </a:p>
          <a:p>
            <a:r>
              <a:rPr lang="en-US" altLang="zh-CN" sz="2800" b="1" dirty="0"/>
              <a:t> 5</a:t>
            </a:r>
            <a:r>
              <a:rPr lang="zh-CN" altLang="en-US" sz="2800" b="1" dirty="0"/>
              <a:t>下列哪一项不利于明太祖</a:t>
            </a:r>
            <a:r>
              <a:rPr lang="en-US" altLang="zh-CN" sz="2800" b="1" dirty="0"/>
              <a:t>·</a:t>
            </a:r>
            <a:r>
              <a:rPr lang="zh-CN" altLang="en-US" sz="2800" b="1" dirty="0"/>
              <a:t>明成祖君权的加强        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 </a:t>
            </a:r>
            <a:r>
              <a:rPr lang="en-US" altLang="zh-CN" sz="2800" b="1" dirty="0"/>
              <a:t>A</a:t>
            </a:r>
            <a:r>
              <a:rPr lang="zh-CN" altLang="en-US" sz="2800" b="1" dirty="0"/>
              <a:t>废除丞相          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设立东厂        </a:t>
            </a:r>
          </a:p>
          <a:p>
            <a:pPr>
              <a:buFontTx/>
              <a:buNone/>
            </a:pPr>
            <a:r>
              <a:rPr lang="en-US" altLang="zh-CN" sz="2800" b="1" dirty="0"/>
              <a:t>   C</a:t>
            </a:r>
            <a:r>
              <a:rPr lang="zh-CN" altLang="en-US" sz="2800" b="1" dirty="0"/>
              <a:t>分封藩王          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迁都北京                </a:t>
            </a:r>
            <a:r>
              <a:rPr lang="en-US" altLang="zh-CN" sz="2800" b="1" dirty="0"/>
              <a:t>(      )</a:t>
            </a:r>
            <a:r>
              <a:rPr lang="zh-CN" altLang="en-US" sz="2800" b="1" dirty="0"/>
              <a:t> </a:t>
            </a:r>
          </a:p>
          <a:p>
            <a:pPr>
              <a:buFontTx/>
              <a:buNone/>
            </a:pPr>
            <a:r>
              <a:rPr lang="zh-CN" altLang="en-US" sz="2800" b="1" dirty="0"/>
              <a:t> </a:t>
            </a:r>
            <a:r>
              <a:rPr lang="en-US" altLang="zh-CN" sz="2800" b="1" dirty="0"/>
              <a:t>6</a:t>
            </a:r>
            <a:r>
              <a:rPr lang="zh-CN" altLang="en-US" sz="2800" b="1" dirty="0"/>
              <a:t>规定科举考试只许在四书五经范围内命题的是                                                                              </a:t>
            </a:r>
            <a:r>
              <a:rPr lang="en-US" altLang="zh-CN" sz="2800" b="1" dirty="0"/>
              <a:t>A</a:t>
            </a:r>
            <a:r>
              <a:rPr lang="zh-CN" altLang="en-US" sz="2800" b="1" dirty="0"/>
              <a:t>隋朝  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唐朝   </a:t>
            </a:r>
            <a:r>
              <a:rPr lang="en-US" altLang="zh-CN" sz="2800" b="1" dirty="0"/>
              <a:t>C</a:t>
            </a:r>
            <a:r>
              <a:rPr lang="zh-CN" altLang="en-US" sz="2800" b="1" dirty="0"/>
              <a:t>宋朝    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明朝              </a:t>
            </a:r>
            <a:r>
              <a:rPr lang="en-US" altLang="zh-CN" sz="2800" b="1" dirty="0"/>
              <a:t>(      )</a:t>
            </a:r>
            <a:r>
              <a:rPr lang="zh-CN" altLang="en-US" sz="2800" b="1" dirty="0"/>
              <a:t> </a:t>
            </a:r>
          </a:p>
          <a:p>
            <a:r>
              <a:rPr lang="en-US" altLang="zh-CN" sz="2800" b="1" dirty="0"/>
              <a:t>7</a:t>
            </a:r>
            <a:r>
              <a:rPr lang="zh-CN" altLang="en-US" sz="2800" b="1" dirty="0"/>
              <a:t>我国的科举制度开始于</a:t>
            </a:r>
          </a:p>
          <a:p>
            <a:r>
              <a:rPr lang="en-US" altLang="zh-CN" sz="2800" b="1" dirty="0"/>
              <a:t>A</a:t>
            </a:r>
            <a:r>
              <a:rPr lang="zh-CN" altLang="en-US" sz="2800" b="1" dirty="0"/>
              <a:t>隋朝   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唐朝   </a:t>
            </a:r>
            <a:r>
              <a:rPr lang="en-US" altLang="zh-CN" sz="2800" b="1" dirty="0"/>
              <a:t>C</a:t>
            </a:r>
            <a:r>
              <a:rPr lang="zh-CN" altLang="en-US" sz="2800" b="1" dirty="0"/>
              <a:t>宋朝    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明朝             </a:t>
            </a:r>
            <a:r>
              <a:rPr lang="en-US" altLang="zh-CN" sz="2800" b="1" dirty="0"/>
              <a:t>(</a:t>
            </a:r>
            <a:r>
              <a:rPr lang="en-US" altLang="zh-CN" sz="2400" b="1" dirty="0"/>
              <a:t>        )</a:t>
            </a:r>
            <a:r>
              <a:rPr lang="zh-CN" altLang="en-US" sz="2800" b="1" dirty="0"/>
              <a:t> </a:t>
            </a:r>
          </a:p>
          <a:p>
            <a:endParaRPr lang="zh-CN" altLang="en-US" sz="2800" dirty="0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7643834" y="1142984"/>
            <a:ext cx="392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ahoma" pitchFamily="34" charset="0"/>
              </a:rPr>
              <a:t>A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7572396" y="314324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ahoma" pitchFamily="34" charset="0"/>
              </a:rPr>
              <a:t>C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7786710" y="4143380"/>
            <a:ext cx="414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ahoma" pitchFamily="34" charset="0"/>
              </a:rPr>
              <a:t>D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7786710" y="5143512"/>
            <a:ext cx="392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ahoma" pitchFamily="34" charset="0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4340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28662" y="1643050"/>
            <a:ext cx="7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15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课 清朝前期的统治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3286124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隋 唐 宋 元 明 清</a:t>
            </a:r>
            <a:endParaRPr lang="zh-CN" altLang="en-US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838200" y="457200"/>
            <a:ext cx="8001000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 sz="2800">
              <a:solidFill>
                <a:srgbClr val="9900CC"/>
              </a:solidFill>
              <a:latin typeface="华文中宋" pitchFamily="2" charset="-122"/>
              <a:ea typeface="华文中宋" pitchFamily="2" charset="-122"/>
            </a:endParaRPr>
          </a:p>
          <a:p>
            <a:pPr algn="l">
              <a:spcBef>
                <a:spcPct val="50000"/>
              </a:spcBef>
            </a:pPr>
            <a:endParaRPr lang="zh-CN" altLang="en-US">
              <a:solidFill>
                <a:srgbClr val="9900CC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endParaRPr lang="zh-CN" altLang="en-US">
              <a:solidFill>
                <a:srgbClr val="9900CC"/>
              </a:solidFill>
              <a:latin typeface="Tahoma" pitchFamily="34" charset="0"/>
            </a:endParaRP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0" y="0"/>
            <a:ext cx="4343400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 dirty="0">
                <a:ea typeface="华文新魏" pitchFamily="2" charset="-122"/>
              </a:rPr>
              <a:t>女真族的历史变迁</a:t>
            </a:r>
          </a:p>
        </p:txBody>
      </p:sp>
      <p:pic>
        <p:nvPicPr>
          <p:cNvPr id="94214" name="Picture 6" descr="SO0138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5097463"/>
            <a:ext cx="1847850" cy="1760537"/>
          </a:xfrm>
          <a:prstGeom prst="rect">
            <a:avLst/>
          </a:prstGeom>
          <a:noFill/>
        </p:spPr>
      </p:pic>
      <p:pic>
        <p:nvPicPr>
          <p:cNvPr id="94215" name="Picture 7" descr="SO0138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5334000"/>
            <a:ext cx="1600200" cy="1524000"/>
          </a:xfrm>
          <a:prstGeom prst="rect">
            <a:avLst/>
          </a:prstGeom>
          <a:noFill/>
        </p:spPr>
      </p:pic>
      <p:pic>
        <p:nvPicPr>
          <p:cNvPr id="94216" name="Picture 8" descr="SO0138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5622925"/>
            <a:ext cx="1295400" cy="1235075"/>
          </a:xfrm>
          <a:prstGeom prst="rect">
            <a:avLst/>
          </a:prstGeom>
          <a:noFill/>
        </p:spPr>
      </p:pic>
      <p:pic>
        <p:nvPicPr>
          <p:cNvPr id="94217" name="Picture 9" descr="SO0138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5913438"/>
            <a:ext cx="990600" cy="944562"/>
          </a:xfrm>
          <a:prstGeom prst="rect">
            <a:avLst/>
          </a:prstGeom>
          <a:noFill/>
        </p:spPr>
      </p:pic>
      <p:pic>
        <p:nvPicPr>
          <p:cNvPr id="94218" name="Picture 10" descr="SO0138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059488"/>
            <a:ext cx="838200" cy="798512"/>
          </a:xfrm>
          <a:prstGeom prst="rect">
            <a:avLst/>
          </a:prstGeom>
          <a:noFill/>
        </p:spPr>
      </p:pic>
      <p:sp>
        <p:nvSpPr>
          <p:cNvPr id="94220" name="Text Box 12"/>
          <p:cNvSpPr txBox="1">
            <a:spLocks noChangeArrowheads="1"/>
          </p:cNvSpPr>
          <p:nvPr/>
        </p:nvSpPr>
        <p:spPr bwMode="auto">
          <a:xfrm>
            <a:off x="285720" y="857232"/>
            <a:ext cx="83629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华文细黑" pitchFamily="2" charset="-122"/>
              </a:rPr>
              <a:t>   1</a:t>
            </a:r>
            <a:r>
              <a:rPr lang="en-US" altLang="zh-CN" sz="2800" b="1" dirty="0">
                <a:solidFill>
                  <a:srgbClr val="FF0000"/>
                </a:solidFill>
                <a:ea typeface="华文细黑" pitchFamily="2" charset="-122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ea typeface="华文细黑" pitchFamily="2" charset="-122"/>
              </a:rPr>
              <a:t>唐代被称为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华文细黑" pitchFamily="2" charset="-122"/>
              </a:rPr>
              <a:t>靺鞨族（黑水</a:t>
            </a:r>
            <a:r>
              <a:rPr lang="en-US" altLang="zh-CN" sz="3200" b="1" dirty="0">
                <a:solidFill>
                  <a:srgbClr val="FF0000"/>
                </a:solidFill>
                <a:latin typeface="Times New Roman"/>
                <a:ea typeface="华文细黑" pitchFamily="2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华文细黑" pitchFamily="2" charset="-122"/>
              </a:rPr>
              <a:t>黑水都督府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华文细黑" pitchFamily="2" charset="-122"/>
              </a:rPr>
              <a:t>;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华文细黑" pitchFamily="2" charset="-122"/>
              </a:rPr>
              <a:t>粟末</a:t>
            </a:r>
            <a:r>
              <a:rPr lang="en-US" altLang="zh-CN" sz="3200" b="1" dirty="0">
                <a:solidFill>
                  <a:srgbClr val="FF0000"/>
                </a:solidFill>
                <a:latin typeface="Times New Roman"/>
                <a:ea typeface="华文细黑" pitchFamily="2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华文细黑" pitchFamily="2" charset="-122"/>
              </a:rPr>
              <a:t>忽汗州都督府）</a:t>
            </a:r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428596" y="1857364"/>
            <a:ext cx="8153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ea typeface="华文细黑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ea typeface="华文细黑" pitchFamily="2" charset="-12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ea typeface="华文细黑" pitchFamily="2" charset="-122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华文细黑" pitchFamily="2" charset="-122"/>
              </a:rPr>
              <a:t>宋辽时称之为女真族。</a:t>
            </a:r>
            <a:r>
              <a:rPr lang="en-US" altLang="zh-CN" sz="3200" b="1" dirty="0">
                <a:solidFill>
                  <a:srgbClr val="FF0000"/>
                </a:solidFill>
                <a:ea typeface="华文细黑" pitchFamily="2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a typeface="华文细黑" pitchFamily="2" charset="-122"/>
              </a:rPr>
              <a:t>1115</a:t>
            </a:r>
            <a:r>
              <a:rPr lang="zh-CN" altLang="en-US" sz="3200" b="1" dirty="0" smtClean="0">
                <a:solidFill>
                  <a:srgbClr val="FF0000"/>
                </a:solidFill>
                <a:ea typeface="华文细黑" pitchFamily="2" charset="-122"/>
              </a:rPr>
              <a:t>完颜阿骨打建立金</a:t>
            </a:r>
            <a:r>
              <a:rPr lang="zh-CN" altLang="en-US" sz="3200" b="1" dirty="0">
                <a:solidFill>
                  <a:srgbClr val="FF0000"/>
                </a:solidFill>
                <a:ea typeface="华文细黑" pitchFamily="2" charset="-122"/>
              </a:rPr>
              <a:t>朝并灭辽和北宋。</a:t>
            </a:r>
          </a:p>
        </p:txBody>
      </p:sp>
      <p:sp>
        <p:nvSpPr>
          <p:cNvPr id="94222" name="Text Box 14"/>
          <p:cNvSpPr txBox="1">
            <a:spLocks noChangeArrowheads="1"/>
          </p:cNvSpPr>
          <p:nvPr/>
        </p:nvSpPr>
        <p:spPr bwMode="auto">
          <a:xfrm>
            <a:off x="214282" y="3071810"/>
            <a:ext cx="849788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ea typeface="华文细黑" pitchFamily="2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ea typeface="华文细黑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ea typeface="华文细黑" pitchFamily="2" charset="-122"/>
              </a:rPr>
              <a:t>.1234</a:t>
            </a:r>
            <a:r>
              <a:rPr lang="zh-CN" altLang="en-US" sz="2800" b="1" dirty="0">
                <a:solidFill>
                  <a:srgbClr val="FF0000"/>
                </a:solidFill>
                <a:ea typeface="华文细黑" pitchFamily="2" charset="-122"/>
              </a:rPr>
              <a:t>年蒙古灭</a:t>
            </a:r>
            <a:r>
              <a:rPr lang="zh-CN" altLang="en-US" sz="2800" b="1" dirty="0" smtClean="0">
                <a:solidFill>
                  <a:srgbClr val="FF0000"/>
                </a:solidFill>
                <a:ea typeface="华文细黑" pitchFamily="2" charset="-122"/>
              </a:rPr>
              <a:t>金。</a:t>
            </a:r>
            <a:endParaRPr lang="en-US" altLang="zh-CN" sz="2800" b="1" dirty="0" smtClean="0">
              <a:solidFill>
                <a:srgbClr val="FF0000"/>
              </a:solidFill>
              <a:ea typeface="华文细黑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solidFill>
                <a:srgbClr val="CC3300"/>
              </a:solidFill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3857628"/>
            <a:ext cx="75724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明朝初期 东北女真归奴儿干都司管辖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明朝后期建州女真首领努尔哈赤统一各部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Oval 2"/>
          <p:cNvSpPr>
            <a:spLocks noChangeArrowheads="1"/>
          </p:cNvSpPr>
          <p:nvPr/>
        </p:nvSpPr>
        <p:spPr bwMode="auto">
          <a:xfrm>
            <a:off x="5508625" y="692150"/>
            <a:ext cx="2519363" cy="17287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3556" name="Picture 4" descr="ls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3557" name="Oval 5"/>
          <p:cNvSpPr>
            <a:spLocks noChangeArrowheads="1"/>
          </p:cNvSpPr>
          <p:nvPr/>
        </p:nvSpPr>
        <p:spPr bwMode="auto">
          <a:xfrm>
            <a:off x="5364163" y="476250"/>
            <a:ext cx="3024187" cy="2376488"/>
          </a:xfrm>
          <a:prstGeom prst="ellipse">
            <a:avLst/>
          </a:prstGeom>
          <a:solidFill>
            <a:schemeClr val="accent1">
              <a:alpha val="0"/>
            </a:schemeClr>
          </a:solidFill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428596" y="5000636"/>
            <a:ext cx="265970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8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努尔哈赤</a:t>
            </a:r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auto">
          <a:xfrm>
            <a:off x="4724400" y="0"/>
            <a:ext cx="3352800" cy="2667000"/>
          </a:xfrm>
          <a:prstGeom prst="cloudCallout">
            <a:avLst>
              <a:gd name="adj1" fmla="val -69745"/>
              <a:gd name="adj2" fmla="val 69583"/>
            </a:avLst>
          </a:prstGeom>
          <a:solidFill>
            <a:srgbClr val="FFCC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3200">
                <a:solidFill>
                  <a:srgbClr val="339933"/>
                </a:solidFill>
                <a:latin typeface="Times New Roman" pitchFamily="18" charset="0"/>
                <a:ea typeface="华文新魏" pitchFamily="2" charset="-122"/>
              </a:rPr>
              <a:t>思考：努尔哈赤的功绩是什么？</a:t>
            </a:r>
          </a:p>
          <a:p>
            <a:pPr>
              <a:spcBef>
                <a:spcPct val="50000"/>
              </a:spcBef>
            </a:pPr>
            <a:endParaRPr kumimoji="1" lang="en-US" altLang="zh-CN" sz="3200">
              <a:solidFill>
                <a:schemeClr val="accent1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3357554" y="3643314"/>
            <a:ext cx="5786446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3400" dirty="0">
                <a:latin typeface="Times New Roman" pitchFamily="18" charset="0"/>
                <a:ea typeface="华文新魏" pitchFamily="2" charset="-122"/>
              </a:rPr>
              <a:t>1</a:t>
            </a:r>
            <a:r>
              <a:rPr kumimoji="1" lang="zh-CN" altLang="en-US" sz="3400" dirty="0" smtClean="0">
                <a:latin typeface="Times New Roman" pitchFamily="18" charset="0"/>
                <a:ea typeface="华文新魏" pitchFamily="2" charset="-122"/>
              </a:rPr>
              <a:t>、</a:t>
            </a:r>
            <a:r>
              <a:rPr kumimoji="1" lang="zh-CN" altLang="en-US" sz="2800" b="1" dirty="0" smtClean="0">
                <a:latin typeface="Times New Roman" pitchFamily="18" charset="0"/>
                <a:ea typeface="华文新魏" pitchFamily="2" charset="-122"/>
              </a:rPr>
              <a:t>统一女真族各部</a:t>
            </a:r>
            <a:r>
              <a:rPr kumimoji="1" lang="zh-CN" altLang="en-US" sz="3400" dirty="0" smtClean="0">
                <a:latin typeface="Times New Roman" pitchFamily="18" charset="0"/>
                <a:ea typeface="华文新魏" pitchFamily="2" charset="-122"/>
              </a:rPr>
              <a:t>，</a:t>
            </a:r>
            <a:r>
              <a:rPr kumimoji="1" lang="en-US" altLang="zh-CN" sz="2800" b="1" dirty="0" smtClean="0">
                <a:latin typeface="Times New Roman" pitchFamily="18" charset="0"/>
                <a:ea typeface="华文新魏" pitchFamily="2" charset="-122"/>
              </a:rPr>
              <a:t>1616</a:t>
            </a:r>
            <a:r>
              <a:rPr kumimoji="1" lang="zh-CN" altLang="en-US" sz="2800" b="1" dirty="0">
                <a:latin typeface="Times New Roman" pitchFamily="18" charset="0"/>
                <a:ea typeface="华文新魏" pitchFamily="2" charset="-122"/>
              </a:rPr>
              <a:t>年</a:t>
            </a:r>
            <a:r>
              <a:rPr kumimoji="1" lang="zh-CN" altLang="en-US" sz="2800" b="1" dirty="0" smtClean="0">
                <a:latin typeface="Times New Roman" pitchFamily="18" charset="0"/>
                <a:ea typeface="华文新魏" pitchFamily="2" charset="-122"/>
              </a:rPr>
              <a:t>，赫图阿拉即汗位，建立后</a:t>
            </a:r>
            <a:r>
              <a:rPr kumimoji="1" lang="zh-CN" altLang="en-US" sz="2800" b="1" dirty="0">
                <a:latin typeface="Times New Roman" pitchFamily="18" charset="0"/>
                <a:ea typeface="华文新魏" pitchFamily="2" charset="-122"/>
              </a:rPr>
              <a:t>金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3357554" y="5000636"/>
            <a:ext cx="5786446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400" dirty="0">
                <a:latin typeface="Times New Roman" pitchFamily="18" charset="0"/>
                <a:ea typeface="华文新魏" pitchFamily="2" charset="-122"/>
              </a:rPr>
              <a:t>2</a:t>
            </a:r>
            <a:r>
              <a:rPr kumimoji="1" lang="zh-CN" altLang="en-US" sz="3400" dirty="0" smtClean="0">
                <a:latin typeface="Times New Roman" pitchFamily="18" charset="0"/>
                <a:ea typeface="华文新魏" pitchFamily="2" charset="-122"/>
              </a:rPr>
              <a:t>、</a:t>
            </a:r>
            <a:r>
              <a:rPr kumimoji="1" lang="zh-CN" altLang="en-US" sz="2800" b="1" dirty="0" smtClean="0">
                <a:latin typeface="Times New Roman" pitchFamily="18" charset="0"/>
                <a:ea typeface="华文新魏" pitchFamily="2" charset="-122"/>
              </a:rPr>
              <a:t>创建八旗制度。军政合一，兵民一体，战斗力强悍</a:t>
            </a:r>
            <a:endParaRPr kumimoji="1" lang="zh-CN" altLang="en-US" sz="2800" b="1" dirty="0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684213" y="765175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468313" y="765175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56331" name="Picture 11" descr="努尔哈赤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3097212" cy="460851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 autoUpdateAnimBg="0"/>
      <p:bldP spid="56325" grpId="0" autoUpdateAnimBg="0"/>
      <p:bldP spid="56326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Words>1866</Words>
  <Application>Microsoft Office PowerPoint</Application>
  <PresentationFormat>全屏显示(4:3)</PresentationFormat>
  <Paragraphs>159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暗香扑面</vt:lpstr>
      <vt:lpstr>社会主义核心价值观</vt:lpstr>
      <vt:lpstr>幻灯片 2</vt:lpstr>
      <vt:lpstr>幻灯片 3</vt:lpstr>
      <vt:lpstr>巩固练习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康 乾 盛 世 (17世纪中期--18世纪末)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deep</cp:lastModifiedBy>
  <cp:revision>历史备课大师【全免费】</cp:revision>
  <dcterms:created xsi:type="dcterms:W3CDTF">2017-05-05T00:46:52Z</dcterms:created>
  <dcterms:modified xsi:type="dcterms:W3CDTF">2017-05-10T03:54:00Z</dcterms:modified>
</cp:coreProperties>
</file>