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sldIdLst>
    <p:sldId id="260" r:id="rId2"/>
    <p:sldId id="277" r:id="rId3"/>
    <p:sldId id="286" r:id="rId4"/>
    <p:sldId id="287" r:id="rId5"/>
    <p:sldId id="288" r:id="rId6"/>
    <p:sldId id="289" r:id="rId7"/>
    <p:sldId id="263" r:id="rId8"/>
    <p:sldId id="264" r:id="rId9"/>
    <p:sldId id="265" r:id="rId10"/>
    <p:sldId id="285" r:id="rId11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6600"/>
    <a:srgbClr val="000099"/>
    <a:srgbClr val="FF0000"/>
    <a:srgbClr val="5B2136"/>
    <a:srgbClr val="E5815D"/>
    <a:srgbClr val="20718F"/>
    <a:srgbClr val="5D2037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 autoAdjust="0"/>
    <p:restoredTop sz="94700" autoAdjust="0"/>
  </p:normalViewPr>
  <p:slideViewPr>
    <p:cSldViewPr snapToGrid="0">
      <p:cViewPr varScale="1">
        <p:scale>
          <a:sx n="70" d="100"/>
          <a:sy n="70" d="100"/>
        </p:scale>
        <p:origin x="-8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22960" y="758952"/>
            <a:ext cx="7543800" cy="3566160"/>
          </a:xfrm>
        </p:spPr>
        <p:txBody>
          <a:bodyPr/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25038" y="4455621"/>
            <a:ext cx="75438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35333FA-7E16-41BF-ADF6-1428F8BD6D13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75C07FC-8216-4552-AD96-1F30F18916E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A8E460-B223-419E-8406-E7E50A3B757E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65D07C-0FE6-4E14-B5FF-C289A05211D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414779"/>
            <a:ext cx="1971675" cy="575742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414779"/>
            <a:ext cx="5800725" cy="5757420"/>
          </a:xfrm>
        </p:spPr>
        <p:txBody>
          <a:bodyPr vert="eaVert" lIns="45720" tIns="0" rIns="45720" bIns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8C96463-E2C1-4862-8634-DEAD3198F9BD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4249D8-0752-4F2B-A083-364F27C9819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29154A-BEB6-4A61-8B13-E23A2730FEAB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1314E8-7004-4EC8-8C1E-79ED9A272F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6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5" name="Rectangle 7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cxnSp>
        <p:nvCxnSpPr>
          <p:cNvPr id="6" name="Straight Connector 8"/>
          <p:cNvCxnSpPr/>
          <p:nvPr/>
        </p:nvCxnSpPr>
        <p:spPr>
          <a:xfrm>
            <a:off x="906463" y="4343400"/>
            <a:ext cx="740568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758952"/>
            <a:ext cx="7543800" cy="3566160"/>
          </a:xfrm>
        </p:spPr>
        <p:txBody>
          <a:bodyPr anchorCtr="0"/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4453128"/>
            <a:ext cx="7543800" cy="1143000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25D779-8D7E-42C3-85AA-088E8FE2B71E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51D4470-5E9D-4680-8C3E-5053B769850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845734"/>
            <a:ext cx="3703320" cy="40233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440" y="1845736"/>
            <a:ext cx="3703320" cy="4023359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29D7128-7BB0-4A4A-8373-F6144DC099B9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6BE036-7AD3-41EE-A440-561E910EE8A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822960" y="286604"/>
            <a:ext cx="7543800" cy="1450757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2296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63440" y="1846052"/>
            <a:ext cx="370332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440" y="2582334"/>
            <a:ext cx="3703320" cy="328676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93C67F-F15D-4C52-A15A-047A1D4E78A1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1293A6-B305-4C3F-B3F1-60D4F8EAF6F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FB3BE6-C9BA-4044-BD08-77619883FCF2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DC2077-D27B-4CBD-ACF8-200DE6BD024D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/>
          <p:nvPr/>
        </p:nvSpPr>
        <p:spPr>
          <a:xfrm>
            <a:off x="3175" y="6400800"/>
            <a:ext cx="9140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3" name="Rectangle 5"/>
          <p:cNvSpPr/>
          <p:nvPr/>
        </p:nvSpPr>
        <p:spPr>
          <a:xfrm>
            <a:off x="0" y="6334125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4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EC5C038-DDC1-491E-9B5C-2613D3AA6D9C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5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E2F859-261A-4092-BC14-B9ADF60722C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0"/>
            <a:ext cx="3038475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3030538" y="0"/>
            <a:ext cx="47625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0" y="594359"/>
            <a:ext cx="2400300" cy="2286000"/>
          </a:xfrm>
        </p:spPr>
        <p:txBody>
          <a:bodyPr/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460237" y="731520"/>
            <a:ext cx="5009393" cy="525780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0" y="2926080"/>
            <a:ext cx="24003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>
          <a:xfrm>
            <a:off x="349250" y="6459538"/>
            <a:ext cx="1963738" cy="365125"/>
          </a:xfrm>
        </p:spPr>
        <p:txBody>
          <a:bodyPr/>
          <a:lstStyle>
            <a:lvl1pPr algn="l">
              <a:defRPr/>
            </a:lvl1pPr>
          </a:lstStyle>
          <a:p>
            <a:pPr>
              <a:defRPr/>
            </a:pPr>
            <a:fld id="{7C7E0402-9ACB-4F2A-9B85-BBAE8419CBCE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3600450" y="6459538"/>
            <a:ext cx="348615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C0F932CF-2C56-4FFF-BD6A-C8D6A0DD75E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7"/>
          <p:cNvSpPr/>
          <p:nvPr/>
        </p:nvSpPr>
        <p:spPr>
          <a:xfrm>
            <a:off x="0" y="4953000"/>
            <a:ext cx="9142413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8"/>
          <p:cNvSpPr/>
          <p:nvPr/>
        </p:nvSpPr>
        <p:spPr>
          <a:xfrm>
            <a:off x="0" y="4914900"/>
            <a:ext cx="9142413" cy="635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5074920"/>
            <a:ext cx="7589520" cy="822960"/>
          </a:xfrm>
        </p:spPr>
        <p:txBody>
          <a:bodyPr tIns="0" bIns="0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2" y="0"/>
            <a:ext cx="9143989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rtlCol="0">
            <a:normAutofit/>
          </a:bodyPr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22959" y="5907024"/>
            <a:ext cx="7589520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804C89-9729-4D4D-A7D6-4E13D13DEB02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7C90FCC-762E-4252-B049-475E46D28A7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6400800"/>
            <a:ext cx="9144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125"/>
            <a:ext cx="9144000" cy="6667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325" y="287338"/>
            <a:ext cx="7543800" cy="144938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22325" y="1846263"/>
            <a:ext cx="7543800" cy="4022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720" rIns="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22325" y="6459538"/>
            <a:ext cx="1854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90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FA7BE03-6D53-4164-A0C9-A71C17C82C3A}" type="datetimeFigureOut">
              <a:rPr lang="zh-CN" altLang="en-US"/>
              <a:pPr>
                <a:defRPr/>
              </a:pPr>
              <a:t>2017/3/3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765425" y="6459538"/>
            <a:ext cx="36163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900" cap="all" baseline="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424738" y="6459538"/>
            <a:ext cx="98425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50">
                <a:solidFill>
                  <a:srgbClr val="FFFFFF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693662E-0E56-49F1-9478-72EDC2F480F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895350" y="1738313"/>
            <a:ext cx="7475538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0" r:id="rId1"/>
    <p:sldLayoutId id="2147483721" r:id="rId2"/>
    <p:sldLayoutId id="2147483722" r:id="rId3"/>
    <p:sldLayoutId id="2147483723" r:id="rId4"/>
    <p:sldLayoutId id="2147483724" r:id="rId5"/>
    <p:sldLayoutId id="2147483725" r:id="rId6"/>
    <p:sldLayoutId id="2147483726" r:id="rId7"/>
    <p:sldLayoutId id="2147483727" r:id="rId8"/>
    <p:sldLayoutId id="2147483728" r:id="rId9"/>
    <p:sldLayoutId id="2147483729" r:id="rId10"/>
    <p:sldLayoutId id="2147483730" r:id="rId11"/>
  </p:sldLayoutIdLst>
  <p:txStyles>
    <p:titleStyle>
      <a:lvl1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 kern="1200" spc="-50">
          <a:solidFill>
            <a:srgbClr val="404040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2pPr>
      <a:lvl3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3pPr>
      <a:lvl4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4pPr>
      <a:lvl5pPr algn="l" rtl="0" eaLnBrk="0" fontAlgn="base" hangingPunct="0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5pPr>
      <a:lvl6pPr marL="4572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6pPr>
      <a:lvl7pPr marL="9144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7pPr>
      <a:lvl8pPr marL="13716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8pPr>
      <a:lvl9pPr marL="1828800" algn="l" rtl="0" fontAlgn="base">
        <a:lnSpc>
          <a:spcPct val="85000"/>
        </a:lnSpc>
        <a:spcBef>
          <a:spcPct val="0"/>
        </a:spcBef>
        <a:spcAft>
          <a:spcPct val="0"/>
        </a:spcAft>
        <a:defRPr sz="4800">
          <a:solidFill>
            <a:srgbClr val="404040"/>
          </a:solidFill>
          <a:latin typeface="Calibri Light" pitchFamily="34" charset="0"/>
          <a:ea typeface="宋体" charset="-122"/>
        </a:defRPr>
      </a:lvl9pPr>
    </p:titleStyle>
    <p:bodyStyle>
      <a:lvl1pPr marL="90488" indent="-90488" algn="l" rtl="0" eaLnBrk="0" fontAlgn="base" hangingPunct="0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itchFamily="34" charset="0"/>
        <a:buChar char=" "/>
        <a:defRPr sz="2000" kern="1200">
          <a:solidFill>
            <a:srgbClr val="404040"/>
          </a:solidFill>
          <a:latin typeface="+mn-lt"/>
          <a:ea typeface="+mn-ea"/>
          <a:cs typeface="+mn-cs"/>
        </a:defRPr>
      </a:lvl1pPr>
      <a:lvl2pPr marL="38258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kern="1200">
          <a:solidFill>
            <a:srgbClr val="404040"/>
          </a:solidFill>
          <a:latin typeface="+mn-lt"/>
          <a:ea typeface="+mn-ea"/>
          <a:cs typeface="+mn-cs"/>
        </a:defRPr>
      </a:lvl2pPr>
      <a:lvl3pPr marL="566738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3pPr>
      <a:lvl4pPr marL="749300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4pPr>
      <a:lvl5pPr marL="931863" indent="-182563" algn="l" rtl="0" eaLnBrk="0" fontAlgn="base" hangingPunct="0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rgbClr val="404040"/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slide" Target="slide9.xml"/><Relationship Id="rId4" Type="http://schemas.openxmlformats.org/officeDocument/2006/relationships/slide" Target="slide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矩形 2"/>
          <p:cNvSpPr>
            <a:spLocks noChangeArrowheads="1"/>
          </p:cNvSpPr>
          <p:nvPr/>
        </p:nvSpPr>
        <p:spPr bwMode="auto">
          <a:xfrm>
            <a:off x="1273175" y="871538"/>
            <a:ext cx="127158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>
                <a:latin typeface="黑体" pitchFamily="49" charset="-122"/>
                <a:ea typeface="黑体" pitchFamily="49" charset="-122"/>
              </a:rPr>
              <a:t>第</a:t>
            </a:r>
            <a:r>
              <a:rPr lang="en-US" altLang="zh-CN" sz="2800">
                <a:latin typeface="Calibri" pitchFamily="34" charset="0"/>
              </a:rPr>
              <a:t>10</a:t>
            </a:r>
            <a:r>
              <a:rPr lang="zh-CN" altLang="en-US" sz="2800">
                <a:latin typeface="黑体" pitchFamily="49" charset="-122"/>
                <a:ea typeface="黑体" pitchFamily="49" charset="-122"/>
              </a:rPr>
              <a:t>课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2693988" y="781050"/>
            <a:ext cx="5980112" cy="64770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600" spc="300" dirty="0">
                <a:solidFill>
                  <a:srgbClr val="20718F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元朝的统一</a:t>
            </a:r>
          </a:p>
        </p:txBody>
      </p:sp>
      <p:sp>
        <p:nvSpPr>
          <p:cNvPr id="13316" name="文本框 5"/>
          <p:cNvSpPr txBox="1">
            <a:spLocks noChangeArrowheads="1"/>
          </p:cNvSpPr>
          <p:nvPr/>
        </p:nvSpPr>
        <p:spPr bwMode="auto">
          <a:xfrm>
            <a:off x="3073400" y="4254500"/>
            <a:ext cx="5254625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3" action="ppaction://hlinksldjump"/>
              </a:rPr>
              <a:t>元灭南宋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7" name="文本框 7"/>
          <p:cNvSpPr txBox="1">
            <a:spLocks noChangeArrowheads="1"/>
          </p:cNvSpPr>
          <p:nvPr/>
        </p:nvSpPr>
        <p:spPr bwMode="auto">
          <a:xfrm>
            <a:off x="3073400" y="4833938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4" action="ppaction://hlinksldjump"/>
              </a:rPr>
              <a:t>行省制度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3318" name="文本框 8"/>
          <p:cNvSpPr txBox="1">
            <a:spLocks noChangeArrowheads="1"/>
          </p:cNvSpPr>
          <p:nvPr/>
        </p:nvSpPr>
        <p:spPr bwMode="auto">
          <a:xfrm>
            <a:off x="3073400" y="5421313"/>
            <a:ext cx="5254625" cy="368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zh-CN" altLang="en-US">
                <a:solidFill>
                  <a:srgbClr val="5B2136"/>
                </a:solidFill>
                <a:latin typeface="黑体" pitchFamily="49" charset="-122"/>
                <a:ea typeface="黑体" pitchFamily="49" charset="-122"/>
                <a:hlinkClick r:id="rId5" action="ppaction://hlinksldjump"/>
              </a:rPr>
              <a:t>宣政院管辖西藏</a:t>
            </a:r>
            <a:endParaRPr lang="zh-CN" altLang="en-US">
              <a:solidFill>
                <a:srgbClr val="5B2136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Text Box 2"/>
          <p:cNvSpPr txBox="1">
            <a:spLocks noChangeArrowheads="1"/>
          </p:cNvSpPr>
          <p:nvPr/>
        </p:nvSpPr>
        <p:spPr bwMode="auto">
          <a:xfrm>
            <a:off x="1409700" y="3846513"/>
            <a:ext cx="6348413" cy="181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400">
                <a:latin typeface="幼圆"/>
                <a:ea typeface="幼圆"/>
                <a:cs typeface="幼圆"/>
              </a:rPr>
              <a:t>    1260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年，元朝皇帝忽必烈封西藏佛教萨迦派法王八思巴为国师。</a:t>
            </a:r>
            <a:r>
              <a:rPr lang="en-US" altLang="zh-CN" sz="1400">
                <a:latin typeface="幼圆"/>
                <a:ea typeface="幼圆"/>
                <a:cs typeface="幼圆"/>
              </a:rPr>
              <a:t>1264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年，忽必烈设总制院，命八思巴以国师身份兼领院事。在总制院（后改宣政院）下，设有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“</a:t>
            </a:r>
            <a:r>
              <a:rPr lang="zh-CN" altLang="en-US" sz="1400">
                <a:latin typeface="幼圆"/>
                <a:ea typeface="幼圆"/>
                <a:cs typeface="幼圆"/>
              </a:rPr>
              <a:t>宣慰使司都元帅府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”</a:t>
            </a:r>
            <a:r>
              <a:rPr lang="zh-CN" altLang="en-US" sz="1400">
                <a:latin typeface="幼圆"/>
                <a:ea typeface="幼圆"/>
                <a:cs typeface="幼圆"/>
              </a:rPr>
              <a:t>，负责处理和管辖现今西藏大部分地区的军政事务。宣慰 使司下面辖有管理民政的万户府、千户所。</a:t>
            </a:r>
            <a:r>
              <a:rPr lang="en-US" altLang="zh-CN" sz="1400">
                <a:latin typeface="幼圆"/>
                <a:ea typeface="幼圆"/>
                <a:cs typeface="幼圆"/>
              </a:rPr>
              <a:t>1269</a:t>
            </a:r>
            <a:r>
              <a:rPr lang="zh-CN" altLang="en-US" sz="1400">
                <a:latin typeface="幼圆"/>
                <a:ea typeface="幼圆"/>
                <a:cs typeface="幼圆"/>
              </a:rPr>
              <a:t>年，忽必烈封八思巴为大宝法王、帝师，并通过八思巴举荐，任命了总管西藏事务的行政长官和</a:t>
            </a:r>
            <a:r>
              <a:rPr lang="en-US" altLang="zh-CN" sz="1400">
                <a:latin typeface="幼圆"/>
                <a:ea typeface="幼圆"/>
                <a:cs typeface="幼圆"/>
              </a:rPr>
              <a:t>13</a:t>
            </a:r>
            <a:r>
              <a:rPr lang="zh-CN" altLang="en-US" sz="1400">
                <a:latin typeface="幼圆"/>
                <a:ea typeface="幼圆"/>
                <a:cs typeface="幼圆"/>
              </a:rPr>
              <a:t>个万户府的万户长。以后，元朝中央曾三次派官员在西藏清查户口，还在西藏地区设立了</a:t>
            </a:r>
            <a:r>
              <a:rPr lang="en-US" altLang="zh-CN" sz="1400">
                <a:latin typeface="幼圆"/>
                <a:ea typeface="幼圆"/>
                <a:cs typeface="幼圆"/>
              </a:rPr>
              <a:t>15</a:t>
            </a:r>
            <a:r>
              <a:rPr lang="zh-CN" altLang="en-US" sz="1400">
                <a:latin typeface="幼圆"/>
                <a:ea typeface="幼圆"/>
                <a:cs typeface="幼圆"/>
              </a:rPr>
              <a:t>个驿站，连成通往大都（今北京）的交通线，推行并确立了西藏地方的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“</a:t>
            </a:r>
            <a:r>
              <a:rPr lang="zh-CN" altLang="en-US" sz="1400">
                <a:latin typeface="幼圆"/>
                <a:ea typeface="幼圆"/>
                <a:cs typeface="幼圆"/>
              </a:rPr>
              <a:t>乌拉</a:t>
            </a:r>
            <a:r>
              <a:rPr lang="zh-CN" altLang="en-US" sz="1400">
                <a:latin typeface="Times New Roman" pitchFamily="18" charset="0"/>
                <a:ea typeface="幼圆"/>
                <a:cs typeface="幼圆"/>
              </a:rPr>
              <a:t>”</a:t>
            </a:r>
            <a:r>
              <a:rPr lang="zh-CN" altLang="en-US" sz="1400">
                <a:latin typeface="幼圆"/>
                <a:ea typeface="幼圆"/>
                <a:cs typeface="幼圆"/>
              </a:rPr>
              <a:t>（意思为徭役、差役）制度。</a:t>
            </a:r>
          </a:p>
        </p:txBody>
      </p:sp>
      <p:sp>
        <p:nvSpPr>
          <p:cNvPr id="21506" name="Text Box 20"/>
          <p:cNvSpPr txBox="1">
            <a:spLocks noChangeArrowheads="1"/>
          </p:cNvSpPr>
          <p:nvPr/>
        </p:nvSpPr>
        <p:spPr bwMode="auto">
          <a:xfrm>
            <a:off x="5229225" y="3065463"/>
            <a:ext cx="1098550" cy="366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>
                <a:solidFill>
                  <a:srgbClr val="CC9900"/>
                </a:solidFill>
                <a:latin typeface="Calibri" pitchFamily="34" charset="0"/>
                <a:ea typeface="黑体" pitchFamily="49" charset="-122"/>
              </a:rPr>
              <a:t>八思巴像</a:t>
            </a:r>
          </a:p>
        </p:txBody>
      </p:sp>
      <p:pic>
        <p:nvPicPr>
          <p:cNvPr id="21507" name="Picture 21" descr="phagpalama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947988" y="1041400"/>
            <a:ext cx="2281237" cy="2495550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矩形 3"/>
          <p:cNvSpPr>
            <a:spLocks noChangeArrowheads="1"/>
          </p:cNvSpPr>
          <p:nvPr/>
        </p:nvSpPr>
        <p:spPr bwMode="auto">
          <a:xfrm>
            <a:off x="3910013" y="2338388"/>
            <a:ext cx="4572000" cy="2530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000">
                <a:latin typeface="Calibri" pitchFamily="34" charset="0"/>
              </a:rPr>
              <a:t>过零丁洋</a:t>
            </a:r>
            <a:br>
              <a:rPr lang="zh-CN" altLang="en-US" sz="2000">
                <a:latin typeface="Calibri" pitchFamily="34" charset="0"/>
              </a:rPr>
            </a:br>
            <a:r>
              <a:rPr lang="zh-CN" altLang="en-US" sz="2000">
                <a:latin typeface="Calibri" pitchFamily="34" charset="0"/>
              </a:rPr>
              <a:t>                   </a:t>
            </a:r>
            <a:r>
              <a:rPr lang="en-US" altLang="zh-CN" sz="2000">
                <a:latin typeface="Calibri" pitchFamily="34" charset="0"/>
              </a:rPr>
              <a:t>——</a:t>
            </a:r>
            <a:r>
              <a:rPr lang="zh-CN" altLang="en-US" sz="2000">
                <a:latin typeface="Calibri" pitchFamily="34" charset="0"/>
              </a:rPr>
              <a:t>文天祥</a:t>
            </a:r>
            <a:endParaRPr lang="en-US" altLang="zh-CN" sz="2000">
              <a:latin typeface="Calibri" pitchFamily="34" charset="0"/>
            </a:endParaRPr>
          </a:p>
          <a:p>
            <a:pPr algn="ctr"/>
            <a:endParaRPr lang="zh-CN" altLang="en-US" sz="2000">
              <a:latin typeface="Calibri" pitchFamily="34" charset="0"/>
            </a:endParaRPr>
          </a:p>
          <a:p>
            <a:r>
              <a:rPr lang="zh-CN" altLang="en-US" sz="2000">
                <a:latin typeface="Calibri" pitchFamily="34" charset="0"/>
              </a:rPr>
              <a:t>辛苦遭逢起一经，干戈寥落四周星。</a:t>
            </a:r>
          </a:p>
          <a:p>
            <a:r>
              <a:rPr lang="zh-CN" altLang="en-US" sz="2000">
                <a:latin typeface="Calibri" pitchFamily="34" charset="0"/>
              </a:rPr>
              <a:t>山河破碎风飘絮，身世浮沉雨打萍。</a:t>
            </a:r>
          </a:p>
          <a:p>
            <a:r>
              <a:rPr lang="zh-CN" altLang="en-US" sz="2000">
                <a:latin typeface="Calibri" pitchFamily="34" charset="0"/>
              </a:rPr>
              <a:t>惶恐滩头说惶恐，零丁洋里叹零丁。</a:t>
            </a:r>
          </a:p>
          <a:p>
            <a:r>
              <a:rPr lang="zh-CN" altLang="en-US" sz="2000">
                <a:latin typeface="Calibri" pitchFamily="34" charset="0"/>
              </a:rPr>
              <a:t>人生自古谁无死，留取丹心照汗青。</a:t>
            </a:r>
          </a:p>
          <a:p>
            <a:endParaRPr lang="zh-CN" altLang="en-US" sz="2000">
              <a:latin typeface="Calibri" pitchFamily="34" charset="0"/>
            </a:endParaRPr>
          </a:p>
        </p:txBody>
      </p:sp>
      <p:sp>
        <p:nvSpPr>
          <p:cNvPr id="8" name="五边形 7"/>
          <p:cNvSpPr/>
          <p:nvPr/>
        </p:nvSpPr>
        <p:spPr>
          <a:xfrm>
            <a:off x="0" y="1009650"/>
            <a:ext cx="1046163" cy="382588"/>
          </a:xfrm>
          <a:prstGeom prst="homePlate">
            <a:avLst/>
          </a:prstGeom>
          <a:solidFill>
            <a:srgbClr val="E5815D"/>
          </a:solidFill>
          <a:ln>
            <a:solidFill>
              <a:schemeClr val="tx2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E5815D"/>
              </a:solidFill>
            </a:endParaRPr>
          </a:p>
        </p:txBody>
      </p:sp>
      <p:sp>
        <p:nvSpPr>
          <p:cNvPr id="9" name="文本框 7"/>
          <p:cNvSpPr txBox="1"/>
          <p:nvPr/>
        </p:nvSpPr>
        <p:spPr>
          <a:xfrm>
            <a:off x="25400" y="1017588"/>
            <a:ext cx="904875" cy="400050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000" b="1" spc="300" dirty="0">
                <a:latin typeface="+mn-lt"/>
                <a:ea typeface="+mn-ea"/>
              </a:rPr>
              <a:t>导入</a:t>
            </a:r>
          </a:p>
        </p:txBody>
      </p:sp>
      <p:pic>
        <p:nvPicPr>
          <p:cNvPr id="14340" name="Picture 2" descr="6-8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09575" y="1770063"/>
            <a:ext cx="3175000" cy="4676775"/>
          </a:xfrm>
          <a:prstGeom prst="rect">
            <a:avLst/>
          </a:prstGeom>
          <a:noFill/>
          <a:ln w="9525">
            <a:solidFill>
              <a:schemeClr val="tx1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9" name="Rectangle 3"/>
          <p:cNvSpPr>
            <a:spLocks noGrp="1"/>
          </p:cNvSpPr>
          <p:nvPr>
            <p:ph type="body" idx="4294967295"/>
          </p:nvPr>
        </p:nvSpPr>
        <p:spPr>
          <a:xfrm>
            <a:off x="795338" y="1370013"/>
            <a:ext cx="7543800" cy="4022725"/>
          </a:xfrm>
        </p:spPr>
        <p:txBody>
          <a:bodyPr/>
          <a:lstStyle/>
          <a:p>
            <a:pPr algn="ctr" eaLnBrk="1" hangingPunct="1"/>
            <a:r>
              <a:rPr lang="zh-CN" altLang="en-US" sz="3600" b="1" smtClean="0">
                <a:latin typeface="楷体" pitchFamily="49" charset="-122"/>
                <a:ea typeface="楷体" pitchFamily="49" charset="-122"/>
              </a:rPr>
              <a:t>南宋灭亡的原因</a:t>
            </a:r>
          </a:p>
          <a:p>
            <a:pPr eaLnBrk="1" hangingPunct="1"/>
            <a:endParaRPr lang="zh-CN" altLang="en-US" sz="3600" b="1" smtClean="0">
              <a:latin typeface="楷体" pitchFamily="49" charset="-122"/>
              <a:ea typeface="楷体" pitchFamily="49" charset="-122"/>
            </a:endParaRPr>
          </a:p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南宋：</a:t>
            </a:r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、政府腐朽无能；</a:t>
            </a: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、守内虚外，重文轻武，军事孱弱；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、贪生怕死，幻想求和</a:t>
            </a:r>
          </a:p>
          <a:p>
            <a:pPr eaLnBrk="1" hangingPunct="1"/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大元：</a:t>
            </a:r>
            <a:r>
              <a:rPr lang="en-US" altLang="zh-CN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28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、日益兴盛；</a:t>
            </a:r>
            <a:r>
              <a:rPr lang="en-US" altLang="zh-CN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2800" b="1" smtClean="0">
                <a:solidFill>
                  <a:schemeClr val="tx1"/>
                </a:solidFill>
                <a:latin typeface="楷体" pitchFamily="49" charset="-122"/>
                <a:ea typeface="楷体" pitchFamily="49" charset="-122"/>
              </a:rPr>
              <a:t>、骁勇善战，军力强大；</a:t>
            </a:r>
            <a:r>
              <a:rPr lang="en-US" altLang="zh-CN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2800" b="1" smtClean="0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、作战勇猛</a:t>
            </a:r>
          </a:p>
        </p:txBody>
      </p:sp>
      <p:sp>
        <p:nvSpPr>
          <p:cNvPr id="50180" name="文本框 7"/>
          <p:cNvSpPr txBox="1">
            <a:spLocks noGrp="1" noChangeArrowheads="1"/>
          </p:cNvSpPr>
          <p:nvPr>
            <p:ph type="title" idx="4294967295"/>
          </p:nvPr>
        </p:nvSpPr>
        <p:spPr bwMode="auto">
          <a:xfrm>
            <a:off x="0" y="0"/>
            <a:ext cx="9144000" cy="671513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00000"/>
              </a:lnSpc>
              <a:defRPr/>
            </a:pPr>
            <a:r>
              <a:rPr lang="zh-CN" altLang="en-US" sz="4400" smtClean="0"/>
              <a:t>元灭南宋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501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501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501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725488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/>
            <a:r>
              <a:rPr lang="zh-CN" altLang="en-US" sz="4400" b="1" smtClean="0">
                <a:ea typeface="楷体" pitchFamily="49" charset="-122"/>
              </a:rPr>
              <a:t>元朝统一的意义</a:t>
            </a:r>
          </a:p>
        </p:txBody>
      </p:sp>
      <p:sp>
        <p:nvSpPr>
          <p:cNvPr id="33795" name="Rectangle 3"/>
          <p:cNvSpPr>
            <a:spLocks noGrp="1"/>
          </p:cNvSpPr>
          <p:nvPr>
            <p:ph type="body" idx="4294967295"/>
          </p:nvPr>
        </p:nvSpPr>
        <p:spPr/>
        <p:txBody>
          <a:bodyPr/>
          <a:lstStyle/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、结束了唐末五代以来的割据和分裂局面，实现 了全国大江南北的统一。</a:t>
            </a:r>
          </a:p>
          <a:p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、民族融合范围更广，形成了一个新民族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回族。</a:t>
            </a:r>
          </a:p>
          <a:p>
            <a:endParaRPr lang="en-US" altLang="zh-CN" sz="3200" b="1" smtClean="0"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、疆域空前辽阔。</a:t>
            </a:r>
          </a:p>
          <a:p>
            <a:endParaRPr lang="zh-CN" altLang="en-US" smtClean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type="body" idx="4294967295"/>
          </p:nvPr>
        </p:nvSpPr>
        <p:spPr>
          <a:xfrm>
            <a:off x="600075" y="1039813"/>
            <a:ext cx="8024813" cy="5141912"/>
          </a:xfrm>
        </p:spPr>
        <p:txBody>
          <a:bodyPr/>
          <a:lstStyle/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中央：中书省</a:t>
            </a:r>
          </a:p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地方：行中书省</a:t>
            </a:r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——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军事、行政、财政</a:t>
            </a:r>
          </a:p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找出：大都、十个行省</a:t>
            </a:r>
          </a:p>
          <a:p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行省制度设立的意义：</a:t>
            </a: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、巩固了国家的统一</a:t>
            </a: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、促进了全国经济、文化交流融合。</a:t>
            </a:r>
          </a:p>
          <a:p>
            <a:r>
              <a:rPr lang="en-US" altLang="zh-CN" sz="3200" b="1" smtClean="0"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 smtClean="0">
                <a:latin typeface="楷体" pitchFamily="49" charset="-122"/>
                <a:ea typeface="楷体" pitchFamily="49" charset="-122"/>
              </a:rPr>
              <a:t>、是我国政治制度史上的一项重大改革，对后世行政区划影响很大。</a:t>
            </a:r>
          </a:p>
          <a:p>
            <a:endParaRPr lang="zh-CN" altLang="en-US" sz="3200" b="1" smtClean="0">
              <a:latin typeface="楷体" pitchFamily="49" charset="-122"/>
              <a:ea typeface="楷体" pitchFamily="49" charset="-122"/>
            </a:endParaRPr>
          </a:p>
        </p:txBody>
      </p:sp>
      <p:sp>
        <p:nvSpPr>
          <p:cNvPr id="34820" name="文本框 5"/>
          <p:cNvSpPr txBox="1">
            <a:spLocks noChangeArrowheads="1"/>
          </p:cNvSpPr>
          <p:nvPr>
            <p:ph type="title" idx="4294967295"/>
          </p:nvPr>
        </p:nvSpPr>
        <p:spPr bwMode="auto">
          <a:xfrm>
            <a:off x="0" y="0"/>
            <a:ext cx="9144000" cy="698500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algn="ctr" eaLnBrk="1" hangingPunct="1">
              <a:lnSpc>
                <a:spcPct val="100000"/>
              </a:lnSpc>
            </a:pPr>
            <a:r>
              <a:rPr lang="zh-CN" altLang="en-US" sz="4400" smtClean="0"/>
              <a:t>行省制度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/>
          </p:cNvSpPr>
          <p:nvPr>
            <p:ph type="title" idx="4294967295"/>
          </p:nvPr>
        </p:nvSpPr>
        <p:spPr bwMode="auto">
          <a:xfrm>
            <a:off x="0" y="0"/>
            <a:ext cx="9144000" cy="1217613"/>
          </a:xfrm>
          <a:solidFill>
            <a:srgbClr val="FFFF00"/>
          </a:solidFill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r>
              <a:rPr lang="zh-CN" altLang="en-US" sz="4000" b="1" smtClean="0">
                <a:ea typeface="楷体" pitchFamily="49" charset="-122"/>
              </a:rPr>
              <a:t>      </a:t>
            </a:r>
            <a:r>
              <a:rPr lang="zh-CN" altLang="en-US" sz="4000" b="1" smtClean="0">
                <a:solidFill>
                  <a:srgbClr val="000099"/>
                </a:solidFill>
                <a:ea typeface="楷体" pitchFamily="49" charset="-122"/>
              </a:rPr>
              <a:t>想想：元朝的行省制对我国后世的行政区划有什么影响？</a:t>
            </a:r>
          </a:p>
        </p:txBody>
      </p:sp>
      <p:sp>
        <p:nvSpPr>
          <p:cNvPr id="35843" name="Rectangle 3"/>
          <p:cNvSpPr>
            <a:spLocks noGrp="1"/>
          </p:cNvSpPr>
          <p:nvPr>
            <p:ph type="body" idx="4294967295"/>
          </p:nvPr>
        </p:nvSpPr>
        <p:spPr>
          <a:xfrm>
            <a:off x="822325" y="1846263"/>
            <a:ext cx="8104188" cy="3394075"/>
          </a:xfrm>
        </p:spPr>
        <p:txBody>
          <a:bodyPr/>
          <a:lstStyle/>
          <a:p>
            <a:r>
              <a:rPr lang="en-US" altLang="zh-CN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、当时行省管辖范围基本奠定了现在我国各省的区域划分。</a:t>
            </a:r>
          </a:p>
          <a:p>
            <a:endParaRPr lang="zh-CN" altLang="en-US" sz="3200" b="1" smtClean="0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r>
              <a:rPr lang="en-US" altLang="zh-CN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 smtClean="0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、元以后各时代基本沿袭了“省”的称呼和机构设置。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文本框 5"/>
          <p:cNvSpPr txBox="1">
            <a:spLocks noChangeArrowheads="1"/>
          </p:cNvSpPr>
          <p:nvPr/>
        </p:nvSpPr>
        <p:spPr bwMode="auto">
          <a:xfrm>
            <a:off x="0" y="436563"/>
            <a:ext cx="914400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对台湾的管理</a:t>
            </a:r>
          </a:p>
        </p:txBody>
      </p:sp>
      <p:sp>
        <p:nvSpPr>
          <p:cNvPr id="17411" name="Text Box 2"/>
          <p:cNvSpPr txBox="1">
            <a:spLocks noChangeArrowheads="1"/>
          </p:cNvSpPr>
          <p:nvPr/>
        </p:nvSpPr>
        <p:spPr bwMode="auto">
          <a:xfrm>
            <a:off x="317500" y="1714500"/>
            <a:ext cx="829310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、元代，台湾称为“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留求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”或者“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琉球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”。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、设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澎湖巡检司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，管理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澎湖列岛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和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台湾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及其附属岛屿。</a:t>
            </a:r>
          </a:p>
          <a:p>
            <a:pPr>
              <a:lnSpc>
                <a:spcPct val="110000"/>
              </a:lnSpc>
            </a:pPr>
            <a:endParaRPr lang="zh-CN" altLang="en-US" sz="3200" b="1">
              <a:solidFill>
                <a:srgbClr val="000099"/>
              </a:solidFill>
              <a:latin typeface="楷体" pitchFamily="49" charset="-122"/>
              <a:ea typeface="楷体" pitchFamily="49" charset="-122"/>
            </a:endParaRPr>
          </a:p>
          <a:p>
            <a:pPr>
              <a:lnSpc>
                <a:spcPct val="110000"/>
              </a:lnSpc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3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、这是中国中央政府对台湾地区实施行政管理的</a:t>
            </a:r>
            <a:r>
              <a:rPr lang="zh-CN" altLang="en-US" sz="3200" b="1">
                <a:solidFill>
                  <a:srgbClr val="FF0000"/>
                </a:solidFill>
                <a:latin typeface="楷体" pitchFamily="49" charset="-122"/>
                <a:ea typeface="楷体" pitchFamily="49" charset="-122"/>
              </a:rPr>
              <a:t>重要标志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图片 1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266825" y="852488"/>
            <a:ext cx="6334125" cy="528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文本框 5"/>
          <p:cNvSpPr txBox="1">
            <a:spLocks noChangeArrowheads="1"/>
          </p:cNvSpPr>
          <p:nvPr/>
        </p:nvSpPr>
        <p:spPr bwMode="auto">
          <a:xfrm>
            <a:off x="0" y="771525"/>
            <a:ext cx="9144000" cy="641350"/>
          </a:xfrm>
          <a:prstGeom prst="rect">
            <a:avLst/>
          </a:prstGeom>
          <a:solidFill>
            <a:srgbClr val="FFFF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3600">
                <a:solidFill>
                  <a:srgbClr val="5B2136"/>
                </a:solidFill>
                <a:latin typeface="黑体" pitchFamily="49" charset="-122"/>
                <a:ea typeface="黑体" pitchFamily="49" charset="-122"/>
              </a:rPr>
              <a:t>元朝对西藏的管辖</a:t>
            </a:r>
          </a:p>
        </p:txBody>
      </p:sp>
      <p:sp>
        <p:nvSpPr>
          <p:cNvPr id="20483" name="Text Box 3"/>
          <p:cNvSpPr txBox="1">
            <a:spLocks noChangeArrowheads="1"/>
          </p:cNvSpPr>
          <p:nvPr/>
        </p:nvSpPr>
        <p:spPr bwMode="auto">
          <a:xfrm>
            <a:off x="531813" y="1787525"/>
            <a:ext cx="8066087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1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、在中央设宣政院，主管全国佛教和西藏军政要务。</a:t>
            </a:r>
          </a:p>
          <a:p>
            <a:pPr>
              <a:spcBef>
                <a:spcPct val="50000"/>
              </a:spcBef>
            </a:pPr>
            <a:r>
              <a:rPr lang="en-US" altLang="zh-CN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2</a:t>
            </a:r>
            <a:r>
              <a:rPr lang="zh-CN" altLang="en-US" sz="3200" b="1">
                <a:solidFill>
                  <a:srgbClr val="000099"/>
                </a:solidFill>
                <a:latin typeface="楷体" pitchFamily="49" charset="-122"/>
                <a:ea typeface="楷体" pitchFamily="49" charset="-122"/>
              </a:rPr>
              <a:t>、在西藏设宣慰使司，负责西藏地方具体事务。僧俗并用。</a:t>
            </a:r>
          </a:p>
        </p:txBody>
      </p:sp>
      <p:sp>
        <p:nvSpPr>
          <p:cNvPr id="20484" name="Text Box 4"/>
          <p:cNvSpPr txBox="1">
            <a:spLocks noChangeArrowheads="1"/>
          </p:cNvSpPr>
          <p:nvPr/>
        </p:nvSpPr>
        <p:spPr bwMode="auto">
          <a:xfrm>
            <a:off x="558800" y="5008563"/>
            <a:ext cx="8039100" cy="1200150"/>
          </a:xfrm>
          <a:prstGeom prst="rect">
            <a:avLst/>
          </a:prstGeom>
          <a:noFill/>
          <a:ln w="9525">
            <a:solidFill>
              <a:srgbClr val="0000FF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b="1">
                <a:solidFill>
                  <a:srgbClr val="000099"/>
                </a:solidFill>
                <a:ea typeface="楷体" pitchFamily="49" charset="-122"/>
              </a:rPr>
              <a:t>意义：从元朝开始，西藏地区已正式纳入中央直接管辖，促进了西藏的发展。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回顾">
  <a:themeElements>
    <a:clrScheme name="自定义 2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5C0C2E"/>
      </a:hlink>
      <a:folHlink>
        <a:srgbClr val="5C0C2E"/>
      </a:folHlink>
    </a:clrScheme>
    <a:fontScheme name="回顾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377</TotalTime>
  <Words>746</Words>
  <Paragraphs>47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演示文稿设计模板</vt:lpstr>
      </vt:variant>
      <vt:variant>
        <vt:i4>12</vt:i4>
      </vt:variant>
      <vt:variant>
        <vt:lpstr>幻灯片标题</vt:lpstr>
      </vt:variant>
      <vt:variant>
        <vt:i4>10</vt:i4>
      </vt:variant>
    </vt:vector>
  </HeadingPairs>
  <TitlesOfParts>
    <vt:vector size="30" baseType="lpstr">
      <vt:lpstr>Arial</vt:lpstr>
      <vt:lpstr>宋体</vt:lpstr>
      <vt:lpstr>Calibri Light</vt:lpstr>
      <vt:lpstr>Calibri</vt:lpstr>
      <vt:lpstr>黑体</vt:lpstr>
      <vt:lpstr>楷体</vt:lpstr>
      <vt:lpstr>幼圆</vt:lpstr>
      <vt:lpstr>Times New Roman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回顾</vt:lpstr>
      <vt:lpstr>幻灯片 1</vt:lpstr>
      <vt:lpstr>幻灯片 2</vt:lpstr>
      <vt:lpstr>元灭南宋</vt:lpstr>
      <vt:lpstr>元朝统一的意义</vt:lpstr>
      <vt:lpstr>行省制度</vt:lpstr>
      <vt:lpstr>      想想：元朝的行省制对我国后世的行政区划有什么影响？</vt:lpstr>
      <vt:lpstr>幻灯片 7</vt:lpstr>
      <vt:lpstr>幻灯片 8</vt:lpstr>
      <vt:lpstr>幻灯片 9</vt:lpstr>
      <vt:lpstr>幻灯片 10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/>
  <dc:description/>
  <cp:lastModifiedBy>微软用户</cp:lastModifiedBy>
  <dcterms:created xsi:type="dcterms:W3CDTF">2016-07-25T08:20:19Z</dcterms:created>
  <dcterms:modified xsi:type="dcterms:W3CDTF">2018-12-31T21:18:43Z</dcterms:modified>
</cp:coreProperties>
</file>