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8" r:id="rId4"/>
    <p:sldId id="259" r:id="rId5"/>
    <p:sldId id="257" r:id="rId6"/>
    <p:sldId id="261" r:id="rId7"/>
    <p:sldId id="260" r:id="rId8"/>
    <p:sldId id="265" r:id="rId9"/>
    <p:sldId id="262" r:id="rId10"/>
    <p:sldId id="266" r:id="rId11"/>
    <p:sldId id="270" r:id="rId12"/>
    <p:sldId id="269" r:id="rId13"/>
    <p:sldId id="263" r:id="rId14"/>
    <p:sldId id="273" r:id="rId15"/>
  </p:sldIdLst>
  <p:sldSz cx="9144000" cy="6858000" type="screen4x3"/>
  <p:notesSz cx="7104380" cy="1023493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kern="1200">
        <a:solidFill>
          <a:schemeClr val="tx1"/>
        </a:solidFill>
        <a:latin typeface="Calibri" panose="020F0502020204030204" charset="0"/>
        <a:ea typeface="宋体" panose="02010600030101010101" pitchFamily="2" charset="-122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kern="1200">
        <a:solidFill>
          <a:schemeClr val="tx1"/>
        </a:solidFill>
        <a:latin typeface="Calibri" panose="020F0502020204030204" charset="0"/>
        <a:ea typeface="宋体" panose="02010600030101010101" pitchFamily="2" charset="-122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kern="1200">
        <a:solidFill>
          <a:schemeClr val="tx1"/>
        </a:solidFill>
        <a:latin typeface="Calibri" panose="020F0502020204030204" charset="0"/>
        <a:ea typeface="宋体" panose="02010600030101010101" pitchFamily="2" charset="-122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kern="1200">
        <a:solidFill>
          <a:schemeClr val="tx1"/>
        </a:solidFill>
        <a:latin typeface="Calibri" panose="020F0502020204030204" charset="0"/>
        <a:ea typeface="宋体" panose="02010600030101010101" pitchFamily="2" charset="-122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kern="1200">
        <a:solidFill>
          <a:schemeClr val="tx1"/>
        </a:solidFill>
        <a:latin typeface="Calibri" panose="020F0502020204030204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kern="1200">
        <a:solidFill>
          <a:schemeClr val="tx1"/>
        </a:solidFill>
        <a:latin typeface="Calibri" panose="020F0502020204030204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kern="1200">
        <a:solidFill>
          <a:schemeClr val="tx1"/>
        </a:solidFill>
        <a:latin typeface="Calibri" panose="020F0502020204030204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kern="1200">
        <a:solidFill>
          <a:schemeClr val="tx1"/>
        </a:solidFill>
        <a:latin typeface="Calibri" panose="020F0502020204030204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kern="1200">
        <a:solidFill>
          <a:schemeClr val="tx1"/>
        </a:solidFill>
        <a:latin typeface="Calibri" panose="020F0502020204030204" charset="0"/>
        <a:ea typeface="宋体" panose="02010600030101010101" pitchFamily="2" charset="-122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987"/>
    <p:restoredTop sz="94660"/>
  </p:normalViewPr>
  <p:slideViewPr>
    <p:cSldViewPr snapToGrid="0" showGuides="1">
      <p:cViewPr varScale="1">
        <p:scale>
          <a:sx n="116" d="100"/>
          <a:sy n="116" d="100"/>
        </p:scale>
        <p:origin x="336" y="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5" cy="72005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fontAlgn="auto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/>
            <a:fld id="{82F288E0-7875-42C4-84C8-98DBBD3BF4D2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/>
            <a:fld id="{7D9BB5D0-35E4-459D-AEF3-FE4D7C45CC19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28650" y="365125"/>
            <a:ext cx="7886700" cy="5811838"/>
          </a:xfrm>
        </p:spPr>
        <p:txBody>
          <a:bodyPr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/>
            <a:fld id="{82F288E0-7875-42C4-84C8-98DBBD3BF4D2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/>
            <a:fld id="{7D9BB5D0-35E4-459D-AEF3-FE4D7C45CC19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/>
            <a:fld id="{82F288E0-7875-42C4-84C8-98DBBD3BF4D2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/>
            <a:fld id="{7D9BB5D0-35E4-459D-AEF3-FE4D7C45CC19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/>
            <a:fld id="{82F288E0-7875-42C4-84C8-98DBBD3BF4D2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/>
            <a:fld id="{7D9BB5D0-35E4-459D-AEF3-FE4D7C45CC19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/>
            <a:fld id="{82F288E0-7875-42C4-84C8-98DBBD3BF4D2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/>
            <a:fld id="{7D9BB5D0-35E4-459D-AEF3-FE4D7C45CC19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/>
            <a:fld id="{82F288E0-7875-42C4-84C8-98DBBD3BF4D2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/>
            <a:endParaRPr lang="zh-CN" altLang="en-US" strike="noStrike" noProof="1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/>
            <a:fld id="{7D9BB5D0-35E4-459D-AEF3-FE4D7C45CC19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/>
            <a:fld id="{82F288E0-7875-42C4-84C8-98DBBD3BF4D2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/>
            <a:fld id="{7D9BB5D0-35E4-459D-AEF3-FE4D7C45CC19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/>
            <a:fld id="{82F288E0-7875-42C4-84C8-98DBBD3BF4D2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/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/>
            <a:fld id="{7D9BB5D0-35E4-459D-AEF3-FE4D7C45CC19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3200"/>
            </a:lvl1pPr>
          </a:lstStyle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fontAlgn="auto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/>
            <a:fld id="{82F288E0-7875-42C4-84C8-98DBBD3BF4D2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/>
            <a:fld id="{7D9BB5D0-35E4-459D-AEF3-FE4D7C45CC19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/>
            <a:fld id="{82F288E0-7875-42C4-84C8-98DBBD3BF4D2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/>
            <a:fld id="{7D9BB5D0-35E4-459D-AEF3-FE4D7C45CC19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/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1027" name="文本占位符 2"/>
          <p:cNvSpPr>
            <a:spLocks noGrp="1"/>
          </p:cNvSpPr>
          <p:nvPr>
            <p:ph type="body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t"/>
          <a:p>
            <a:pPr lvl="0" indent="-22860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-228600"/>
            <a:r>
              <a:rPr lang="zh-CN" altLang="en-US"/>
              <a:t>第二级</a:t>
            </a:r>
            <a:endParaRPr lang="zh-CN" altLang="en-US"/>
          </a:p>
          <a:p>
            <a:pPr lvl="2" indent="-228600"/>
            <a:r>
              <a:rPr lang="zh-CN" altLang="en-US"/>
              <a:t>第三级</a:t>
            </a:r>
            <a:endParaRPr lang="zh-CN" altLang="en-US"/>
          </a:p>
          <a:p>
            <a:pPr lvl="3" indent="-228600"/>
            <a:r>
              <a:rPr lang="zh-CN" altLang="en-US"/>
              <a:t>第四级</a:t>
            </a:r>
            <a:endParaRPr lang="zh-CN" altLang="en-US"/>
          </a:p>
          <a:p>
            <a:pPr lvl="4" indent="-22860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/>
            <a:fld id="{82F288E0-7875-42C4-84C8-98DBBD3BF4D2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/>
            <a:fld id="{7D9BB5D0-35E4-459D-AEF3-FE4D7C45CC19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ln w="22225">
            <a:solidFill>
              <a:schemeClr val="accent2"/>
            </a:solidFill>
            <a:prstDash val="solid"/>
          </a:ln>
          <a:solidFill>
            <a:schemeClr val="accent2">
              <a:lumMod val="40000"/>
              <a:lumOff val="60000"/>
            </a:schemeClr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3200" b="1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800" b="1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1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3200" b="1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 anchor="b"/>
          <a:p>
            <a:pPr fontAlgn="auto"/>
            <a:r>
              <a:rPr lang="zh-CN" altLang="en-US" strike="noStrike" noProof="1"/>
              <a:t>第</a:t>
            </a:r>
            <a:r>
              <a:rPr lang="en-US" altLang="zh-CN" strike="noStrike" noProof="1"/>
              <a:t>7</a:t>
            </a:r>
            <a:r>
              <a:rPr lang="zh-CN" altLang="en-US" strike="noStrike" noProof="1"/>
              <a:t>课 契丹崛起、</a:t>
            </a:r>
            <a:br>
              <a:rPr lang="zh-CN" altLang="en-US"/>
            </a:br>
            <a:r>
              <a:rPr lang="zh-CN" altLang="en-US" strike="noStrike" noProof="1"/>
              <a:t>与北宋建立</a:t>
            </a:r>
            <a:endParaRPr lang="zh-CN" altLang="en-US" strike="noStrike" noProof="1"/>
          </a:p>
        </p:txBody>
      </p:sp>
      <p:sp>
        <p:nvSpPr>
          <p:cNvPr id="2050" name="副标题 2"/>
          <p:cNvSpPr>
            <a:spLocks noGrp="1"/>
          </p:cNvSpPr>
          <p:nvPr>
            <p:ph type="subTitle" idx="1"/>
          </p:nvPr>
        </p:nvSpPr>
        <p:spPr/>
        <p:txBody>
          <a:bodyPr lIns="91440" tIns="45720" rIns="91440" bIns="45720" anchor="t"/>
          <a:p>
            <a:pPr defTabSz="914400"/>
            <a:endParaRPr lang="zh-CN" altLang="en-US" kern="1200"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2"/>
          </a:xfrm>
        </p:spPr>
        <p:txBody>
          <a:bodyPr>
            <a:normAutofit fontScale="90000"/>
          </a:bodyPr>
          <a:p>
            <a:pPr fontAlgn="auto"/>
            <a:r>
              <a:rPr lang="zh-CN" altLang="en-US" strike="noStrike" noProof="1"/>
              <a:t>三、宋朝的</a:t>
            </a:r>
            <a:r>
              <a:rPr lang="zh-CN" altLang="en-US" u="sng" strike="noStrike" noProof="1"/>
              <a:t>基本国策</a:t>
            </a:r>
            <a:r>
              <a:rPr lang="en-US" altLang="zh-CN" u="sng" strike="noStrike" noProof="1"/>
              <a:t>——</a:t>
            </a:r>
            <a:r>
              <a:rPr lang="zh-CN" altLang="en-US" u="sng" strike="noStrike" noProof="1"/>
              <a:t>重文轻武</a:t>
            </a:r>
            <a:endParaRPr lang="zh-CN" altLang="en-US" u="sng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8650" y="1825625"/>
            <a:ext cx="7886700" cy="5041900"/>
          </a:xfrm>
        </p:spPr>
        <p:txBody>
          <a:bodyPr>
            <a:normAutofit fontScale="90000" lnSpcReduction="20000"/>
          </a:bodyPr>
          <a:p>
            <a:pPr marL="0" indent="0" fontAlgn="auto">
              <a:buNone/>
            </a:pPr>
            <a:r>
              <a:rPr lang="en-US" altLang="zh-CN" strike="noStrike" noProof="1"/>
              <a:t>1.</a:t>
            </a:r>
            <a:r>
              <a:rPr lang="zh-CN" altLang="en-US" u="sng" strike="noStrike" noProof="1"/>
              <a:t>原因：晚唐五代依赖武将颠覆皇权的历史教训</a:t>
            </a:r>
            <a:endParaRPr lang="zh-CN" altLang="en-US" u="sng" strike="noStrike" noProof="1"/>
          </a:p>
          <a:p>
            <a:pPr marL="0" indent="0" fontAlgn="auto">
              <a:buNone/>
            </a:pPr>
            <a:endParaRPr lang="en-US" altLang="zh-CN" strike="noStrike" noProof="1"/>
          </a:p>
          <a:p>
            <a:pPr marL="0" indent="0" fontAlgn="auto">
              <a:buNone/>
            </a:pPr>
            <a:r>
              <a:rPr lang="en-US" altLang="zh-CN" strike="noStrike" noProof="1"/>
              <a:t>2.</a:t>
            </a:r>
            <a:r>
              <a:rPr lang="zh-CN" altLang="en-US" strike="noStrike" noProof="1"/>
              <a:t>措施：</a:t>
            </a:r>
            <a:endParaRPr lang="zh-CN" altLang="en-US" strike="noStrike" noProof="1"/>
          </a:p>
          <a:p>
            <a:pPr marL="0" indent="0" fontAlgn="auto">
              <a:buNone/>
            </a:pPr>
            <a:endParaRPr lang="zh-CN" altLang="en-US" strike="noStrike" noProof="1"/>
          </a:p>
          <a:p>
            <a:pPr marL="0" indent="0" fontAlgn="auto">
              <a:buNone/>
            </a:pPr>
            <a:endParaRPr lang="zh-CN" altLang="en-US" strike="noStrike" noProof="1"/>
          </a:p>
          <a:p>
            <a:pPr marL="0" indent="0" fontAlgn="auto">
              <a:buNone/>
            </a:pPr>
            <a:r>
              <a:rPr lang="en-US" altLang="zh-CN" strike="noStrike" noProof="1"/>
              <a:t>3.</a:t>
            </a:r>
            <a:r>
              <a:rPr lang="zh-CN" altLang="en-US" strike="noStrike" noProof="1"/>
              <a:t>影响：</a:t>
            </a:r>
            <a:r>
              <a:rPr lang="zh-CN" altLang="en-US" u="sng" strike="noStrike" noProof="1"/>
              <a:t>利</a:t>
            </a:r>
            <a:r>
              <a:rPr lang="en-US" altLang="zh-CN" u="sng" strike="noStrike" noProof="1"/>
              <a:t>——</a:t>
            </a:r>
            <a:r>
              <a:rPr lang="zh-CN" altLang="en-US" u="sng" strike="noStrike" noProof="1"/>
              <a:t>加强了皇权，有效地维持了政权的稳定</a:t>
            </a:r>
            <a:endParaRPr lang="zh-CN" altLang="en-US" u="sng" strike="noStrike" noProof="1"/>
          </a:p>
          <a:p>
            <a:pPr marL="0" indent="0" fontAlgn="auto">
              <a:buNone/>
            </a:pPr>
            <a:r>
              <a:rPr lang="en-US" altLang="zh-CN" u="sng" strike="noStrike" noProof="1"/>
              <a:t>	     </a:t>
            </a:r>
            <a:r>
              <a:rPr lang="zh-CN" altLang="en-US" u="sng" strike="noStrike" noProof="1"/>
              <a:t>弊</a:t>
            </a:r>
            <a:r>
              <a:rPr lang="en-US" altLang="zh-CN" u="sng" strike="noStrike" noProof="1"/>
              <a:t>——</a:t>
            </a:r>
            <a:r>
              <a:rPr lang="zh-CN" altLang="en-US" u="sng" strike="noStrike" noProof="1"/>
              <a:t>导致官员和军队数量急速增长，对国家财政造成很大负担（冗官、冗兵、冗费，积贫、积弱）</a:t>
            </a:r>
            <a:endParaRPr lang="zh-CN" altLang="en-US" u="sng" strike="noStrike" noProof="1"/>
          </a:p>
        </p:txBody>
      </p:sp>
      <p:sp>
        <p:nvSpPr>
          <p:cNvPr id="4" name="左大括号 3"/>
          <p:cNvSpPr/>
          <p:nvPr/>
        </p:nvSpPr>
        <p:spPr>
          <a:xfrm>
            <a:off x="2225675" y="2603500"/>
            <a:ext cx="400050" cy="1431925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algn="ctr" fontAlgn="auto"/>
            <a:endParaRPr lang="zh-CN" altLang="en-US" strike="noStrike" noProof="1"/>
          </a:p>
        </p:txBody>
      </p:sp>
      <p:sp>
        <p:nvSpPr>
          <p:cNvPr id="9220" name="文本框 4"/>
          <p:cNvSpPr txBox="1"/>
          <p:nvPr/>
        </p:nvSpPr>
        <p:spPr>
          <a:xfrm>
            <a:off x="2752725" y="2511425"/>
            <a:ext cx="6202363" cy="1617663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/>
            <a:r>
              <a:rPr lang="en-US" altLang="zh-CN" sz="2000" u="sng">
                <a:latin typeface="Calibri" panose="020F0502020204030204" charset="0"/>
                <a:ea typeface="宋体" panose="02010600030101010101" pitchFamily="2" charset="-122"/>
              </a:rPr>
              <a:t>1.</a:t>
            </a:r>
            <a:r>
              <a:rPr lang="zh-CN" altLang="en-US" sz="2000" u="sng">
                <a:latin typeface="Calibri" panose="020F0502020204030204" charset="0"/>
                <a:ea typeface="宋体" panose="02010600030101010101" pitchFamily="2" charset="-122"/>
              </a:rPr>
              <a:t>杯酒释兵权（解除武将兵权）</a:t>
            </a:r>
            <a:endParaRPr lang="zh-CN" altLang="en-US" sz="2000" u="sng">
              <a:latin typeface="Calibri" panose="020F0502020204030204" charset="0"/>
              <a:ea typeface="宋体" panose="02010600030101010101" pitchFamily="2" charset="-122"/>
            </a:endParaRPr>
          </a:p>
          <a:p>
            <a:pPr lvl="0" indent="0"/>
            <a:endParaRPr lang="zh-CN" altLang="en-US" sz="2000" u="sng">
              <a:latin typeface="Calibri" panose="020F0502020204030204" charset="0"/>
              <a:ea typeface="宋体" panose="02010600030101010101" pitchFamily="2" charset="-122"/>
            </a:endParaRPr>
          </a:p>
          <a:p>
            <a:pPr lvl="0" indent="0"/>
            <a:r>
              <a:rPr lang="en-US" altLang="zh-CN" sz="2000" u="sng">
                <a:latin typeface="Calibri" panose="020F0502020204030204" charset="0"/>
                <a:ea typeface="宋体" panose="02010600030101010101" pitchFamily="2" charset="-122"/>
              </a:rPr>
              <a:t>2.</a:t>
            </a:r>
            <a:r>
              <a:rPr lang="zh-CN" altLang="en-US" sz="2000" u="sng">
                <a:latin typeface="Calibri" panose="020F0502020204030204" charset="0"/>
                <a:ea typeface="宋体" panose="02010600030101010101" pitchFamily="2" charset="-122"/>
              </a:rPr>
              <a:t>重用文臣（待遇优厚、完善科举、重用文官）</a:t>
            </a:r>
            <a:endParaRPr lang="zh-CN" altLang="en-US" sz="2000" u="sng">
              <a:latin typeface="Calibri" panose="020F0502020204030204" charset="0"/>
              <a:ea typeface="宋体" panose="02010600030101010101" pitchFamily="2" charset="-122"/>
            </a:endParaRPr>
          </a:p>
          <a:p>
            <a:pPr lvl="0" indent="0"/>
            <a:endParaRPr lang="zh-CN" altLang="en-US" sz="2000" u="sng">
              <a:latin typeface="Calibri" panose="020F0502020204030204" charset="0"/>
              <a:ea typeface="宋体" panose="02010600030101010101" pitchFamily="2" charset="-122"/>
            </a:endParaRPr>
          </a:p>
          <a:p>
            <a:pPr lvl="0" indent="0"/>
            <a:r>
              <a:rPr lang="en-US" altLang="zh-CN" sz="2000" u="sng">
                <a:latin typeface="Calibri" panose="020F0502020204030204" charset="0"/>
                <a:ea typeface="宋体" panose="02010600030101010101" pitchFamily="2" charset="-122"/>
              </a:rPr>
              <a:t>3.</a:t>
            </a:r>
            <a:r>
              <a:rPr lang="zh-CN" altLang="en-US" sz="2000" u="sng">
                <a:latin typeface="Calibri" panose="020F0502020204030204" charset="0"/>
                <a:ea typeface="宋体" panose="02010600030101010101" pitchFamily="2" charset="-122"/>
              </a:rPr>
              <a:t>防止文臣专权，增设官职使之相互牵制</a:t>
            </a:r>
            <a:endParaRPr lang="zh-CN" altLang="en-US" sz="2000" u="sng">
              <a:latin typeface="Calibri" panose="020F050202020403020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辨析题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pPr marL="0" indent="0">
              <a:buNone/>
            </a:pPr>
            <a:r>
              <a:rPr lang="en-US" altLang="zh-CN"/>
              <a:t>1.</a:t>
            </a:r>
            <a:r>
              <a:rPr lang="zh-CN" altLang="en-US"/>
              <a:t>唐末五代时期，北方民族突厥族建立了少数民族政权辽。</a:t>
            </a:r>
            <a:endParaRPr lang="zh-CN" altLang="en-US"/>
          </a:p>
          <a:p>
            <a:pPr marL="0" indent="0">
              <a:buNone/>
            </a:pPr>
            <a:endParaRPr lang="zh-CN" altLang="en-US"/>
          </a:p>
          <a:p>
            <a:pPr marL="0" indent="0">
              <a:buNone/>
            </a:pPr>
            <a:r>
              <a:rPr lang="en-US" altLang="zh-CN"/>
              <a:t>2.</a:t>
            </a:r>
            <a:r>
              <a:rPr lang="zh-CN" altLang="en-US"/>
              <a:t>宋太祖赵匡胤发动杯酒释兵权夺取了政权建立北宋。</a:t>
            </a:r>
            <a:endParaRPr lang="zh-CN" altLang="en-US"/>
          </a:p>
          <a:p>
            <a:pPr marL="0" indent="0">
              <a:buNone/>
            </a:pPr>
            <a:endParaRPr lang="en-US" altLang="zh-CN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5" name="内容占位符 2"/>
          <p:cNvSpPr>
            <a:spLocks noGrp="1"/>
          </p:cNvSpPr>
          <p:nvPr>
            <p:ph idx="1"/>
          </p:nvPr>
        </p:nvSpPr>
        <p:spPr>
          <a:xfrm>
            <a:off x="15875" y="12700"/>
            <a:ext cx="9112250" cy="6837363"/>
          </a:xfrm>
        </p:spPr>
        <p:txBody>
          <a:bodyPr lIns="91440" tIns="45720" rIns="91440" bIns="45720" anchor="t"/>
          <a:p>
            <a:pPr marL="0" indent="0">
              <a:buNone/>
            </a:pPr>
            <a:r>
              <a:rPr lang="en-US" altLang="zh-CN"/>
              <a:t>1.</a:t>
            </a:r>
            <a:r>
              <a:rPr lang="zh-CN" altLang="en-US" u="sng"/>
              <a:t>辽朝是由契丹族的耶律阿保机</a:t>
            </a:r>
            <a:r>
              <a:rPr lang="zh-CN" altLang="en-US"/>
              <a:t>建立的少数民族政权。</a:t>
            </a:r>
            <a:endParaRPr lang="zh-CN" altLang="en-US"/>
          </a:p>
          <a:p>
            <a:pPr marL="0" indent="0">
              <a:buNone/>
            </a:pPr>
            <a:r>
              <a:rPr lang="en-US" altLang="zh-CN"/>
              <a:t>2.</a:t>
            </a:r>
            <a:r>
              <a:rPr lang="zh-CN" altLang="en-US" u="sng"/>
              <a:t>辽朝</a:t>
            </a:r>
            <a:r>
              <a:rPr lang="zh-CN" altLang="en-US"/>
              <a:t>建立后实行</a:t>
            </a:r>
            <a:r>
              <a:rPr lang="en-US" altLang="zh-CN"/>
              <a:t>“</a:t>
            </a:r>
            <a:r>
              <a:rPr lang="zh-CN" altLang="en-US" u="sng"/>
              <a:t>以国制治契丹，以汉制待汉人</a:t>
            </a:r>
            <a:r>
              <a:rPr lang="en-US" altLang="zh-CN" u="sng"/>
              <a:t>”</a:t>
            </a:r>
            <a:r>
              <a:rPr lang="zh-CN" altLang="en-US" u="sng"/>
              <a:t>的政策</a:t>
            </a:r>
            <a:r>
              <a:rPr lang="zh-CN" altLang="en-US"/>
              <a:t>。</a:t>
            </a:r>
            <a:endParaRPr lang="zh-CN" altLang="en-US"/>
          </a:p>
          <a:p>
            <a:pPr marL="0" indent="0">
              <a:buNone/>
            </a:pPr>
            <a:r>
              <a:rPr lang="en-US" altLang="zh-CN"/>
              <a:t>3.960</a:t>
            </a:r>
            <a:r>
              <a:rPr lang="zh-CN" altLang="en-US"/>
              <a:t>年</a:t>
            </a:r>
            <a:r>
              <a:rPr lang="zh-CN" altLang="en-US" u="sng"/>
              <a:t>宋太祖赵匡胤</a:t>
            </a:r>
            <a:r>
              <a:rPr lang="zh-CN" altLang="en-US"/>
              <a:t>于</a:t>
            </a:r>
            <a:r>
              <a:rPr lang="zh-CN" altLang="en-US" u="sng"/>
              <a:t>陈桥兵变</a:t>
            </a:r>
            <a:r>
              <a:rPr lang="zh-CN" altLang="en-US"/>
              <a:t>建立宋朝，定都</a:t>
            </a:r>
            <a:r>
              <a:rPr lang="zh-CN" altLang="en-US" u="sng"/>
              <a:t>东京（开封）</a:t>
            </a:r>
            <a:r>
              <a:rPr lang="zh-CN" altLang="en-US"/>
              <a:t>。</a:t>
            </a:r>
            <a:endParaRPr lang="zh-CN" altLang="en-US"/>
          </a:p>
          <a:p>
            <a:pPr marL="0" indent="0">
              <a:buNone/>
            </a:pPr>
            <a:r>
              <a:rPr lang="en-US" altLang="zh-CN"/>
              <a:t>4.</a:t>
            </a:r>
            <a:r>
              <a:rPr lang="zh-CN" altLang="en-US"/>
              <a:t>宋太祖</a:t>
            </a:r>
            <a:r>
              <a:rPr lang="zh-CN" altLang="en-US" u="sng"/>
              <a:t>因为晚唐以来武将利用军权颠覆皇权历史教训</a:t>
            </a:r>
            <a:r>
              <a:rPr lang="zh-CN" altLang="en-US"/>
              <a:t>，采取了以下措施：</a:t>
            </a:r>
            <a:r>
              <a:rPr lang="en-US" altLang="zh-CN" u="sng"/>
              <a:t>1</a:t>
            </a:r>
            <a:r>
              <a:rPr lang="zh-CN" altLang="en-US" u="sng"/>
              <a:t>）杯酒释兵权；</a:t>
            </a:r>
            <a:r>
              <a:rPr lang="en-US" altLang="zh-CN" u="sng"/>
              <a:t>2</a:t>
            </a:r>
            <a:r>
              <a:rPr lang="zh-CN" altLang="en-US" u="sng"/>
              <a:t>）重用文臣；</a:t>
            </a:r>
            <a:r>
              <a:rPr lang="en-US" altLang="zh-CN" u="sng"/>
              <a:t>3</a:t>
            </a:r>
            <a:r>
              <a:rPr lang="zh-CN" altLang="en-US" u="sng"/>
              <a:t>）防止文臣专权。</a:t>
            </a:r>
            <a:endParaRPr lang="zh-CN" altLang="en-US" u="sng"/>
          </a:p>
          <a:p>
            <a:pPr marL="0" indent="0">
              <a:buNone/>
            </a:pPr>
            <a:r>
              <a:rPr lang="en-US" altLang="zh-CN" u="sng"/>
              <a:t>5.</a:t>
            </a:r>
            <a:r>
              <a:rPr lang="zh-CN" altLang="en-US" u="sng"/>
              <a:t>宋朝重文轻武的政策有效地维持了政权的稳定，但也导致了冗官、冗兵、冗费、积贫、积弱的问题。</a:t>
            </a:r>
            <a:endParaRPr lang="zh-CN" altLang="en-US" u="sng"/>
          </a:p>
          <a:p>
            <a:pPr marL="0" indent="0">
              <a:buNone/>
            </a:pPr>
            <a:endParaRPr lang="zh-CN" altLang="en-US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5" name="内容占位符 2"/>
          <p:cNvSpPr>
            <a:spLocks noGrp="1"/>
          </p:cNvSpPr>
          <p:nvPr>
            <p:ph idx="1"/>
          </p:nvPr>
        </p:nvSpPr>
        <p:spPr>
          <a:xfrm>
            <a:off x="15875" y="12700"/>
            <a:ext cx="9112250" cy="6837363"/>
          </a:xfrm>
        </p:spPr>
        <p:txBody>
          <a:bodyPr lIns="91440" tIns="45720" rIns="91440" bIns="45720" anchor="t"/>
          <a:p>
            <a:pPr marL="0" indent="0">
              <a:buNone/>
            </a:pPr>
            <a:r>
              <a:rPr lang="en-US" altLang="zh-CN"/>
              <a:t>1.</a:t>
            </a:r>
            <a:r>
              <a:rPr lang="zh-CN" altLang="en-US" u="sng"/>
              <a:t>辽朝是由</a:t>
            </a:r>
            <a:r>
              <a:rPr lang="en-US" altLang="zh-CN" u="sng"/>
              <a:t>	</a:t>
            </a:r>
            <a:r>
              <a:rPr lang="zh-CN" altLang="en-US" u="sng"/>
              <a:t>族的</a:t>
            </a:r>
            <a:r>
              <a:rPr lang="en-US" altLang="zh-CN" u="sng"/>
              <a:t>		</a:t>
            </a:r>
            <a:r>
              <a:rPr lang="zh-CN" altLang="en-US"/>
              <a:t>建立的少数民族政权。</a:t>
            </a:r>
            <a:endParaRPr lang="zh-CN" altLang="en-US"/>
          </a:p>
          <a:p>
            <a:pPr marL="0" indent="0">
              <a:buNone/>
            </a:pPr>
            <a:r>
              <a:rPr lang="en-US" altLang="zh-CN"/>
              <a:t>2.</a:t>
            </a:r>
            <a:r>
              <a:rPr lang="zh-CN" altLang="en-US" u="sng"/>
              <a:t>辽朝</a:t>
            </a:r>
            <a:r>
              <a:rPr lang="zh-CN" altLang="en-US"/>
              <a:t>建立后实行</a:t>
            </a:r>
            <a:r>
              <a:rPr lang="en-US" altLang="zh-CN"/>
              <a:t>“</a:t>
            </a:r>
            <a:r>
              <a:rPr lang="en-US" altLang="zh-CN" u="sng"/>
              <a:t>				</a:t>
            </a:r>
            <a:r>
              <a:rPr lang="en-US" altLang="zh-CN" u="sng"/>
              <a:t>”</a:t>
            </a:r>
            <a:r>
              <a:rPr lang="zh-CN" altLang="en-US" u="sng"/>
              <a:t>的政策</a:t>
            </a:r>
            <a:r>
              <a:rPr lang="zh-CN" altLang="en-US"/>
              <a:t>。</a:t>
            </a:r>
            <a:endParaRPr lang="zh-CN" altLang="en-US"/>
          </a:p>
          <a:p>
            <a:pPr marL="0" indent="0">
              <a:buNone/>
            </a:pPr>
            <a:r>
              <a:rPr lang="en-US" altLang="zh-CN"/>
              <a:t>3.960</a:t>
            </a:r>
            <a:r>
              <a:rPr lang="zh-CN" altLang="en-US"/>
              <a:t>年</a:t>
            </a:r>
            <a:r>
              <a:rPr lang="zh-CN" altLang="en-US" u="sng"/>
              <a:t>宋太祖</a:t>
            </a:r>
            <a:r>
              <a:rPr lang="en-US" altLang="zh-CN" u="sng"/>
              <a:t>		</a:t>
            </a:r>
            <a:r>
              <a:rPr lang="zh-CN" altLang="en-US"/>
              <a:t>于</a:t>
            </a:r>
            <a:r>
              <a:rPr lang="zh-CN" altLang="en-US" u="sng"/>
              <a:t>陈桥兵变</a:t>
            </a:r>
            <a:r>
              <a:rPr lang="zh-CN" altLang="en-US"/>
              <a:t>建立宋朝，定都</a:t>
            </a:r>
            <a:r>
              <a:rPr lang="en-US" altLang="zh-CN" u="sng"/>
              <a:t>		</a:t>
            </a:r>
            <a:r>
              <a:rPr lang="zh-CN" altLang="en-US" u="sng"/>
              <a:t>（开封）</a:t>
            </a:r>
            <a:r>
              <a:rPr lang="zh-CN" altLang="en-US"/>
              <a:t>。</a:t>
            </a:r>
            <a:endParaRPr lang="zh-CN" altLang="en-US"/>
          </a:p>
          <a:p>
            <a:pPr marL="0" indent="0">
              <a:buNone/>
            </a:pPr>
            <a:r>
              <a:rPr lang="en-US" altLang="zh-CN"/>
              <a:t>4.</a:t>
            </a:r>
            <a:r>
              <a:rPr lang="zh-CN" altLang="en-US"/>
              <a:t>宋太祖</a:t>
            </a:r>
            <a:r>
              <a:rPr lang="zh-CN" altLang="en-US" u="sng"/>
              <a:t>因为晚唐以来武将利用军权颠覆皇权历史教训</a:t>
            </a:r>
            <a:r>
              <a:rPr lang="zh-CN" altLang="en-US"/>
              <a:t>，采取了以下措施：</a:t>
            </a:r>
            <a:r>
              <a:rPr lang="en-US" altLang="zh-CN" u="sng"/>
              <a:t>1</a:t>
            </a:r>
            <a:r>
              <a:rPr lang="zh-CN" altLang="en-US" u="sng"/>
              <a:t>）</a:t>
            </a:r>
            <a:r>
              <a:rPr lang="en-US" altLang="zh-CN" u="sng"/>
              <a:t>			</a:t>
            </a:r>
            <a:r>
              <a:rPr lang="zh-CN" altLang="en-US" u="sng"/>
              <a:t>；</a:t>
            </a:r>
            <a:r>
              <a:rPr lang="en-US" altLang="zh-CN" u="sng"/>
              <a:t>2</a:t>
            </a:r>
            <a:r>
              <a:rPr lang="zh-CN" altLang="en-US" u="sng"/>
              <a:t>）</a:t>
            </a:r>
            <a:r>
              <a:rPr lang="en-US" altLang="zh-CN" u="sng"/>
              <a:t>		</a:t>
            </a:r>
            <a:r>
              <a:rPr lang="zh-CN" altLang="en-US" u="sng"/>
              <a:t>；</a:t>
            </a:r>
            <a:r>
              <a:rPr lang="en-US" altLang="zh-CN" u="sng"/>
              <a:t>3</a:t>
            </a:r>
            <a:r>
              <a:rPr lang="zh-CN" altLang="en-US" u="sng"/>
              <a:t>）</a:t>
            </a:r>
            <a:r>
              <a:rPr lang="en-US" altLang="zh-CN" u="sng"/>
              <a:t>			</a:t>
            </a:r>
            <a:r>
              <a:rPr lang="zh-CN" altLang="en-US" u="sng"/>
              <a:t>。</a:t>
            </a:r>
            <a:endParaRPr lang="zh-CN" altLang="en-US" u="sng"/>
          </a:p>
          <a:p>
            <a:pPr marL="0" indent="0">
              <a:buNone/>
            </a:pPr>
            <a:r>
              <a:rPr lang="en-US" altLang="zh-CN" u="sng"/>
              <a:t>5.</a:t>
            </a:r>
            <a:r>
              <a:rPr lang="zh-CN" altLang="en-US" u="sng"/>
              <a:t>宋朝</a:t>
            </a:r>
            <a:r>
              <a:rPr lang="en-US" altLang="zh-CN" u="sng"/>
              <a:t>		</a:t>
            </a:r>
            <a:r>
              <a:rPr lang="zh-CN" altLang="en-US" u="sng"/>
              <a:t>的政策有效地维持了政权的稳定，但也导致了</a:t>
            </a:r>
            <a:r>
              <a:rPr lang="en-US" altLang="zh-CN" u="sng"/>
              <a:t>	</a:t>
            </a:r>
            <a:r>
              <a:rPr lang="zh-CN" altLang="en-US" u="sng"/>
              <a:t>、</a:t>
            </a:r>
            <a:r>
              <a:rPr lang="en-US" altLang="zh-CN" u="sng"/>
              <a:t>	</a:t>
            </a:r>
            <a:r>
              <a:rPr lang="zh-CN" altLang="en-US" u="sng"/>
              <a:t>、</a:t>
            </a:r>
            <a:r>
              <a:rPr lang="en-US" altLang="zh-CN" u="sng"/>
              <a:t>	</a:t>
            </a:r>
            <a:r>
              <a:rPr lang="zh-CN" altLang="en-US" u="sng"/>
              <a:t>、</a:t>
            </a:r>
            <a:r>
              <a:rPr lang="en-US" altLang="zh-CN" u="sng"/>
              <a:t>	</a:t>
            </a:r>
            <a:r>
              <a:rPr lang="zh-CN" altLang="en-US" u="sng"/>
              <a:t>、</a:t>
            </a:r>
            <a:r>
              <a:rPr lang="en-US" altLang="zh-CN" u="sng"/>
              <a:t>	</a:t>
            </a:r>
            <a:r>
              <a:rPr lang="zh-CN" altLang="en-US" u="sng"/>
              <a:t>的问题。</a:t>
            </a:r>
            <a:endParaRPr lang="zh-CN" altLang="en-US" u="sng"/>
          </a:p>
          <a:p>
            <a:pPr marL="0" indent="0">
              <a:buNone/>
            </a:pPr>
            <a:endParaRPr lang="zh-CN" alt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2"/>
          </a:xfrm>
        </p:spPr>
        <p:txBody>
          <a:bodyPr/>
          <a:p>
            <a:pPr fontAlgn="auto"/>
            <a:r>
              <a:rPr lang="zh-CN" altLang="en-US" strike="noStrike" noProof="1"/>
              <a:t>一、辽朝建立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pPr fontAlgn="auto"/>
            <a:r>
              <a:rPr lang="en-US" altLang="zh-CN" strike="noStrike" noProof="1"/>
              <a:t>1.</a:t>
            </a:r>
            <a:r>
              <a:rPr lang="zh-CN" altLang="en-US" strike="noStrike" noProof="1"/>
              <a:t>时间：</a:t>
            </a:r>
            <a:r>
              <a:rPr lang="en-US" altLang="zh-CN" strike="noStrike" noProof="1"/>
              <a:t>916</a:t>
            </a:r>
            <a:r>
              <a:rPr lang="zh-CN" altLang="en-US" strike="noStrike" noProof="1"/>
              <a:t>年</a:t>
            </a:r>
            <a:endParaRPr lang="en-US" altLang="zh-CN" strike="noStrike" noProof="1"/>
          </a:p>
          <a:p>
            <a:pPr fontAlgn="auto"/>
            <a:r>
              <a:rPr lang="zh-CN" altLang="en-US" strike="noStrike" noProof="1"/>
              <a:t>地点：上京</a:t>
            </a:r>
            <a:endParaRPr lang="en-US" altLang="zh-CN" strike="noStrike" noProof="1"/>
          </a:p>
          <a:p>
            <a:pPr fontAlgn="auto"/>
            <a:r>
              <a:rPr lang="zh-CN" altLang="en-US" strike="noStrike" noProof="1"/>
              <a:t>人物：耶律阿保机</a:t>
            </a:r>
            <a:endParaRPr lang="zh-CN" altLang="en-US" strike="noStrike" noProof="1"/>
          </a:p>
          <a:p>
            <a:pPr marL="0" indent="0" fontAlgn="auto">
              <a:buNone/>
            </a:pPr>
            <a:endParaRPr lang="zh-CN" altLang="en-US" strike="noStrike" noProof="1"/>
          </a:p>
          <a:p>
            <a:pPr fontAlgn="auto"/>
            <a:endParaRPr lang="zh-CN" altLang="en-US" strike="noStrike" noProof="1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097" name="内容占位符 3"/>
          <p:cNvPicPr>
            <a:picLocks noGrp="1"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628650" y="1508125"/>
            <a:ext cx="5610225" cy="4133850"/>
          </a:xfrm>
        </p:spPr>
      </p:pic>
      <p:sp>
        <p:nvSpPr>
          <p:cNvPr id="7" name="矩形标注 6"/>
          <p:cNvSpPr/>
          <p:nvPr/>
        </p:nvSpPr>
        <p:spPr>
          <a:xfrm>
            <a:off x="3446463" y="842963"/>
            <a:ext cx="4405313" cy="1824038"/>
          </a:xfrm>
          <a:prstGeom prst="wedgeRectCallou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auto"/>
            <a:r>
              <a:rPr lang="en-US" altLang="zh-CN" sz="4400" b="1" strike="noStrike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916</a:t>
            </a:r>
            <a:r>
              <a:rPr lang="zh-CN" altLang="en-US" sz="4400" b="1" strike="noStrike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年契丹族耶律阿保机建立辽朝 </a:t>
            </a:r>
            <a:endParaRPr lang="zh-CN" altLang="en-US" sz="4400" b="1" strike="noStrike" noProof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2"/>
          </a:xfrm>
        </p:spPr>
        <p:txBody>
          <a:bodyPr/>
          <a:p>
            <a:pPr fontAlgn="auto"/>
            <a:r>
              <a:rPr lang="zh-CN" altLang="en-US" strike="noStrike" noProof="1"/>
              <a:t>辽朝的建立者：耶律阿保机</a:t>
            </a:r>
            <a:endParaRPr lang="zh-CN" altLang="en-US" strike="noStrike" noProof="1"/>
          </a:p>
        </p:txBody>
      </p:sp>
      <p:pic>
        <p:nvPicPr>
          <p:cNvPr id="5122" name="内容占位符 3"/>
          <p:cNvPicPr>
            <a:picLocks noGrp="1"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1531938" y="1690688"/>
            <a:ext cx="5688012" cy="4351337"/>
          </a:xfr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2"/>
          </a:xfrm>
        </p:spPr>
        <p:txBody>
          <a:bodyPr/>
          <a:p>
            <a:pPr fontAlgn="auto"/>
            <a:r>
              <a:rPr lang="zh-CN" altLang="en-US" strike="noStrike" noProof="1"/>
              <a:t>一、辽朝建立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27000" y="1825625"/>
            <a:ext cx="9018588" cy="4351338"/>
          </a:xfrm>
        </p:spPr>
        <p:txBody>
          <a:bodyPr/>
          <a:p>
            <a:pPr fontAlgn="auto"/>
            <a:r>
              <a:rPr lang="en-US" altLang="zh-CN" strike="noStrike" noProof="1"/>
              <a:t>1.</a:t>
            </a:r>
            <a:r>
              <a:rPr lang="zh-CN" altLang="en-US" strike="noStrike" noProof="1"/>
              <a:t>时间：</a:t>
            </a:r>
            <a:r>
              <a:rPr lang="en-US" altLang="zh-CN" strike="noStrike" noProof="1"/>
              <a:t>916</a:t>
            </a:r>
            <a:r>
              <a:rPr lang="zh-CN" altLang="en-US" strike="noStrike" noProof="1"/>
              <a:t>年</a:t>
            </a:r>
            <a:endParaRPr lang="en-US" altLang="zh-CN" strike="noStrike" noProof="1"/>
          </a:p>
          <a:p>
            <a:pPr fontAlgn="auto"/>
            <a:r>
              <a:rPr lang="zh-CN" altLang="en-US" strike="noStrike" noProof="1"/>
              <a:t>地点：上京</a:t>
            </a:r>
            <a:endParaRPr lang="en-US" altLang="zh-CN" strike="noStrike" noProof="1"/>
          </a:p>
          <a:p>
            <a:pPr fontAlgn="auto"/>
            <a:r>
              <a:rPr lang="zh-CN" altLang="en-US" strike="noStrike" noProof="1"/>
              <a:t>人物：</a:t>
            </a:r>
            <a:r>
              <a:rPr lang="zh-CN" altLang="en-US" u="sng" strike="noStrike" noProof="1"/>
              <a:t>耶律阿保机（契丹族）</a:t>
            </a:r>
            <a:endParaRPr lang="zh-CN" altLang="en-US" u="sng" strike="noStrike" noProof="1"/>
          </a:p>
          <a:p>
            <a:pPr marL="0" indent="0" fontAlgn="auto">
              <a:buNone/>
            </a:pPr>
            <a:r>
              <a:rPr lang="en-US" altLang="zh-CN" strike="noStrike" noProof="1"/>
              <a:t>2.</a:t>
            </a:r>
            <a:r>
              <a:rPr lang="zh-CN" altLang="en-US" u="sng" strike="noStrike" noProof="1"/>
              <a:t>政治制度：以国制治契丹，以汉制待汉人</a:t>
            </a:r>
            <a:endParaRPr lang="zh-CN" altLang="en-US" u="sng" strike="noStrike" noProof="1"/>
          </a:p>
          <a:p>
            <a:pPr fontAlgn="auto"/>
            <a:endParaRPr lang="zh-CN" altLang="en-US" u="sng" strike="noStrike" noProof="1"/>
          </a:p>
        </p:txBody>
      </p:sp>
      <p:pic>
        <p:nvPicPr>
          <p:cNvPr id="6147" name="图片 3" descr="A000220150322G44PPIC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735763" y="4295775"/>
            <a:ext cx="1779587" cy="25177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2"/>
          </a:xfrm>
        </p:spPr>
        <p:txBody>
          <a:bodyPr/>
          <a:p>
            <a:pPr fontAlgn="auto"/>
            <a:r>
              <a:rPr lang="zh-CN" altLang="en-US" strike="noStrike" noProof="1"/>
              <a:t>二、北宋统一</a:t>
            </a:r>
            <a:endParaRPr lang="en-US" altLang="zh-CN" strike="noStrike" noProof="1"/>
          </a:p>
        </p:txBody>
      </p:sp>
      <p:sp>
        <p:nvSpPr>
          <p:cNvPr id="7170" name="内容占位符 2"/>
          <p:cNvSpPr>
            <a:spLocks noGrp="1"/>
          </p:cNvSpPr>
          <p:nvPr>
            <p:ph idx="1"/>
          </p:nvPr>
        </p:nvSpPr>
        <p:spPr/>
        <p:txBody>
          <a:bodyPr lIns="91440" tIns="45720" rIns="91440" bIns="45720" anchor="t"/>
          <a:p>
            <a:pPr marL="0" indent="0">
              <a:buNone/>
            </a:pPr>
            <a:r>
              <a:rPr lang="en-US" altLang="zh-CN"/>
              <a:t>1. </a:t>
            </a:r>
            <a:r>
              <a:rPr lang="zh-CN" altLang="en-US"/>
              <a:t>时间：</a:t>
            </a:r>
            <a:r>
              <a:rPr lang="en-US" altLang="zh-CN"/>
              <a:t>960</a:t>
            </a:r>
            <a:r>
              <a:rPr lang="zh-CN" altLang="en-US"/>
              <a:t>年</a:t>
            </a:r>
            <a:endParaRPr lang="zh-CN" altLang="en-US"/>
          </a:p>
          <a:p>
            <a:pPr marL="0" indent="0">
              <a:buNone/>
            </a:pPr>
            <a:r>
              <a:rPr lang="zh-CN" altLang="en-US"/>
              <a:t>    </a:t>
            </a:r>
            <a:r>
              <a:rPr lang="zh-CN" altLang="en-US" u="sng"/>
              <a:t>地点：开封</a:t>
            </a:r>
            <a:endParaRPr lang="zh-CN" altLang="en-US" u="sng"/>
          </a:p>
          <a:p>
            <a:pPr marL="0" indent="0">
              <a:buNone/>
            </a:pPr>
            <a:r>
              <a:rPr lang="zh-CN" altLang="en-US" u="sng"/>
              <a:t>   人物：赵匡胤</a:t>
            </a:r>
            <a:endParaRPr lang="zh-CN" altLang="en-US" u="sng"/>
          </a:p>
          <a:p>
            <a:pPr marL="0" indent="0">
              <a:buNone/>
            </a:pPr>
            <a:r>
              <a:rPr lang="en-US" altLang="zh-CN" u="sng"/>
              <a:t>2.</a:t>
            </a:r>
            <a:r>
              <a:rPr lang="zh-CN" altLang="en-US" u="sng"/>
              <a:t>陈桥兵变</a:t>
            </a:r>
            <a:endParaRPr lang="zh-CN" altLang="en-US" u="sng"/>
          </a:p>
          <a:p>
            <a:pPr marL="0" indent="0">
              <a:buNone/>
            </a:pPr>
            <a:r>
              <a:rPr lang="en-US" altLang="zh-CN"/>
              <a:t>3.</a:t>
            </a:r>
            <a:r>
              <a:rPr lang="zh-CN" altLang="en-US"/>
              <a:t>统一：赵匡胤与赵光义扫平割据统一中国（后周奠定基础）</a:t>
            </a:r>
            <a:endParaRPr lang="zh-CN" altLang="en-US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2"/>
          </a:xfrm>
        </p:spPr>
        <p:txBody>
          <a:bodyPr/>
          <a:p>
            <a:pPr fontAlgn="auto"/>
            <a:r>
              <a:rPr lang="zh-CN" altLang="en-US" strike="noStrike" noProof="1"/>
              <a:t>陈桥兵变</a:t>
            </a:r>
            <a:endParaRPr lang="zh-CN" altLang="en-US" strike="noStrike" noProof="1"/>
          </a:p>
        </p:txBody>
      </p:sp>
      <p:pic>
        <p:nvPicPr>
          <p:cNvPr id="8194" name="内容占位符 3"/>
          <p:cNvPicPr>
            <a:picLocks noGrp="1"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427038" y="1225550"/>
            <a:ext cx="8472487" cy="5321300"/>
          </a:xfr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2"/>
          </a:xfrm>
        </p:spPr>
        <p:txBody>
          <a:bodyPr>
            <a:normAutofit fontScale="90000"/>
          </a:bodyPr>
          <a:p>
            <a:pPr fontAlgn="auto"/>
            <a:r>
              <a:rPr lang="zh-CN" altLang="en-US" strike="noStrike" noProof="1"/>
              <a:t>三、宋朝的</a:t>
            </a:r>
            <a:r>
              <a:rPr lang="zh-CN" altLang="en-US" u="sng" strike="noStrike" noProof="1"/>
              <a:t>基本国策</a:t>
            </a:r>
            <a:r>
              <a:rPr lang="en-US" altLang="zh-CN" u="sng" strike="noStrike" noProof="1"/>
              <a:t>——</a:t>
            </a:r>
            <a:r>
              <a:rPr lang="zh-CN" altLang="en-US" u="sng" strike="noStrike" noProof="1"/>
              <a:t>重文轻武</a:t>
            </a:r>
            <a:endParaRPr lang="zh-CN" altLang="en-US" u="sng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8650" y="1825625"/>
            <a:ext cx="7886700" cy="5041900"/>
          </a:xfrm>
        </p:spPr>
        <p:txBody>
          <a:bodyPr>
            <a:normAutofit fontScale="90000" lnSpcReduction="20000"/>
          </a:bodyPr>
          <a:p>
            <a:pPr marL="0" indent="0" fontAlgn="auto">
              <a:buNone/>
            </a:pPr>
            <a:r>
              <a:rPr lang="en-US" altLang="zh-CN" strike="noStrike" noProof="1"/>
              <a:t>1.</a:t>
            </a:r>
            <a:r>
              <a:rPr lang="zh-CN" altLang="en-US" u="sng" strike="noStrike" noProof="1"/>
              <a:t>原因：晚唐五代依赖武将颠覆皇权的历史教训</a:t>
            </a:r>
            <a:endParaRPr lang="zh-CN" altLang="en-US" u="sng" strike="noStrike" noProof="1"/>
          </a:p>
          <a:p>
            <a:pPr marL="0" indent="0" fontAlgn="auto">
              <a:buNone/>
            </a:pPr>
            <a:endParaRPr lang="en-US" altLang="zh-CN" strike="noStrike" noProof="1"/>
          </a:p>
          <a:p>
            <a:pPr marL="0" indent="0" fontAlgn="auto">
              <a:buNone/>
            </a:pPr>
            <a:r>
              <a:rPr lang="en-US" altLang="zh-CN" strike="noStrike" noProof="1"/>
              <a:t>2.</a:t>
            </a:r>
            <a:r>
              <a:rPr lang="zh-CN" altLang="en-US" strike="noStrike" noProof="1"/>
              <a:t>措施：</a:t>
            </a:r>
            <a:endParaRPr lang="zh-CN" altLang="en-US" strike="noStrike" noProof="1"/>
          </a:p>
          <a:p>
            <a:pPr marL="0" indent="0" fontAlgn="auto">
              <a:buNone/>
            </a:pPr>
            <a:endParaRPr lang="zh-CN" altLang="en-US" strike="noStrike" noProof="1"/>
          </a:p>
          <a:p>
            <a:pPr marL="0" indent="0" fontAlgn="auto">
              <a:buNone/>
            </a:pPr>
            <a:endParaRPr lang="zh-CN" altLang="en-US" strike="noStrike" noProof="1"/>
          </a:p>
          <a:p>
            <a:pPr marL="0" indent="0" fontAlgn="auto">
              <a:buNone/>
            </a:pPr>
            <a:r>
              <a:rPr lang="en-US" altLang="zh-CN" strike="noStrike" noProof="1"/>
              <a:t>3.</a:t>
            </a:r>
            <a:r>
              <a:rPr lang="zh-CN" altLang="en-US" strike="noStrike" noProof="1"/>
              <a:t>影响：</a:t>
            </a:r>
            <a:r>
              <a:rPr lang="zh-CN" altLang="en-US" u="sng" strike="noStrike" noProof="1"/>
              <a:t>利</a:t>
            </a:r>
            <a:r>
              <a:rPr lang="en-US" altLang="zh-CN" u="sng" strike="noStrike" noProof="1"/>
              <a:t>——</a:t>
            </a:r>
            <a:r>
              <a:rPr lang="zh-CN" altLang="en-US" u="sng" strike="noStrike" noProof="1"/>
              <a:t>加强了皇权，有效地维持了政权的稳定</a:t>
            </a:r>
            <a:endParaRPr lang="zh-CN" altLang="en-US" u="sng" strike="noStrike" noProof="1"/>
          </a:p>
          <a:p>
            <a:pPr marL="0" indent="0" fontAlgn="auto">
              <a:buNone/>
            </a:pPr>
            <a:r>
              <a:rPr lang="en-US" altLang="zh-CN" u="sng" strike="noStrike" noProof="1"/>
              <a:t>	     </a:t>
            </a:r>
            <a:r>
              <a:rPr lang="zh-CN" altLang="en-US" u="sng" strike="noStrike" noProof="1"/>
              <a:t>弊</a:t>
            </a:r>
            <a:r>
              <a:rPr lang="en-US" altLang="zh-CN" u="sng" strike="noStrike" noProof="1"/>
              <a:t>——</a:t>
            </a:r>
            <a:r>
              <a:rPr lang="zh-CN" altLang="en-US" u="sng" strike="noStrike" noProof="1"/>
              <a:t>导致官员和军队数量急速增长，对国家财政造成很大负担（冗官、冗兵、冗费，积贫、积弱）</a:t>
            </a:r>
            <a:endParaRPr lang="zh-CN" altLang="en-US" u="sng" strike="noStrike" noProof="1"/>
          </a:p>
        </p:txBody>
      </p:sp>
      <p:sp>
        <p:nvSpPr>
          <p:cNvPr id="4" name="左大括号 3"/>
          <p:cNvSpPr/>
          <p:nvPr/>
        </p:nvSpPr>
        <p:spPr>
          <a:xfrm>
            <a:off x="2225675" y="2603500"/>
            <a:ext cx="400050" cy="1431925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algn="ctr" fontAlgn="auto"/>
            <a:endParaRPr lang="zh-CN" altLang="en-US" strike="noStrike" noProof="1"/>
          </a:p>
        </p:txBody>
      </p:sp>
      <p:sp>
        <p:nvSpPr>
          <p:cNvPr id="9220" name="文本框 4"/>
          <p:cNvSpPr txBox="1"/>
          <p:nvPr/>
        </p:nvSpPr>
        <p:spPr>
          <a:xfrm>
            <a:off x="2752725" y="2511425"/>
            <a:ext cx="6202363" cy="1617663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/>
            <a:r>
              <a:rPr lang="en-US" altLang="zh-CN" sz="2000" u="sng">
                <a:latin typeface="Calibri" panose="020F0502020204030204" charset="0"/>
                <a:ea typeface="宋体" panose="02010600030101010101" pitchFamily="2" charset="-122"/>
              </a:rPr>
              <a:t>1.</a:t>
            </a:r>
            <a:r>
              <a:rPr lang="zh-CN" altLang="en-US" sz="2000" u="sng">
                <a:latin typeface="Calibri" panose="020F0502020204030204" charset="0"/>
                <a:ea typeface="宋体" panose="02010600030101010101" pitchFamily="2" charset="-122"/>
              </a:rPr>
              <a:t>杯酒释兵权（解除武将兵权）</a:t>
            </a:r>
            <a:endParaRPr lang="zh-CN" altLang="en-US" sz="2000" u="sng">
              <a:latin typeface="Calibri" panose="020F0502020204030204" charset="0"/>
              <a:ea typeface="宋体" panose="02010600030101010101" pitchFamily="2" charset="-122"/>
            </a:endParaRPr>
          </a:p>
          <a:p>
            <a:pPr lvl="0" indent="0"/>
            <a:endParaRPr lang="zh-CN" altLang="en-US" sz="2000" u="sng">
              <a:latin typeface="Calibri" panose="020F0502020204030204" charset="0"/>
              <a:ea typeface="宋体" panose="02010600030101010101" pitchFamily="2" charset="-122"/>
            </a:endParaRPr>
          </a:p>
          <a:p>
            <a:pPr lvl="0" indent="0"/>
            <a:r>
              <a:rPr lang="en-US" altLang="zh-CN" sz="2000" u="sng">
                <a:latin typeface="Calibri" panose="020F0502020204030204" charset="0"/>
                <a:ea typeface="宋体" panose="02010600030101010101" pitchFamily="2" charset="-122"/>
              </a:rPr>
              <a:t>2.</a:t>
            </a:r>
            <a:r>
              <a:rPr lang="zh-CN" altLang="en-US" sz="2000" u="sng">
                <a:latin typeface="Calibri" panose="020F0502020204030204" charset="0"/>
                <a:ea typeface="宋体" panose="02010600030101010101" pitchFamily="2" charset="-122"/>
              </a:rPr>
              <a:t>重用文臣（待遇优厚、完善科举、重用文官）</a:t>
            </a:r>
            <a:endParaRPr lang="zh-CN" altLang="en-US" sz="2000" u="sng">
              <a:latin typeface="Calibri" panose="020F0502020204030204" charset="0"/>
              <a:ea typeface="宋体" panose="02010600030101010101" pitchFamily="2" charset="-122"/>
            </a:endParaRPr>
          </a:p>
          <a:p>
            <a:pPr lvl="0" indent="0"/>
            <a:endParaRPr lang="zh-CN" altLang="en-US" sz="2000" u="sng">
              <a:latin typeface="Calibri" panose="020F0502020204030204" charset="0"/>
              <a:ea typeface="宋体" panose="02010600030101010101" pitchFamily="2" charset="-122"/>
            </a:endParaRPr>
          </a:p>
          <a:p>
            <a:pPr lvl="0" indent="0"/>
            <a:r>
              <a:rPr lang="en-US" altLang="zh-CN" sz="2000" u="sng">
                <a:latin typeface="Calibri" panose="020F0502020204030204" charset="0"/>
                <a:ea typeface="宋体" panose="02010600030101010101" pitchFamily="2" charset="-122"/>
              </a:rPr>
              <a:t>3.</a:t>
            </a:r>
            <a:r>
              <a:rPr lang="zh-CN" altLang="en-US" sz="2000" u="sng">
                <a:latin typeface="Calibri" panose="020F0502020204030204" charset="0"/>
                <a:ea typeface="宋体" panose="02010600030101010101" pitchFamily="2" charset="-122"/>
              </a:rPr>
              <a:t>防止文臣专权，增设官职使之相互牵制</a:t>
            </a:r>
            <a:endParaRPr lang="zh-CN" altLang="en-US" sz="2000" u="sng">
              <a:latin typeface="Calibri" panose="020F050202020403020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2"/>
          </a:xfrm>
        </p:spPr>
        <p:txBody>
          <a:bodyPr/>
          <a:p>
            <a:pPr fontAlgn="auto"/>
            <a:r>
              <a:rPr lang="zh-CN" altLang="en-US" strike="noStrike" noProof="1"/>
              <a:t>杯酒释兵权</a:t>
            </a:r>
            <a:endParaRPr lang="zh-CN" altLang="en-US" strike="noStrike" noProof="1"/>
          </a:p>
        </p:txBody>
      </p:sp>
      <p:pic>
        <p:nvPicPr>
          <p:cNvPr id="10242" name="内容占位符 3"/>
          <p:cNvPicPr>
            <a:picLocks noGrp="1"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517525" y="2006600"/>
            <a:ext cx="8945563" cy="3730625"/>
          </a:xfr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951</Words>
  <Paragraphs>87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0" baseType="lpstr">
      <vt:lpstr>Arial</vt:lpstr>
      <vt:lpstr>宋体</vt:lpstr>
      <vt:lpstr>Wingdings</vt:lpstr>
      <vt:lpstr>Calibri</vt:lpstr>
      <vt:lpstr>Calibri Light</vt:lpstr>
      <vt:lpstr>微软雅黑</vt:lpstr>
      <vt:lpstr>Office 主题</vt:lpstr>
      <vt:lpstr>第7课 契丹崛起、 与北宋建立</vt:lpstr>
      <vt:lpstr>一、辽朝建立</vt:lpstr>
      <vt:lpstr>PowerPoint 演示文稿</vt:lpstr>
      <vt:lpstr>辽朝的建立者：耶律阿保机</vt:lpstr>
      <vt:lpstr>一、辽朝建立</vt:lpstr>
      <vt:lpstr>二、北宋统一</vt:lpstr>
      <vt:lpstr>陈桥兵变</vt:lpstr>
      <vt:lpstr>三、宋朝的基本国策——重文轻武</vt:lpstr>
      <vt:lpstr>杯酒释兵权</vt:lpstr>
      <vt:lpstr>三、宋朝的基本国策——重文轻武</vt:lpstr>
      <vt:lpstr>辨析题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/>
  <dc:description/>
  <cp:lastModifiedBy>admin</cp:lastModifiedBy>
  <dcterms:created xsi:type="dcterms:W3CDTF">2017-03-13T00:14:00Z</dcterms:created>
  <dcterms:modified xsi:type="dcterms:W3CDTF">2018-12-31T21:13:14Z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2052-10.1.0.6260</vt:lpwstr>
  </property>
</Properties>
</file>