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58" r:id="rId9"/>
    <p:sldId id="259" r:id="rId10"/>
    <p:sldId id="268" r:id="rId11"/>
    <p:sldId id="260" r:id="rId12"/>
    <p:sldId id="269" r:id="rId13"/>
    <p:sldId id="270" r:id="rId14"/>
    <p:sldId id="271" r:id="rId15"/>
    <p:sldId id="272" r:id="rId16"/>
    <p:sldId id="261" r:id="rId17"/>
    <p:sldId id="273" r:id="rId18"/>
    <p:sldId id="274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1ED9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6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876428"/>
          </a:xfrm>
        </p:spPr>
        <p:txBody>
          <a:bodyPr anchor="b"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ctr">
              <a:defRPr sz="44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57628"/>
            <a:ext cx="6400800" cy="17532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40"/>
            <a:ext cx="1400156" cy="5851525"/>
          </a:xfrm>
        </p:spPr>
        <p:txBody>
          <a:bodyPr vert="eaVert"/>
          <a:lstStyle>
            <a:lvl1pPr>
              <a:defRPr lang="zh-CN" altLang="en-US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829444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54150"/>
            <a:ext cx="7772400" cy="1860850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356428"/>
            <a:ext cx="7772400" cy="15012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l">
              <a:buNone/>
              <a:defRPr sz="1800">
                <a:solidFill>
                  <a:schemeClr val="tx2"/>
                </a:solidFill>
              </a:defRPr>
            </a:lvl2pPr>
            <a:lvl3pPr marL="914400" indent="0" algn="l">
              <a:buNone/>
              <a:defRPr sz="1600">
                <a:solidFill>
                  <a:schemeClr val="tx2"/>
                </a:solidFill>
              </a:defRPr>
            </a:lvl3pPr>
            <a:lvl4pPr marL="1371600" indent="0" algn="l">
              <a:buNone/>
              <a:defRPr sz="1400">
                <a:solidFill>
                  <a:schemeClr val="tx2"/>
                </a:solidFill>
              </a:defRPr>
            </a:lvl4pPr>
            <a:lvl5pPr marL="1828800" indent="0" algn="l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2017/5/12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2017/5/12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2017/5/12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6258" y="381000"/>
            <a:ext cx="2667000" cy="1833554"/>
          </a:xfr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2800" y="380999"/>
            <a:ext cx="5410200" cy="57451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26258" y="2214554"/>
            <a:ext cx="2667000" cy="39121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80474" y="553734"/>
            <a:ext cx="7349244" cy="4741531"/>
            <a:chOff x="428596" y="553734"/>
            <a:chExt cx="7349244" cy="4741531"/>
          </a:xfrm>
        </p:grpSpPr>
        <p:sp>
          <p:nvSpPr>
            <p:cNvPr id="16" name="矩形 15"/>
            <p:cNvSpPr/>
            <p:nvPr userDrawn="1"/>
          </p:nvSpPr>
          <p:spPr>
            <a:xfrm rot="21480000">
              <a:off x="428596" y="580356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 rot="21540000">
              <a:off x="437473" y="571479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437481" y="553734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651912" y="612776"/>
            <a:ext cx="7215238" cy="4602175"/>
          </a:xfrm>
          <a:solidFill>
            <a:schemeClr val="bg2">
              <a:tint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 useBgFill="1"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95295"/>
            <a:ext cx="1357290" cy="5691227"/>
          </a:xfrm>
          <a:noFill/>
        </p:spPr>
        <p:txBody>
          <a:bodyPr vert="eaVert" anchor="ctr">
            <a:noAutofit/>
          </a:bodyPr>
          <a:lstStyle>
            <a:lvl1pPr algn="l">
              <a:defRPr lang="zh-CN" altLang="en-US" sz="32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14480" y="5481658"/>
            <a:ext cx="7215238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244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78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2017/5/12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83997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2644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000" b="1" kern="1200" cap="all" spc="50" dirty="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90000"/>
        <a:buFont typeface="Cambria"/>
        <a:buChar char="+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Ï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90000"/>
        <a:buFont typeface="Calibri"/>
        <a:buChar char="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=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0" y="1571625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8000" dirty="0" smtClean="0">
                <a:solidFill>
                  <a:schemeClr val="tx1"/>
                </a:solidFill>
              </a:rPr>
              <a:t>    第</a:t>
            </a:r>
            <a:r>
              <a:rPr lang="en-US" altLang="zh-CN" sz="8000" dirty="0" smtClean="0">
                <a:solidFill>
                  <a:schemeClr val="tx1"/>
                </a:solidFill>
              </a:rPr>
              <a:t>18</a:t>
            </a:r>
            <a:r>
              <a:rPr lang="zh-CN" altLang="en-US" sz="8000" dirty="0" smtClean="0">
                <a:solidFill>
                  <a:schemeClr val="tx1"/>
                </a:solidFill>
              </a:rPr>
              <a:t>课</a:t>
            </a:r>
            <a:endParaRPr lang="zh-CN" altLang="en-US" sz="8000" dirty="0">
              <a:solidFill>
                <a:schemeClr val="tx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214415" y="3357563"/>
            <a:ext cx="7500989" cy="221456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7200" dirty="0" smtClean="0">
                <a:solidFill>
                  <a:srgbClr val="7030A0"/>
                </a:solidFill>
                <a:latin typeface="+mj-lt"/>
              </a:rPr>
              <a:t>     </a:t>
            </a:r>
            <a:r>
              <a:rPr lang="zh-CN" altLang="en-US" sz="6600" dirty="0" smtClean="0">
                <a:solidFill>
                  <a:srgbClr val="7030A0"/>
                </a:solidFill>
                <a:latin typeface="+mj-lt"/>
              </a:rPr>
              <a:t>清</a:t>
            </a:r>
            <a:r>
              <a:rPr lang="zh-CN" altLang="en-US" sz="6600" dirty="0" smtClean="0">
                <a:solidFill>
                  <a:srgbClr val="7030A0"/>
                </a:solidFill>
                <a:latin typeface="+mj-lt"/>
              </a:rPr>
              <a:t>朝建立</a:t>
            </a:r>
            <a:r>
              <a:rPr lang="zh-CN" altLang="en-US" sz="6600" dirty="0" smtClean="0">
                <a:solidFill>
                  <a:srgbClr val="7030A0"/>
                </a:solidFill>
                <a:latin typeface="+mj-lt"/>
              </a:rPr>
              <a:t>与</a:t>
            </a:r>
            <a:endParaRPr lang="en-US" altLang="zh-CN" sz="6600" dirty="0" smtClean="0">
              <a:solidFill>
                <a:srgbClr val="7030A0"/>
              </a:solidFill>
              <a:latin typeface="+mj-lt"/>
            </a:endParaRPr>
          </a:p>
          <a:p>
            <a:pPr>
              <a:buNone/>
            </a:pPr>
            <a:r>
              <a:rPr lang="zh-CN" altLang="en-US" sz="6600" dirty="0" smtClean="0">
                <a:solidFill>
                  <a:srgbClr val="7030A0"/>
                </a:solidFill>
                <a:latin typeface="+mj-lt"/>
              </a:rPr>
              <a:t>      前期的</a:t>
            </a:r>
            <a:r>
              <a:rPr lang="zh-CN" altLang="en-US" sz="6600" dirty="0" smtClean="0">
                <a:solidFill>
                  <a:srgbClr val="7030A0"/>
                </a:solidFill>
                <a:latin typeface="+mj-lt"/>
              </a:rPr>
              <a:t>繁盛</a:t>
            </a:r>
            <a:endParaRPr lang="zh-CN" altLang="en-US" sz="6600" dirty="0">
              <a:solidFill>
                <a:srgbClr val="7030A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494559494857&amp;di=43473f18f4e926c5a04473ed92fe4e5e&amp;imgtype=0&amp;src=http%3A%2F%2Fs16.sinaimg.cn%2Fmw690%2F001mmlGegy6SXFfB13p3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36" y="1142984"/>
            <a:ext cx="5572164" cy="5715016"/>
          </a:xfrm>
          <a:prstGeom prst="rect">
            <a:avLst/>
          </a:prstGeom>
          <a:noFill/>
        </p:spPr>
      </p:pic>
      <p:pic>
        <p:nvPicPr>
          <p:cNvPr id="122882" name="Picture 2" descr="https://ss0.bdstatic.com/70cFvHSh_Q1YnxGkpoWK1HF6hhy/it/u=116792142,2502938964&amp;fm=23&amp;gp=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0"/>
            <a:ext cx="3286148" cy="3929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376932"/>
            <a:ext cx="91440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38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051ED9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（三）清朝前期的繁盛</a:t>
            </a:r>
            <a:endParaRPr kumimoji="0" lang="zh-CN" sz="1600" b="0" i="0" u="none" strike="noStrike" cap="none" normalizeH="0" baseline="0" dirty="0" smtClean="0">
              <a:ln>
                <a:noFill/>
              </a:ln>
              <a:solidFill>
                <a:srgbClr val="051ED9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98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、原因：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清朝前期的</a:t>
            </a:r>
            <a:r>
              <a:rPr kumimoji="0" lang="zh-CN" altLang="en-US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zh-CN" altLang="en-US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zh-CN" altLang="en-US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lang="zh-CN" altLang="en-US" sz="3200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和</a:t>
            </a:r>
            <a:r>
              <a:rPr kumimoji="0" lang="zh-CN" altLang="en-US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年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间，社会安定，百姓安居乐业，社会呈现出一派繁荣富庶的“盛世”景象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01378" name="Picture 2" descr="http://www.liuxue86.com/uploadfile/2014/0805/2014080502114866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71744"/>
            <a:ext cx="2714644" cy="3571900"/>
          </a:xfrm>
          <a:prstGeom prst="rect">
            <a:avLst/>
          </a:prstGeom>
          <a:noFill/>
        </p:spPr>
      </p:pic>
      <p:pic>
        <p:nvPicPr>
          <p:cNvPr id="101380" name="Picture 4" descr="http://www.liuxue86.com/uploadfile/2014/0805/2014080502244297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571744"/>
            <a:ext cx="2786083" cy="3571900"/>
          </a:xfrm>
          <a:prstGeom prst="rect">
            <a:avLst/>
          </a:prstGeom>
          <a:noFill/>
        </p:spPr>
      </p:pic>
      <p:pic>
        <p:nvPicPr>
          <p:cNvPr id="101382" name="Picture 6" descr="http://www.liuxue86.com/uploadfile/2014/0805/2014080502245943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2571744"/>
            <a:ext cx="3000396" cy="350046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86182" y="6357958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雍正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57224" y="6357958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康熙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072330" y="628652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乾隆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286248" y="642918"/>
            <a:ext cx="17145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康熙</a:t>
            </a:r>
            <a:endParaRPr lang="zh-CN" altLang="en-US" sz="44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72330" y="642918"/>
            <a:ext cx="17145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乾隆</a:t>
            </a:r>
            <a:endParaRPr lang="zh-CN" altLang="en-US" sz="44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5008" y="642918"/>
            <a:ext cx="15716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雍正</a:t>
            </a:r>
            <a:endParaRPr lang="zh-CN" altLang="en-US" sz="44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1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10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1000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0" grpId="1"/>
      <p:bldP spid="10" grpId="2"/>
      <p:bldP spid="11" grpId="0"/>
      <p:bldP spid="11" grpId="2"/>
      <p:bldP spid="12" grpId="0"/>
      <p:bldP spid="12" grpId="1"/>
      <p:bldP spid="12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500042"/>
            <a:ext cx="857252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984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srgbClr val="051ED9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3200" dirty="0" smtClean="0">
                <a:solidFill>
                  <a:srgbClr val="051ED9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、表现：</a:t>
            </a:r>
            <a:endParaRPr lang="en-US" altLang="zh-CN" sz="3200" dirty="0" smtClean="0">
              <a:solidFill>
                <a:srgbClr val="051ED9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lvl="0" indent="2984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32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32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）农业：南方推广种植</a:t>
            </a:r>
            <a:r>
              <a:rPr lang="zh-CN" altLang="en-US" sz="3200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</a:t>
            </a:r>
            <a:r>
              <a:rPr lang="zh-CN" altLang="en-US" sz="32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。引入的番薯、</a:t>
            </a:r>
            <a:r>
              <a:rPr lang="zh-CN" altLang="en-US" sz="3200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lang="zh-CN" altLang="en-US" sz="32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等高产作物，已在许多地方推广。</a:t>
            </a:r>
            <a:endParaRPr lang="zh-CN" altLang="en-US" sz="16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984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32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32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）手工业：著名的湖州丝、</a:t>
            </a:r>
            <a:r>
              <a:rPr lang="zh-CN" altLang="en-US" sz="3200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</a:t>
            </a:r>
            <a:r>
              <a:rPr lang="zh-CN" altLang="en-US" sz="32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不仅输往各地，还行销国外。</a:t>
            </a:r>
            <a:r>
              <a:rPr lang="zh-CN" altLang="en-US" sz="3200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endParaRPr lang="zh-CN" altLang="en-US" sz="16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984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32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32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）商业：商品生产的发展促使各地商业日臻繁荣。</a:t>
            </a:r>
            <a:r>
              <a:rPr lang="zh-CN" altLang="en-US" sz="3200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</a:t>
            </a:r>
            <a:r>
              <a:rPr lang="zh-CN" altLang="en-US" sz="32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沿岸出现了不少著名的商品集散地，首都</a:t>
            </a:r>
            <a:r>
              <a:rPr lang="zh-CN" altLang="en-US" sz="3200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</a:t>
            </a:r>
            <a:r>
              <a:rPr lang="zh-CN" altLang="en-US" sz="32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成为全国贸易中心。</a:t>
            </a:r>
          </a:p>
          <a:p>
            <a:pPr lvl="0" indent="29845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32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lvl="0" indent="2984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320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、结果：</a:t>
            </a:r>
            <a:r>
              <a:rPr lang="zh-CN" altLang="en-US" sz="320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经济的繁荣和生活的安定，使人口大幅度的增长，全国的总人口数在</a:t>
            </a:r>
            <a:r>
              <a:rPr lang="zh-CN" altLang="en-US" sz="3200" u="sng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lang="zh-CN" altLang="en-US" sz="320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后期已超过</a:t>
            </a:r>
            <a:r>
              <a:rPr lang="en-US" altLang="zh-CN" sz="320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320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亿。</a:t>
            </a:r>
            <a:r>
              <a:rPr lang="zh-CN" altLang="en-US" sz="1600" smtClean="0"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lang="zh-CN" altLang="en-US" sz="44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43702" y="1857364"/>
            <a:ext cx="1643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松江布</a:t>
            </a:r>
            <a:endParaRPr lang="zh-CN" altLang="en-US" sz="32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72132" y="928670"/>
            <a:ext cx="15716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双季稻  </a:t>
            </a:r>
            <a:endParaRPr lang="zh-CN" altLang="en-US" sz="36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5918" y="1428736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玉米</a:t>
            </a:r>
            <a:endParaRPr lang="zh-CN" altLang="en-US" sz="32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5984" y="3357562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长江</a:t>
            </a:r>
            <a:endParaRPr lang="zh-CN" altLang="en-US" sz="32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14546" y="3857628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北京</a:t>
            </a:r>
            <a:endParaRPr lang="zh-CN" altLang="en-US" sz="32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15140" y="5286388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乾隆</a:t>
            </a:r>
            <a:endParaRPr lang="zh-CN" altLang="en-US" sz="32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AutoShape 2" descr="http://img1.imgtn.bdimg.com/it/u=774749017,1025784918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980" name="AutoShape 4" descr="http://img4.imgtn.bdimg.com/it/u=2745304016,3507570636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982" name="AutoShape 6" descr="http://img4.imgtn.bdimg.com/it/u=2745304016,3507570636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984" name="AutoShape 8" descr="http://img3.imgtn.bdimg.com/it/u=3681547097,3205016024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26986" name="Picture 10" descr="http://www.shengzhujiage.com/uploads/pictures/2016/03/rv0LZU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286148"/>
            <a:ext cx="8669899" cy="6572296"/>
          </a:xfrm>
          <a:prstGeom prst="rect">
            <a:avLst/>
          </a:prstGeom>
          <a:noFill/>
        </p:spPr>
      </p:pic>
      <p:pic>
        <p:nvPicPr>
          <p:cNvPr id="126988" name="Picture 12" descr="http://www.bjhxky.com/uploadfiles/news/image/20141204/201412040908463446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81349"/>
            <a:ext cx="5000628" cy="3676651"/>
          </a:xfrm>
          <a:prstGeom prst="rect">
            <a:avLst/>
          </a:prstGeom>
          <a:noFill/>
        </p:spPr>
      </p:pic>
      <p:sp>
        <p:nvSpPr>
          <p:cNvPr id="126990" name="AutoShape 14" descr="http://img4.imgtn.bdimg.com/it/u=3843272548,3119099258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992" name="AutoShape 16" descr="http://img4.imgtn.bdimg.com/it/u=3843272548,3119099258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26994" name="Picture 18" descr="http://img.yimutian.com/app/b7728a98f516882332994d9427e92a7b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-571500"/>
            <a:ext cx="4214810" cy="7429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26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6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126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 descr="http://photocdn.sohu.com/20160421/Img4453986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57686" cy="3314700"/>
          </a:xfrm>
          <a:prstGeom prst="rect">
            <a:avLst/>
          </a:prstGeom>
          <a:noFill/>
        </p:spPr>
      </p:pic>
      <p:pic>
        <p:nvPicPr>
          <p:cNvPr id="128004" name="Picture 4" descr="http://www.ffkj.net/ShiTi/UploadFiles_6917/201104/201104272207545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0"/>
            <a:ext cx="4429124" cy="3214686"/>
          </a:xfrm>
          <a:prstGeom prst="rect">
            <a:avLst/>
          </a:prstGeom>
          <a:noFill/>
        </p:spPr>
      </p:pic>
      <p:pic>
        <p:nvPicPr>
          <p:cNvPr id="128006" name="Picture 6" descr="http://s10.sinaimg.cn/mw690/7d8397eftd8abbe7c0e39&amp;6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500438"/>
            <a:ext cx="4214811" cy="3357562"/>
          </a:xfrm>
          <a:prstGeom prst="rect">
            <a:avLst/>
          </a:prstGeom>
          <a:noFill/>
        </p:spPr>
      </p:pic>
      <p:pic>
        <p:nvPicPr>
          <p:cNvPr id="128008" name="Picture 8" descr="http://img.mp.itc.cn/upload/20160922/6c8331236036469484bd1343b7db6d33_th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429000"/>
            <a:ext cx="4357686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AutoShape 2" descr="http://img2.imgtn.bdimg.com/it/u=3836522335,3322297349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29028" name="Picture 4" descr="http://img.91ddcc.com/142485211666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46"/>
            <a:ext cx="4857752" cy="5000660"/>
          </a:xfrm>
          <a:prstGeom prst="rect">
            <a:avLst/>
          </a:prstGeom>
          <a:noFill/>
        </p:spPr>
      </p:pic>
      <p:pic>
        <p:nvPicPr>
          <p:cNvPr id="129030" name="Picture 6" descr="http://jiangsu.kaiwind.com/whsysy/201405/12/W0201405126016550252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071546"/>
            <a:ext cx="4000496" cy="507209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86116" y="357166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51ED9"/>
                </a:solidFill>
              </a:rPr>
              <a:t>       商业的发展</a:t>
            </a:r>
            <a:endParaRPr lang="zh-CN" altLang="en-US" sz="2400" dirty="0">
              <a:solidFill>
                <a:srgbClr val="051ED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428604"/>
            <a:ext cx="871543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051ED9"/>
                </a:solidFill>
              </a:rPr>
              <a:t>小</a:t>
            </a:r>
            <a:r>
              <a:rPr lang="zh-CN" altLang="en-US" sz="6000" dirty="0" smtClean="0">
                <a:solidFill>
                  <a:srgbClr val="051ED9"/>
                </a:solidFill>
              </a:rPr>
              <a:t>结</a:t>
            </a:r>
            <a:endParaRPr lang="en-US" altLang="zh-CN" sz="6000" dirty="0" smtClean="0">
              <a:solidFill>
                <a:srgbClr val="051ED9"/>
              </a:solidFill>
            </a:endParaRPr>
          </a:p>
          <a:p>
            <a:endParaRPr lang="en-US" altLang="zh-CN" sz="4000" dirty="0" smtClean="0"/>
          </a:p>
          <a:p>
            <a:r>
              <a:rPr lang="zh-CN" altLang="en-US" sz="4400" dirty="0" smtClean="0"/>
              <a:t>明朝建立（</a:t>
            </a:r>
            <a:r>
              <a:rPr lang="en-US" altLang="zh-CN" sz="4400" dirty="0" smtClean="0"/>
              <a:t>1368</a:t>
            </a:r>
            <a:r>
              <a:rPr lang="zh-CN" altLang="en-US" sz="4400" dirty="0" smtClean="0"/>
              <a:t>年） →努尔哈赤建立“后金”（</a:t>
            </a:r>
            <a:r>
              <a:rPr lang="en-US" altLang="zh-CN" sz="4400" dirty="0" smtClean="0"/>
              <a:t>1616</a:t>
            </a:r>
            <a:r>
              <a:rPr lang="zh-CN" altLang="en-US" sz="4400" dirty="0" smtClean="0"/>
              <a:t>年） →皇太极建立清朝（</a:t>
            </a:r>
            <a:r>
              <a:rPr lang="en-US" altLang="zh-CN" sz="4400" dirty="0" smtClean="0"/>
              <a:t>1636</a:t>
            </a:r>
            <a:r>
              <a:rPr lang="zh-CN" altLang="en-US" sz="4400" dirty="0" smtClean="0"/>
              <a:t>年） →李自成建立“大顺”（</a:t>
            </a:r>
            <a:r>
              <a:rPr lang="en-US" altLang="zh-CN" sz="4400" dirty="0" smtClean="0"/>
              <a:t>1644</a:t>
            </a:r>
            <a:r>
              <a:rPr lang="zh-CN" altLang="en-US" sz="4400" dirty="0" smtClean="0"/>
              <a:t>年） →明朝灭亡（</a:t>
            </a:r>
            <a:r>
              <a:rPr lang="en-US" altLang="zh-CN" sz="4400" dirty="0" smtClean="0"/>
              <a:t>1644</a:t>
            </a:r>
            <a:r>
              <a:rPr lang="zh-CN" altLang="en-US" sz="4400" dirty="0" smtClean="0"/>
              <a:t>年） →清军入关，统治全国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285729"/>
            <a:ext cx="835824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51ED9"/>
                </a:solidFill>
              </a:rPr>
              <a:t>考考你</a:t>
            </a:r>
            <a:endParaRPr lang="en-US" altLang="zh-CN" sz="3600" dirty="0" smtClean="0">
              <a:solidFill>
                <a:srgbClr val="051ED9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1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1636</a:t>
            </a:r>
            <a:r>
              <a:rPr lang="zh-CN" altLang="en-US" sz="2800" dirty="0" smtClean="0"/>
              <a:t>年，改国号为清的皇帝是（    </a:t>
            </a:r>
            <a:r>
              <a:rPr lang="zh-CN" altLang="en-US" sz="2800" dirty="0" smtClean="0"/>
              <a:t>  </a:t>
            </a:r>
            <a:r>
              <a:rPr lang="zh-CN" altLang="en-US" sz="2800" dirty="0" smtClean="0"/>
              <a:t>）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A</a:t>
            </a:r>
            <a:r>
              <a:rPr lang="zh-CN" altLang="en-US" sz="2800" dirty="0" smtClean="0"/>
              <a:t>、努尔哈</a:t>
            </a:r>
            <a:r>
              <a:rPr lang="zh-CN" altLang="en-US" sz="2800" dirty="0" smtClean="0"/>
              <a:t>赤  </a:t>
            </a:r>
            <a:r>
              <a:rPr lang="en-US" altLang="zh-CN" sz="2800" dirty="0" smtClean="0"/>
              <a:t>B</a:t>
            </a:r>
            <a:r>
              <a:rPr lang="zh-CN" altLang="en-US" sz="2800" dirty="0" smtClean="0"/>
              <a:t> 、 顺治    </a:t>
            </a:r>
            <a:r>
              <a:rPr lang="en-US" altLang="zh-CN" sz="2800" dirty="0" smtClean="0"/>
              <a:t>C</a:t>
            </a:r>
            <a:r>
              <a:rPr lang="zh-CN" altLang="en-US" sz="2800" dirty="0" smtClean="0"/>
              <a:t>、皇太极        </a:t>
            </a:r>
            <a:r>
              <a:rPr lang="en-US" altLang="zh-CN" sz="2800" dirty="0" smtClean="0"/>
              <a:t>D</a:t>
            </a:r>
            <a:r>
              <a:rPr lang="zh-CN" altLang="en-US" sz="2800" dirty="0" smtClean="0"/>
              <a:t>、康熙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2</a:t>
            </a:r>
            <a:r>
              <a:rPr lang="zh-CN" altLang="en-US" sz="2800" dirty="0" smtClean="0"/>
              <a:t>、</a:t>
            </a:r>
            <a:r>
              <a:rPr lang="zh-CN" altLang="zh-CN" sz="2800" dirty="0" smtClean="0"/>
              <a:t>明</a:t>
            </a:r>
            <a:r>
              <a:rPr lang="zh-CN" altLang="zh-CN" sz="2800" dirty="0" smtClean="0"/>
              <a:t>朝末年，李自成起义均提出的口号是</a:t>
            </a:r>
            <a:r>
              <a:rPr lang="zh-CN" altLang="zh-CN" sz="2800" dirty="0" smtClean="0"/>
              <a:t>（</a:t>
            </a:r>
            <a:r>
              <a:rPr lang="en-US" altLang="zh-CN" sz="2800" dirty="0" smtClean="0"/>
              <a:t>  </a:t>
            </a:r>
            <a:r>
              <a:rPr lang="zh-CN" altLang="zh-CN" sz="2800" dirty="0" smtClean="0"/>
              <a:t> </a:t>
            </a:r>
            <a:r>
              <a:rPr lang="zh-CN" altLang="zh-CN" sz="2800" dirty="0" smtClean="0"/>
              <a:t>）</a:t>
            </a:r>
            <a:r>
              <a:rPr lang="en-US" altLang="zh-CN" sz="2800" dirty="0" smtClean="0"/>
              <a:t>  </a:t>
            </a:r>
            <a:endParaRPr lang="zh-CN" altLang="zh-CN" sz="2800" dirty="0" smtClean="0"/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 </a:t>
            </a:r>
            <a:r>
              <a:rPr lang="en-US" altLang="zh-CN" sz="2800" dirty="0" smtClean="0"/>
              <a:t>A</a:t>
            </a:r>
            <a:r>
              <a:rPr lang="zh-CN" altLang="zh-CN" sz="2800" dirty="0" smtClean="0"/>
              <a:t>、王侯将相，宁有种乎</a:t>
            </a:r>
            <a:r>
              <a:rPr lang="en-US" altLang="zh-CN" sz="2800" dirty="0" smtClean="0"/>
              <a:t>  </a:t>
            </a:r>
            <a:r>
              <a:rPr lang="en-US" altLang="zh-CN" sz="2800" dirty="0" smtClean="0"/>
              <a:t>  </a:t>
            </a:r>
            <a:r>
              <a:rPr lang="en-US" altLang="zh-CN" sz="2800" dirty="0" smtClean="0"/>
              <a:t>B</a:t>
            </a:r>
            <a:r>
              <a:rPr lang="zh-CN" altLang="zh-CN" sz="2800" dirty="0" smtClean="0"/>
              <a:t>、苍天已死，黄天当立</a:t>
            </a:r>
            <a:r>
              <a:rPr lang="en-US" altLang="zh-CN" sz="2800" dirty="0" smtClean="0"/>
              <a:t> </a:t>
            </a:r>
            <a:endParaRPr lang="zh-CN" altLang="zh-CN" sz="2800" dirty="0" smtClean="0"/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  C</a:t>
            </a:r>
            <a:r>
              <a:rPr lang="zh-CN" altLang="zh-CN" sz="2800" dirty="0" smtClean="0"/>
              <a:t>、均田免粮</a:t>
            </a:r>
            <a:r>
              <a:rPr lang="en-US" altLang="zh-CN" sz="2800" dirty="0" smtClean="0"/>
              <a:t>                    </a:t>
            </a:r>
            <a:r>
              <a:rPr lang="en-US" altLang="zh-CN" sz="2800" dirty="0" smtClean="0"/>
              <a:t>     </a:t>
            </a:r>
            <a:r>
              <a:rPr lang="en-US" altLang="zh-CN" sz="2800" dirty="0" smtClean="0"/>
              <a:t>D</a:t>
            </a:r>
            <a:r>
              <a:rPr lang="zh-CN" altLang="zh-CN" sz="2800" dirty="0" smtClean="0"/>
              <a:t>、等贵贱、均贫富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 </a:t>
            </a:r>
            <a:r>
              <a:rPr lang="en-US" altLang="zh-CN" sz="2800" dirty="0" smtClean="0"/>
              <a:t>3</a:t>
            </a:r>
            <a:r>
              <a:rPr lang="zh-CN" altLang="zh-CN" sz="2800" dirty="0" smtClean="0"/>
              <a:t>、</a:t>
            </a:r>
            <a:r>
              <a:rPr lang="zh-CN" altLang="zh-CN" sz="2800" dirty="0" smtClean="0"/>
              <a:t>努尔哈赤统一满族各部、建立金政权是在是</a:t>
            </a:r>
            <a:r>
              <a:rPr lang="zh-CN" altLang="zh-CN" sz="2800" dirty="0" smtClean="0"/>
              <a:t>（</a:t>
            </a:r>
            <a:r>
              <a:rPr lang="en-US" altLang="zh-CN" sz="2800" dirty="0" smtClean="0"/>
              <a:t>  </a:t>
            </a:r>
            <a:r>
              <a:rPr lang="zh-CN" altLang="zh-CN" sz="2800" dirty="0" smtClean="0"/>
              <a:t> </a:t>
            </a:r>
            <a:r>
              <a:rPr lang="zh-CN" altLang="zh-CN" sz="2800" dirty="0" smtClean="0"/>
              <a:t>）</a:t>
            </a:r>
            <a:r>
              <a:rPr lang="en-US" altLang="zh-CN" sz="2800" dirty="0" smtClean="0"/>
              <a:t>  </a:t>
            </a:r>
            <a:endParaRPr lang="zh-CN" altLang="zh-CN" sz="2800" dirty="0" smtClean="0"/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 </a:t>
            </a:r>
            <a:r>
              <a:rPr lang="en-US" altLang="zh-CN" sz="2800" dirty="0" smtClean="0"/>
              <a:t>A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1616</a:t>
            </a:r>
            <a:r>
              <a:rPr lang="zh-CN" altLang="zh-CN" sz="2800" dirty="0" smtClean="0"/>
              <a:t>年</a:t>
            </a:r>
            <a:r>
              <a:rPr lang="en-US" altLang="zh-CN" sz="2800" dirty="0" smtClean="0"/>
              <a:t>    B</a:t>
            </a:r>
            <a:r>
              <a:rPr lang="zh-CN" altLang="zh-CN" sz="2800" dirty="0" smtClean="0"/>
              <a:t>、</a:t>
            </a:r>
            <a:r>
              <a:rPr lang="en-US" altLang="zh-CN" sz="2800" dirty="0" smtClean="0"/>
              <a:t>1636</a:t>
            </a:r>
            <a:r>
              <a:rPr lang="zh-CN" altLang="zh-CN" sz="2800" dirty="0" smtClean="0"/>
              <a:t>年</a:t>
            </a:r>
            <a:r>
              <a:rPr lang="en-US" altLang="zh-CN" sz="2800" dirty="0" smtClean="0"/>
              <a:t>    C</a:t>
            </a:r>
            <a:r>
              <a:rPr lang="zh-CN" altLang="zh-CN" sz="2800" dirty="0" smtClean="0"/>
              <a:t>、</a:t>
            </a:r>
            <a:r>
              <a:rPr lang="en-US" altLang="zh-CN" sz="2800" dirty="0" smtClean="0"/>
              <a:t>1644</a:t>
            </a:r>
            <a:r>
              <a:rPr lang="zh-CN" altLang="zh-CN" sz="2800" dirty="0" smtClean="0"/>
              <a:t>年</a:t>
            </a:r>
            <a:r>
              <a:rPr lang="en-US" altLang="zh-CN" sz="2800" dirty="0" smtClean="0"/>
              <a:t>       D</a:t>
            </a:r>
            <a:r>
              <a:rPr lang="zh-CN" altLang="zh-CN" sz="2800" dirty="0" smtClean="0"/>
              <a:t>、</a:t>
            </a:r>
            <a:r>
              <a:rPr lang="en-US" altLang="zh-CN" sz="2800" dirty="0" smtClean="0"/>
              <a:t>1368</a:t>
            </a:r>
            <a:r>
              <a:rPr lang="zh-CN" altLang="zh-CN" sz="2800" dirty="0" smtClean="0"/>
              <a:t>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428604"/>
            <a:ext cx="842968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/>
              <a:t>4</a:t>
            </a:r>
            <a:r>
              <a:rPr lang="zh-CN" altLang="zh-CN" sz="2800" dirty="0" smtClean="0"/>
              <a:t>、</a:t>
            </a:r>
            <a:r>
              <a:rPr lang="zh-CN" altLang="zh-CN" sz="2800" dirty="0" smtClean="0"/>
              <a:t>冲冠一怒为红颜，投降清朝，引清兵进入山海关的明朝将领是</a:t>
            </a:r>
            <a:r>
              <a:rPr lang="zh-CN" altLang="zh-CN" sz="2800" dirty="0" smtClean="0"/>
              <a:t>（</a:t>
            </a:r>
            <a:r>
              <a:rPr lang="en-US" altLang="zh-CN" sz="2800" dirty="0" smtClean="0"/>
              <a:t>   </a:t>
            </a:r>
            <a:r>
              <a:rPr lang="zh-CN" altLang="zh-CN" sz="2800" dirty="0" smtClean="0"/>
              <a:t> </a:t>
            </a:r>
            <a:r>
              <a:rPr lang="zh-CN" altLang="zh-CN" sz="2800" dirty="0" smtClean="0"/>
              <a:t>）</a:t>
            </a:r>
            <a:r>
              <a:rPr lang="en-US" altLang="zh-CN" sz="2800" dirty="0" smtClean="0"/>
              <a:t>  </a:t>
            </a:r>
            <a:br>
              <a:rPr lang="en-US" altLang="zh-CN" sz="2800" dirty="0" smtClean="0"/>
            </a:br>
            <a:r>
              <a:rPr lang="en-US" altLang="zh-CN" sz="2800" dirty="0" smtClean="0"/>
              <a:t>   A</a:t>
            </a:r>
            <a:r>
              <a:rPr lang="zh-CN" altLang="zh-CN" sz="2800" dirty="0" smtClean="0"/>
              <a:t>、吴三桂</a:t>
            </a:r>
            <a:r>
              <a:rPr lang="en-US" altLang="zh-CN" sz="2800" dirty="0" smtClean="0"/>
              <a:t>    B</a:t>
            </a:r>
            <a:r>
              <a:rPr lang="zh-CN" altLang="zh-CN" sz="2800" dirty="0" smtClean="0"/>
              <a:t>、耿精忠</a:t>
            </a:r>
            <a:r>
              <a:rPr lang="en-US" altLang="zh-CN" sz="2800" dirty="0" smtClean="0"/>
              <a:t>  C</a:t>
            </a:r>
            <a:r>
              <a:rPr lang="zh-CN" altLang="zh-CN" sz="2800" dirty="0" smtClean="0"/>
              <a:t>、尚可喜</a:t>
            </a:r>
            <a:r>
              <a:rPr lang="en-US" altLang="zh-CN" sz="2800" dirty="0" smtClean="0"/>
              <a:t>    D</a:t>
            </a:r>
            <a:r>
              <a:rPr lang="zh-CN" altLang="zh-CN" sz="2800" dirty="0" smtClean="0"/>
              <a:t>、洪承畴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5</a:t>
            </a:r>
            <a:r>
              <a:rPr lang="zh-CN" altLang="zh-CN" sz="2800" dirty="0" smtClean="0"/>
              <a:t>、</a:t>
            </a:r>
            <a:r>
              <a:rPr lang="zh-CN" altLang="zh-CN" sz="2800" dirty="0" smtClean="0"/>
              <a:t>乾隆时，中国人口有</a:t>
            </a:r>
            <a:r>
              <a:rPr lang="en-US" altLang="zh-CN" sz="2800" u="sng" dirty="0" smtClean="0"/>
              <a:t>        </a:t>
            </a:r>
            <a:r>
              <a:rPr lang="zh-CN" altLang="zh-CN" sz="2800" dirty="0" smtClean="0"/>
              <a:t>，占当时世界总人口的三分之一</a:t>
            </a:r>
            <a:r>
              <a:rPr lang="zh-CN" altLang="zh-CN" sz="2800" dirty="0" smtClean="0"/>
              <a:t>。</a:t>
            </a:r>
            <a:r>
              <a:rPr lang="zh-CN" altLang="en-US" sz="2800" dirty="0" smtClean="0"/>
              <a:t>（     ）</a:t>
            </a:r>
            <a:endParaRPr lang="zh-CN" altLang="zh-CN" sz="2800" dirty="0" smtClean="0"/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   A</a:t>
            </a:r>
            <a:r>
              <a:rPr lang="zh-CN" altLang="zh-CN" sz="2800" dirty="0" smtClean="0"/>
              <a:t>、</a:t>
            </a:r>
            <a:r>
              <a:rPr lang="en-US" altLang="zh-CN" sz="2800" dirty="0" smtClean="0"/>
              <a:t>1.5</a:t>
            </a:r>
            <a:r>
              <a:rPr lang="zh-CN" altLang="zh-CN" sz="2800" dirty="0" smtClean="0"/>
              <a:t>亿</a:t>
            </a:r>
            <a:r>
              <a:rPr lang="en-US" altLang="zh-CN" sz="2800" dirty="0" smtClean="0"/>
              <a:t>        B</a:t>
            </a:r>
            <a:r>
              <a:rPr lang="zh-CN" altLang="zh-CN" sz="2800" dirty="0" smtClean="0"/>
              <a:t>、</a:t>
            </a:r>
            <a:r>
              <a:rPr lang="en-US" altLang="zh-CN" sz="2800" dirty="0" smtClean="0"/>
              <a:t>2</a:t>
            </a:r>
            <a:r>
              <a:rPr lang="zh-CN" altLang="zh-CN" sz="2800" dirty="0" smtClean="0"/>
              <a:t>亿</a:t>
            </a:r>
            <a:r>
              <a:rPr lang="en-US" altLang="zh-CN" sz="2800" dirty="0" smtClean="0"/>
              <a:t>      C</a:t>
            </a:r>
            <a:r>
              <a:rPr lang="zh-CN" altLang="zh-CN" sz="2800" dirty="0" smtClean="0"/>
              <a:t>、</a:t>
            </a:r>
            <a:r>
              <a:rPr lang="en-US" altLang="zh-CN" sz="2800" dirty="0" smtClean="0"/>
              <a:t>3</a:t>
            </a:r>
            <a:r>
              <a:rPr lang="zh-CN" altLang="zh-CN" sz="2800" dirty="0" smtClean="0"/>
              <a:t>亿</a:t>
            </a:r>
            <a:r>
              <a:rPr lang="en-US" altLang="zh-CN" sz="2800" dirty="0" smtClean="0"/>
              <a:t>           D</a:t>
            </a:r>
            <a:r>
              <a:rPr lang="zh-CN" altLang="zh-CN" sz="2800" dirty="0" smtClean="0"/>
              <a:t>、</a:t>
            </a:r>
            <a:r>
              <a:rPr lang="en-US" altLang="zh-CN" sz="2800" dirty="0" smtClean="0"/>
              <a:t>4</a:t>
            </a:r>
            <a:r>
              <a:rPr lang="zh-CN" altLang="zh-CN" sz="2800" dirty="0" smtClean="0"/>
              <a:t>亿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6</a:t>
            </a:r>
            <a:r>
              <a:rPr lang="zh-CN" altLang="zh-CN" sz="2800" dirty="0" smtClean="0"/>
              <a:t>、</a:t>
            </a:r>
            <a:r>
              <a:rPr lang="zh-CN" altLang="zh-CN" sz="2800" dirty="0" smtClean="0"/>
              <a:t>描绘清朝前期苏州商业繁荣景象的是（  ）</a:t>
            </a:r>
            <a:r>
              <a:rPr lang="en-US" altLang="zh-CN" sz="2800" dirty="0" smtClean="0"/>
              <a:t>  </a:t>
            </a:r>
            <a:endParaRPr lang="zh-CN" altLang="zh-CN" sz="2800" dirty="0" smtClean="0"/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   A</a:t>
            </a:r>
            <a:r>
              <a:rPr lang="zh-CN" altLang="zh-CN" sz="2800" dirty="0" smtClean="0"/>
              <a:t>、《清明上河图》</a:t>
            </a:r>
            <a:r>
              <a:rPr lang="en-US" altLang="zh-CN" sz="2800" dirty="0" smtClean="0"/>
              <a:t>   </a:t>
            </a:r>
            <a:r>
              <a:rPr lang="en-US" altLang="zh-CN" sz="2800" dirty="0" smtClean="0"/>
              <a:t>    </a:t>
            </a:r>
            <a:r>
              <a:rPr lang="en-US" altLang="zh-CN" sz="2800" dirty="0" smtClean="0"/>
              <a:t>B</a:t>
            </a:r>
            <a:r>
              <a:rPr lang="zh-CN" altLang="zh-CN" sz="2800" dirty="0" smtClean="0"/>
              <a:t>、《耕织图》</a:t>
            </a:r>
            <a:r>
              <a:rPr lang="en-US" altLang="zh-CN" sz="2800" dirty="0" smtClean="0"/>
              <a:t> 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   </a:t>
            </a:r>
            <a:r>
              <a:rPr lang="en-US" altLang="zh-CN" sz="2800" dirty="0" smtClean="0"/>
              <a:t>C</a:t>
            </a:r>
            <a:r>
              <a:rPr lang="zh-CN" altLang="zh-CN" sz="2800" dirty="0" smtClean="0"/>
              <a:t>、《盛世滋生图》</a:t>
            </a:r>
            <a:r>
              <a:rPr lang="en-US" altLang="zh-CN" sz="2800" dirty="0" smtClean="0"/>
              <a:t>     D</a:t>
            </a:r>
            <a:r>
              <a:rPr lang="zh-CN" altLang="zh-CN" sz="2800" dirty="0" smtClean="0"/>
              <a:t>、《清代纺织图》</a:t>
            </a:r>
          </a:p>
          <a:p>
            <a:pPr>
              <a:lnSpc>
                <a:spcPct val="150000"/>
              </a:lnSpc>
            </a:pP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-504818"/>
            <a:ext cx="8929718" cy="7048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12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98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98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(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自学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rgbClr val="051ED9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051ED9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农民起义与明朝灭亡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rgbClr val="051ED9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然后回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答：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984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、原因：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明朝后期，</a:t>
            </a:r>
            <a:r>
              <a:rPr kumimoji="0" lang="zh-CN" altLang="en-US" sz="3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3600" b="0" i="0" u="sng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日益败坏</a:t>
            </a:r>
            <a:r>
              <a:rPr lang="zh-CN" altLang="en-US" sz="3600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</a:t>
            </a:r>
            <a:r>
              <a:rPr kumimoji="0" lang="zh-CN" altLang="en-US" sz="3600" b="0" i="0" u="sng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不断激化，王朝统治危机四伏。外部威胁也极其严重，满族首领</a:t>
            </a:r>
            <a:r>
              <a:rPr kumimoji="0" lang="zh-CN" altLang="en-US" sz="3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zh-CN" altLang="en-US" sz="3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统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一各部后，于</a:t>
            </a:r>
            <a:r>
              <a:rPr kumimoji="0" lang="zh-CN" altLang="en-US" sz="3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altLang="en-US" sz="3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年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建立大金政权，史称“</a:t>
            </a:r>
            <a:r>
              <a:rPr kumimoji="0" lang="zh-CN" altLang="en-US" sz="3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”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。即位的</a:t>
            </a:r>
            <a:r>
              <a:rPr kumimoji="0" lang="zh-CN" altLang="en-US" sz="3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zh-CN" altLang="en-US" sz="3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于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1636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年称帝，改国号为清，并多次打败明军。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628" y="1571612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政治</a:t>
            </a:r>
            <a:endParaRPr lang="zh-CN" altLang="en-US" sz="36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3438" y="3286124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努尔哈赤</a:t>
            </a:r>
            <a:endParaRPr lang="zh-CN" altLang="en-US" sz="36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4071942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1616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15206" y="4071942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后金</a:t>
            </a:r>
            <a:endParaRPr lang="zh-CN" altLang="en-US" sz="36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108" y="4857760"/>
            <a:ext cx="207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皇太极</a:t>
            </a:r>
            <a:endParaRPr lang="zh-CN" altLang="en-US" sz="36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liuxue86.com/uploadfile/2014/0805/2014080502112434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3714776" cy="5143536"/>
          </a:xfrm>
          <a:prstGeom prst="rect">
            <a:avLst/>
          </a:prstGeom>
          <a:noFill/>
        </p:spPr>
      </p:pic>
      <p:pic>
        <p:nvPicPr>
          <p:cNvPr id="1028" name="Picture 4" descr="http://www.liuxue86.com/uploadfile/2014/0805/2014080502141958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57166"/>
            <a:ext cx="4357718" cy="492922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928662" y="5786454"/>
            <a:ext cx="2500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/>
              <a:t>努尔哈赤</a:t>
            </a:r>
            <a:endParaRPr lang="zh-CN" alt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072066" y="5786454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/>
              <a:t>皇太极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785794"/>
            <a:ext cx="850112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984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000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、过程：</a:t>
            </a:r>
            <a:r>
              <a:rPr lang="zh-CN" altLang="en-US" sz="4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自</a:t>
            </a:r>
            <a:r>
              <a:rPr lang="en-US" altLang="zh-CN" sz="4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1627</a:t>
            </a:r>
            <a:r>
              <a:rPr lang="zh-CN" altLang="en-US" sz="4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年起，</a:t>
            </a:r>
            <a:r>
              <a:rPr lang="zh-CN" altLang="en-US" sz="4000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</a:t>
            </a:r>
            <a:r>
              <a:rPr lang="zh-CN" altLang="en-US" sz="4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地区相继爆发多次农民起义。其中</a:t>
            </a:r>
            <a:r>
              <a:rPr lang="zh-CN" altLang="en-US" sz="4000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</a:t>
            </a:r>
            <a:r>
              <a:rPr lang="zh-CN" altLang="en-US" sz="4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领导的农民起义军声势浩大，成为农民起义的主力。</a:t>
            </a:r>
            <a:r>
              <a:rPr lang="zh-CN" altLang="en-US" sz="4000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</a:t>
            </a:r>
            <a:r>
              <a:rPr lang="zh-CN" altLang="en-US" sz="4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年，李自成建立政权，次年正式定国号为</a:t>
            </a:r>
            <a:r>
              <a:rPr lang="zh-CN" altLang="en-US" sz="4000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</a:t>
            </a:r>
            <a:r>
              <a:rPr lang="zh-CN" altLang="en-US" sz="4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en-US" altLang="zh-CN" sz="40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lvl="0" indent="2984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000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、结果：</a:t>
            </a:r>
            <a:r>
              <a:rPr lang="en-US" altLang="zh-CN" sz="4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1644</a:t>
            </a:r>
            <a:r>
              <a:rPr lang="zh-CN" altLang="en-US" sz="4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年，李自成率军经山西直捣</a:t>
            </a:r>
            <a:r>
              <a:rPr lang="zh-CN" altLang="en-US" sz="4000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</a:t>
            </a:r>
            <a:r>
              <a:rPr lang="zh-CN" altLang="en-US" sz="4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，走投无路的崇祯帝自缢于  </a:t>
            </a:r>
            <a:r>
              <a:rPr lang="zh-CN" altLang="en-US" sz="4000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</a:t>
            </a:r>
            <a:r>
              <a:rPr lang="zh-CN" altLang="en-US" sz="40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en-US" sz="4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明朝灭亡。</a:t>
            </a:r>
            <a:endParaRPr lang="zh-CN" altLang="en-US" sz="54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00760" y="785794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陕西</a:t>
            </a:r>
            <a:endParaRPr lang="zh-CN" altLang="en-US" sz="36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57950" y="1357298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李自成</a:t>
            </a:r>
            <a:endParaRPr lang="zh-CN" altLang="en-US" sz="36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86116" y="2571744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1643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29190" y="3286124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     </a:t>
            </a:r>
            <a: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大顺 </a:t>
            </a:r>
            <a:endParaRPr lang="zh-CN" altLang="en-US" sz="36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728" y="4500570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     </a:t>
            </a:r>
            <a: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北京</a:t>
            </a:r>
            <a:endParaRPr lang="zh-CN" altLang="en-US" sz="36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5072074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     </a:t>
            </a:r>
            <a: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煤山</a:t>
            </a:r>
            <a:endParaRPr lang="zh-CN" altLang="en-US" sz="36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 descr="https://timgsa.baidu.com/timg?image&amp;quality=80&amp;size=b9999_10000&amp;sec=1494559275663&amp;di=2c1b6452cf84700281d65a8bb866feac&amp;imgtype=0&amp;src=http%3A%2F%2Fauction.ig365.cn%2Fsdd%2Foldimg%2F6bcf%2F6bcf9ae82d01ab448bb17ecc11d1b2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8429684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 descr="https://timgsa.baidu.com/timg?image&amp;quality=80&amp;size=b9999_10000&amp;sec=1494559275661&amp;di=f372cf862887be7e3eec41b26ccaa9d2&amp;imgtype=0&amp;src=http%3A%2F%2Fimgsrc.baidu.com%2Fbaike%2Fpic%2Fitem%2F9f6e1908912c546ce92488d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60" name="Picture 4" descr="https://timgsa.baidu.com/timg?image&amp;quality=80&amp;size=b9999_10000&amp;sec=1494559494857&amp;di=311baf824229f1b42a928148f06176d8&amp;imgtype=0&amp;src=http%3A%2F%2Fimg01.cztv.com%2F201603%2F16%2F5dc66e930fac481c6acc97718e70cc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785794"/>
            <a:ext cx="5962650" cy="464820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85918" y="5786454"/>
            <a:ext cx="5929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1644</a:t>
            </a:r>
            <a:r>
              <a:rPr lang="zh-CN" altLang="en-US" sz="2400" dirty="0" smtClean="0">
                <a:solidFill>
                  <a:srgbClr val="0070C0"/>
                </a:solidFill>
              </a:rPr>
              <a:t>年，崇祯帝自缢于煤山，明朝灭亡</a:t>
            </a:r>
            <a:endParaRPr lang="zh-CN" altLang="en-US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21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785786" y="152735"/>
            <a:ext cx="7572428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051ED9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探究归纳：明朝灭亡的原因有哪些？（请从内因和外因思考）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rgbClr val="051ED9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内因：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(1)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皇帝昏庸无能；（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）官场腐败（多次增加赋税，土地兼并严重，大量农民破产逃亡）；（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）宦官专权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外因：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）天灾人祸； （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）农民起义军力量强大，难以对付；（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）满清强大，牵制了明的军事力量，才导致镇压起义兵力不足。</a:t>
            </a:r>
            <a:endParaRPr kumimoji="0" lang="zh-CN" alt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642910" y="618563"/>
            <a:ext cx="8001056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52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4400" b="0" i="0" u="none" strike="noStrike" cap="none" normalizeH="0" baseline="0" dirty="0" smtClean="0">
                <a:ln>
                  <a:noFill/>
                </a:ln>
                <a:solidFill>
                  <a:srgbClr val="051ED9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（二）清军入</a:t>
            </a:r>
            <a:r>
              <a:rPr kumimoji="0" lang="zh-CN" sz="4400" b="0" i="0" u="none" strike="noStrike" cap="none" normalizeH="0" baseline="0" dirty="0" smtClean="0">
                <a:ln>
                  <a:noFill/>
                </a:ln>
                <a:solidFill>
                  <a:srgbClr val="051ED9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关</a:t>
            </a:r>
          </a:p>
          <a:p>
            <a:pPr marL="0" marR="0" lvl="0" indent="298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明亡后，明军总兵 </a:t>
            </a:r>
            <a:r>
              <a:rPr kumimoji="0" lang="zh-CN" altLang="en-US" sz="4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</a:t>
            </a:r>
            <a:r>
              <a:rPr kumimoji="0" lang="zh-CN" alt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起兵与李自成对抗，并行关外的</a:t>
            </a:r>
            <a:r>
              <a:rPr kumimoji="0" lang="zh-CN" altLang="en-US" sz="4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</a:t>
            </a:r>
            <a:r>
              <a:rPr kumimoji="0" lang="zh-CN" alt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求援。李自成在吴三桂和清军的夹击下战败，后在</a:t>
            </a:r>
            <a:r>
              <a:rPr kumimoji="0" lang="zh-CN" altLang="en-US" sz="4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</a:t>
            </a:r>
            <a:r>
              <a:rPr kumimoji="0" lang="zh-CN" alt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遭受地主武装袭击遇害。清军入关后占领</a:t>
            </a:r>
            <a:r>
              <a:rPr kumimoji="0" lang="zh-CN" altLang="en-US" sz="4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</a:t>
            </a:r>
            <a:r>
              <a:rPr kumimoji="0" lang="zh-CN" alt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，取代了明朝，建立起对全国的统治。</a:t>
            </a:r>
            <a:r>
              <a:rPr kumimoji="0" lang="zh-CN" altLang="en-US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endParaRPr kumimoji="0" lang="zh-CN" altLang="en-US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00694" y="1285860"/>
            <a:ext cx="24288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</a:t>
            </a:r>
            <a:r>
              <a:rPr lang="zh-CN" altLang="en-US" sz="4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吴三桂</a:t>
            </a:r>
            <a:endParaRPr lang="zh-CN" altLang="en-US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29256" y="3286124"/>
            <a:ext cx="20717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/>
              <a:t>    </a:t>
            </a:r>
            <a:r>
              <a:rPr lang="zh-CN" altLang="en-US" sz="4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湖北</a:t>
            </a:r>
            <a:endParaRPr lang="zh-CN" altLang="en-US" sz="44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86050" y="4572008"/>
            <a:ext cx="17145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北京</a:t>
            </a:r>
            <a:endParaRPr lang="zh-CN" altLang="en-US" sz="44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行云流水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行云流水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libri"/>
        <a:ea typeface=""/>
        <a:cs typeface="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行云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Calligraphy</Template>
  <TotalTime>617</TotalTime>
  <Words>990</Words>
  <Paragraphs>71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行云流水</vt:lpstr>
      <vt:lpstr>    第18课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modified xsi:type="dcterms:W3CDTF">2018-12-31T21:13:28Z</dcterms:modified>
</cp:coreProperties>
</file>