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80" r:id="rId22"/>
    <p:sldId id="279" r:id="rId23"/>
    <p:sldId id="281" r:id="rId24"/>
    <p:sldId id="283" r:id="rId25"/>
    <p:sldId id="28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59F21D-3594-46E2-9F5C-FD95A0ED7A7B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E9917-FBD4-416F-9945-656BBCCC0B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90244-352E-4AF9-ABF0-842E24059045}" type="datetimeFigureOut">
              <a:rPr lang="zh-CN" altLang="en-US" smtClean="0"/>
              <a:pPr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E31D3-E1D1-4953-B528-11D385ACE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E:\Youku%20Files\transcode\2008&#24180;&#21271;&#20140;&#22885;&#36816;&#20250;&#24320;&#24149;&#24335;&#65292;&#27963;&#23383;&#21360;&#21047;.av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http://epaper.dezhoudaily.com/dzwb/20121130/m_69061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090420_679767e387d278b6fbcflxn8l38lNhD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20146255">
            <a:off x="1305850" y="2258332"/>
            <a:ext cx="6006695" cy="1038627"/>
          </a:xfrm>
        </p:spPr>
        <p:txBody>
          <a:bodyPr>
            <a:noAutofit/>
          </a:bodyPr>
          <a:lstStyle/>
          <a:p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第三课  协调发展  社会和谐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290" y="1000108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文明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643042" y="2428868"/>
            <a:ext cx="357190" cy="2928958"/>
          </a:xfrm>
          <a:prstGeom prst="leftBrace">
            <a:avLst/>
          </a:prstGeom>
          <a:ln w="635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14546" y="2214554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物质文明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3071810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精神文明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929066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政治文明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485776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生态文明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1000108"/>
            <a:ext cx="4929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人类改造客观世界和主观世界的成果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026" name="Picture 2" descr="http://i3.dpfile.com/groups/grouppic/2008-09-16/lifejq_2717118_481167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000240"/>
            <a:ext cx="2786052" cy="18326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imgsrc.baidu.com/baike/pic/item/566d0fdffc413500622798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286124"/>
            <a:ext cx="2765412" cy="20740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3108" y="857232"/>
            <a:ext cx="4815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物质文明与精神文明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857364"/>
            <a:ext cx="74295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关系：同等重要、不可偏废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            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只有物质文明建设和精神文明建设协调发展，才能促进社会的全面进步和整个社会文明的全面发展。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85918" y="3714752"/>
            <a:ext cx="428628" cy="2143140"/>
          </a:xfrm>
          <a:prstGeom prst="leftBrace">
            <a:avLst/>
          </a:prstGeom>
          <a:ln w="3810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85984" y="3643314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物质文明为精神文明的发展提供物质条件和实践经验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4857760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精神文明为物质文明的发展提供精神动力和智力支持，为它的正确发展方向提供有力的思想保证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857232"/>
            <a:ext cx="75969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提高民族素质是精神文明建设的根本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857364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民族素质：或称国民素质，是国家综合国力的重要体现，是国际竞争力的重要方面。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050" name="Picture 2" descr="http://a3.att.hudong.com/01/08/01300000203078123668084942071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000372"/>
            <a:ext cx="2143125" cy="2857500"/>
          </a:xfrm>
          <a:prstGeom prst="rect">
            <a:avLst/>
          </a:prstGeom>
          <a:noFill/>
        </p:spPr>
      </p:pic>
      <p:pic>
        <p:nvPicPr>
          <p:cNvPr id="2052" name="Picture 4" descr="http://www.ycwb.com/images/2009-06/25/xin_46060625153037027909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000372"/>
            <a:ext cx="2214558" cy="295274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071934" y="3857628"/>
            <a:ext cx="846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VS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314" name="AutoShape 2" descr="http://t2.baidu.com/it/u=1873066997,1554222794&amp;fm=0&amp;gp=0.jpg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6" name="AutoShape 4" descr="http://t2.baidu.com/it/u=1873066997,1554222794&amp;fm=0&amp;gp=0.jpg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318" name="Picture 6" descr="http://res.ommoo.com/i/attachments/1/1316443684785567_large.jpg"/>
          <p:cNvPicPr>
            <a:picLocks noChangeAspect="1" noChangeArrowheads="1"/>
          </p:cNvPicPr>
          <p:nvPr/>
        </p:nvPicPr>
        <p:blipFill>
          <a:blip r:embed="rId5"/>
          <a:srcRect l="7500" t="4000" r="6249" b="7999"/>
          <a:stretch>
            <a:fillRect/>
          </a:stretch>
        </p:blipFill>
        <p:spPr bwMode="auto">
          <a:xfrm>
            <a:off x="857224" y="4714884"/>
            <a:ext cx="1571636" cy="1002202"/>
          </a:xfrm>
          <a:prstGeom prst="rect">
            <a:avLst/>
          </a:prstGeom>
          <a:noFill/>
        </p:spPr>
      </p:pic>
      <p:pic>
        <p:nvPicPr>
          <p:cNvPr id="13320" name="Picture 8" descr="http://a4.att.hudong.com/17/69/013000002427261243326984899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643446"/>
            <a:ext cx="1590648" cy="127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://jb.sznews.com/res/1/1161/2010-11/17/B18/res01_attpic_brief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928670"/>
            <a:ext cx="6929486" cy="4735151"/>
          </a:xfrm>
          <a:prstGeom prst="rect">
            <a:avLst/>
          </a:prstGeom>
          <a:noFill/>
        </p:spPr>
      </p:pic>
      <p:sp>
        <p:nvSpPr>
          <p:cNvPr id="4" name="折角形 3"/>
          <p:cNvSpPr/>
          <p:nvPr/>
        </p:nvSpPr>
        <p:spPr>
          <a:xfrm>
            <a:off x="2000232" y="2000240"/>
            <a:ext cx="5572164" cy="278608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北京奥运会精彩绝伦的开幕式上，有一幕是表现中国的活字印刷，将不同时代的“和”的写法通过活字的形式表现出来，为何在中华文化中，“和”字如此受人推崇，对此你最大的感受是什么？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1000108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列举与“和”字有关的成语，并解释它的用法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428736"/>
            <a:ext cx="585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政通人和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鱼水和谐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一团和气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一唱一和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心平气和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随声附和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时和年丰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曲高和寡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情投意和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琴瑟和鸣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你唱我和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民和年丰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鸾凤和鸣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和衷共济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和颜悦色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和盘托出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和光同尘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和风细雨  和而不同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和璧隋珠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3714752"/>
            <a:ext cx="55007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社会和谐是中国人民千百年来的追求与向往，现在，社会和谐是中国特色社会主义的本质属性，是国家富强、民族振兴、人民幸福的重要保证。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9698" name="Picture 2" descr="http://bar.uname.cn/Images/ZK/he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785926"/>
            <a:ext cx="1566192" cy="3967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928670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第三框  共同推进社会和谐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1928802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、你理想中的社会和谐状态是怎样的？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2714620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、社会和谐的总要求是怎样的？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1748" name="Picture 4" descr="http://pic16.nipic.com/20110811/8137598_105732526183_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571876"/>
            <a:ext cx="3019425" cy="2295526"/>
          </a:xfrm>
          <a:prstGeom prst="rect">
            <a:avLst/>
          </a:prstGeom>
          <a:noFill/>
        </p:spPr>
      </p:pic>
      <p:pic>
        <p:nvPicPr>
          <p:cNvPr id="31750" name="Picture 6" descr="http://tinypic.com/9h298o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000372"/>
            <a:ext cx="1785950" cy="2883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1785926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．社会和谐要求发扬民主，实行法治。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0722" name="Picture 2" descr="http://fazhi.cixi.gov.cn/picture/0/1108161605143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714620"/>
            <a:ext cx="3475996" cy="25418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0694" y="2428868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只有大力发扬社会主义民主，才能实现人民当家作主的权利。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3929066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只有实行法治，社会才能稳定、有序、和谐。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000628" y="2928934"/>
            <a:ext cx="500066" cy="1785950"/>
          </a:xfrm>
          <a:prstGeom prst="leftBrace">
            <a:avLst/>
          </a:prstGeom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714488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．社会和谐要求社会安定有序。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2772" name="Picture 4" descr="http://www.csonline.com.cn/zt/ztchangsha/chjwm/chjwm3/W0200508155141351509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785926"/>
            <a:ext cx="3005142" cy="424112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2500306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安定有序，就是社会组织机制健全，社会管理完善，社会秩序良好，人民群众安居乐业，社会保持安定团结。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571612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．社会和谐要求实现社会的公平正义。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3794" name="Picture 2" descr="http://www.clssn.com/res/1007/10269182_8857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357430"/>
            <a:ext cx="4476738" cy="3168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714488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．社会和谐要求大力倡导诚信和友爱。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5842" name="Picture 2" descr="http://www.szgs.gov.cn/files/internet/qjzwyq111/skgsj/sk_ggtz/W0201010085303559391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571744"/>
            <a:ext cx="4238612" cy="3178960"/>
          </a:xfrm>
          <a:prstGeom prst="rect">
            <a:avLst/>
          </a:prstGeom>
          <a:noFill/>
        </p:spPr>
      </p:pic>
      <p:sp>
        <p:nvSpPr>
          <p:cNvPr id="7" name="圆角矩形标注 6"/>
          <p:cNvSpPr/>
          <p:nvPr/>
        </p:nvSpPr>
        <p:spPr>
          <a:xfrm>
            <a:off x="5572132" y="2714620"/>
            <a:ext cx="3071834" cy="1857388"/>
          </a:xfrm>
          <a:prstGeom prst="wedgeRoundRectCallout">
            <a:avLst>
              <a:gd name="adj1" fmla="val -53001"/>
              <a:gd name="adj2" fmla="val 704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造成这种现象的原因？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第一框  经济与社会协调发展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714488"/>
            <a:ext cx="7358114" cy="3954459"/>
          </a:xfrm>
        </p:spPr>
        <p:txBody>
          <a:bodyPr>
            <a:normAutofit lnSpcReduction="10000"/>
          </a:bodyPr>
          <a:lstStyle/>
          <a:p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“社会发展”的含义是什么？</a:t>
            </a:r>
            <a:endParaRPr lang="en-US" altLang="zh-CN" sz="36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“经济发展”与“社会发展”的关系？</a:t>
            </a:r>
            <a:endParaRPr lang="en-US" altLang="zh-CN" sz="36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“经济与社会协调发展”的含义及其必要性？</a:t>
            </a:r>
            <a:endParaRPr lang="en-US" altLang="zh-CN" sz="36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600" dirty="0" smtClean="0">
                <a:latin typeface="方正姚体" pitchFamily="2" charset="-122"/>
                <a:ea typeface="方正姚体" pitchFamily="2" charset="-122"/>
              </a:rPr>
              <a:t>如何促进“经济与社会协调发展”？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714488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．社会和谐要求社会充满活力。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4818" name="Picture 2" descr="http://www.cnnb.com.cn/new-gb/pic/0/00/18/04/180426_369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285992"/>
            <a:ext cx="4762500" cy="3667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85794"/>
            <a:ext cx="4711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社会和谐的总要求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714488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．社会和谐要求人与自然和谐相处。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7890" name="Picture 2" descr="http://www.21kx.com/gxtp/UploadFiles_3972/200803/20080327105820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500306"/>
            <a:ext cx="4579402" cy="3055680"/>
          </a:xfrm>
          <a:prstGeom prst="rect">
            <a:avLst/>
          </a:prstGeom>
          <a:noFill/>
        </p:spPr>
      </p:pic>
      <p:pic>
        <p:nvPicPr>
          <p:cNvPr id="37896" name="Picture 8" descr="http://pic.hefei.cc/newcms/2011/04/25/13037246884db542908b4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071546"/>
            <a:ext cx="35242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28662" y="928670"/>
            <a:ext cx="7429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社会和谐的总要求是民主法治、公平正义、诚信友爱、充满活力、安定有序、人与自然和谐相处。其中，法制是一切个人和团体行为的基本框架，它提供规则和秩序。政治民主是社会和谐的重要基础。公平是社会和谐的关键。正义是社会和谐的保证。道德，可以规范人们的态度和行为，保证人与人之间、人与自然之间的和谐。只有社会和谐了，我们的生活才会更加美好，全面建设小康社会的目标才能实现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http://news.xinhuanet.com/theory/2006-11/09/xinsrc_4521103090848078291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00240"/>
            <a:ext cx="6357982" cy="3619501"/>
          </a:xfrm>
          <a:prstGeom prst="rect">
            <a:avLst/>
          </a:prstGeom>
          <a:noFill/>
        </p:spPr>
      </p:pic>
      <p:sp>
        <p:nvSpPr>
          <p:cNvPr id="5" name="云形标注 4"/>
          <p:cNvSpPr/>
          <p:nvPr/>
        </p:nvSpPr>
        <p:spPr>
          <a:xfrm>
            <a:off x="2214546" y="2000240"/>
            <a:ext cx="5786478" cy="3000396"/>
          </a:xfrm>
          <a:prstGeom prst="cloudCallout">
            <a:avLst>
              <a:gd name="adj1" fmla="val -33067"/>
              <a:gd name="adj2" fmla="val 67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社会的和谐是我们的理想与目标，和谐社会的建成需要我们付出努力，付出艰苦的劳动，需要我们有计划、有步骤地进行。我们要怎样建设和谐社会呢？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714356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  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共建共享</a:t>
            </a:r>
            <a:endParaRPr lang="zh-CN" alt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9938" name="Picture 2" descr="http://pic-hzrb.hangzhou.com.cn/0/10/48/06/10480620_991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00174"/>
            <a:ext cx="6929486" cy="4642757"/>
          </a:xfrm>
          <a:prstGeom prst="rect">
            <a:avLst/>
          </a:prstGeom>
          <a:noFill/>
        </p:spPr>
      </p:pic>
      <p:sp>
        <p:nvSpPr>
          <p:cNvPr id="5" name="折角形 4"/>
          <p:cNvSpPr/>
          <p:nvPr/>
        </p:nvSpPr>
        <p:spPr>
          <a:xfrm>
            <a:off x="2000232" y="3286124"/>
            <a:ext cx="5429288" cy="200026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如果你在地铁上看到类似这样的不文明行为，你会怎么做？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://epaper.dezhoudaily.com/dzwb/20121130/m_69061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071538" y="928670"/>
            <a:ext cx="7000924" cy="485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57224" y="714356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中国式过马路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1500166" y="2857496"/>
            <a:ext cx="6143668" cy="221457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如今，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中国式过马路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成为一个新的网络词汇迅速流行，人们将它的意思解释为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凑够一撮人就可以走了，和红绿灯无关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，引出来了全社会对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中国式过马路</a:t>
            </a:r>
            <a:r>
              <a:rPr lang="en-US" sz="2400" b="1" dirty="0" smtClean="0"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问题的关注</a:t>
            </a:r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857232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社会和谐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  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共建共享</a:t>
            </a:r>
            <a:endParaRPr lang="zh-CN" alt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714488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．社会和谐需要依靠全社会共同建设。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2428868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．社会和谐要求发展成果有人民共享。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3214686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．共同建设和共同享有是相辅相成、不可分割的。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62" name="Picture 2" descr="http://www.missyuan.com/siyuan/day_070125/002_sj6D7zbHPw6X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42918"/>
            <a:ext cx="1428750" cy="1428750"/>
          </a:xfrm>
          <a:prstGeom prst="rect">
            <a:avLst/>
          </a:prstGeom>
          <a:noFill/>
        </p:spPr>
      </p:pic>
      <p:pic>
        <p:nvPicPr>
          <p:cNvPr id="40964" name="Picture 4" descr="http://pica.nipic.com/2007-11-28/2007112892127965_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3500438"/>
            <a:ext cx="1622232" cy="2458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8662" y="92867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社会发展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000240"/>
            <a:ext cx="44291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广义的社会发展是指包括经济、政治、文化等在内的整个社会的发展。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狭义的社会发展，主要是指与人民群众生活密切相关的各项社会事业的发展。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http://www.0756.la/attachments/2010/04/1_201004171633221ef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285860"/>
            <a:ext cx="2910502" cy="4322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ws.xinhuanet.com/photo/2012lh/2012-03/05/122791218_11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538" y="857232"/>
            <a:ext cx="69749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经济发展与社会发展的关系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785926"/>
            <a:ext cx="4572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、内容上各有侧重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8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、作用上相辅相成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800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经济发展是社会发展的物质基础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800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社会发展是经济发展的目的所在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8434" name="Picture 2" descr="http://pic.jschina.com.cn/0/11/67/35/11673545_7711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928802"/>
            <a:ext cx="2571768" cy="373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折角形 5"/>
          <p:cNvSpPr/>
          <p:nvPr/>
        </p:nvSpPr>
        <p:spPr>
          <a:xfrm>
            <a:off x="2214546" y="2500306"/>
            <a:ext cx="5214974" cy="207170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经济发展是不是必然会带来社会发展？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662" y="85723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经济与社会协调发展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214554"/>
            <a:ext cx="39290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经济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发展与社会发展相互协调，就是要正确处理经济建设与各项社会事业发展的关系，促进经济建设与各项社会事业的共同进步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/>
          </a:p>
        </p:txBody>
      </p:sp>
      <p:pic>
        <p:nvPicPr>
          <p:cNvPr id="17410" name="Picture 2" descr="http://www.cnxsg.com.cn/gb/nbxs/node203/node1116/node1148/node1154/images/000564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928802"/>
            <a:ext cx="3214710" cy="3921947"/>
          </a:xfrm>
          <a:prstGeom prst="rect">
            <a:avLst/>
          </a:prstGeom>
          <a:noFill/>
        </p:spPr>
      </p:pic>
      <p:sp>
        <p:nvSpPr>
          <p:cNvPr id="6" name="折角形 5"/>
          <p:cNvSpPr/>
          <p:nvPr/>
        </p:nvSpPr>
        <p:spPr>
          <a:xfrm>
            <a:off x="2285984" y="2357430"/>
            <a:ext cx="5357850" cy="2571768"/>
          </a:xfrm>
          <a:prstGeom prst="foldedCorner">
            <a:avLst/>
          </a:prstGeom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必要性：这是中国未来的发展能否全面、协调、可持续进行的关键所在，关系到每一个中国人的切身利益。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662" y="85723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经济与社会协调发展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4429132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认为在解决这些社会问题时，首要解决的是什么？为什么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5" name="折角形 4"/>
          <p:cNvSpPr/>
          <p:nvPr/>
        </p:nvSpPr>
        <p:spPr>
          <a:xfrm>
            <a:off x="1214414" y="2000240"/>
            <a:ext cx="5929354" cy="2143140"/>
          </a:xfrm>
          <a:prstGeom prst="foldedCorner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在许多国家，医疗是政府的公共产品，大部分由公共财政支出。如看病治疗支出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元，英国政府提供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69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元，美国政府支出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39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元，一般发展中国家也在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元左右（如印度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元，泰国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元），而我国政府支出仅为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sz="2000" dirty="0">
                <a:latin typeface="微软雅黑" pitchFamily="34" charset="-122"/>
                <a:ea typeface="微软雅黑" pitchFamily="34" charset="-122"/>
              </a:rPr>
              <a:t>~17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元。</a:t>
            </a:r>
          </a:p>
        </p:txBody>
      </p:sp>
      <p:pic>
        <p:nvPicPr>
          <p:cNvPr id="6" name="Picture 2" descr="http://ppt360.com/gif/UploadFiles_9779/201111/20111118172744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1500174"/>
            <a:ext cx="1214440" cy="307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662" y="85723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姚体" pitchFamily="2" charset="-122"/>
                <a:ea typeface="方正姚体" pitchFamily="2" charset="-122"/>
              </a:rPr>
              <a:t>经济与社会协调发展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2143116"/>
            <a:ext cx="72152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促进经济与社会协调发展，必须坚持以经济建设为中心。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发展经济是首要的任务。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3929066"/>
            <a:ext cx="7143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促进经济与社会协调发展，必须坚持“以人为本”。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在坚持以经建设为中心的基础上，更加注重社会建设，着力保障和改善民生。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57224" y="2357430"/>
            <a:ext cx="500066" cy="2928958"/>
          </a:xfrm>
          <a:prstGeom prst="leftBrace">
            <a:avLst/>
          </a:prstGeom>
          <a:ln cap="rnd">
            <a:solidFill>
              <a:schemeClr val="tx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0420_90c19f59a3e375fb0066T9IReO3GoR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928670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第二框  物质文明和精神文明协调发展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714488"/>
            <a:ext cx="714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、什么是文明？文明包括哪些内容？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、物质文明与精神文明哪个更重要？为什么？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、精神文明建设的根本是什么？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52" name="AutoShape 4" descr="http://t2.baidu.com/it/u=2617895738,185912528&amp;fm=0&amp;gp=0.jpg"/>
          <p:cNvSpPr>
            <a:spLocks noChangeAspect="1" noChangeArrowheads="1"/>
          </p:cNvSpPr>
          <p:nvPr/>
        </p:nvSpPr>
        <p:spPr bwMode="auto">
          <a:xfrm>
            <a:off x="117475" y="-639763"/>
            <a:ext cx="1333500" cy="1333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4" name="Picture 6" descr="http://www.klps.tp.edu.tw/enable2007/computer/powerpoint2007/download/lesson6/leam/06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286124"/>
            <a:ext cx="2721079" cy="271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1092</Words>
  <Paragraphs>83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第三课  协调发展  社会和谐</vt:lpstr>
      <vt:lpstr>第一框  经济与社会协调发展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hp</cp:lastModifiedBy>
  <dcterms:created xsi:type="dcterms:W3CDTF">2012-12-03T05:24:11Z</dcterms:created>
  <dcterms:modified xsi:type="dcterms:W3CDTF">2018-11-23T06:11:17Z</dcterms:modified>
</cp:coreProperties>
</file>