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8" r:id="rId1"/>
  </p:sldMasterIdLst>
  <p:sldIdLst>
    <p:sldId id="256" r:id="rId2"/>
    <p:sldId id="258" r:id="rId3"/>
    <p:sldId id="257" r:id="rId4"/>
    <p:sldId id="259" r:id="rId5"/>
    <p:sldId id="260" r:id="rId6"/>
    <p:sldId id="261" r:id="rId7"/>
    <p:sldId id="262" r:id="rId8"/>
    <p:sldId id="263" r:id="rId9"/>
    <p:sldId id="265" r:id="rId10"/>
    <p:sldId id="264" r:id="rId11"/>
    <p:sldId id="266" r:id="rId12"/>
    <p:sldId id="267" r:id="rId13"/>
    <p:sldId id="268" r:id="rId14"/>
    <p:sldId id="269" r:id="rId15"/>
    <p:sldId id="270" r:id="rId16"/>
    <p:sldId id="272" r:id="rId17"/>
    <p:sldId id="273" r:id="rId18"/>
    <p:sldId id="275" r:id="rId19"/>
    <p:sldId id="274" r:id="rId2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华文新魏"/>
      </a:defRPr>
    </a:lvl1pPr>
    <a:lvl2pPr marL="457200" algn="l" rtl="0" fontAlgn="base">
      <a:spcBef>
        <a:spcPct val="0"/>
      </a:spcBef>
      <a:spcAft>
        <a:spcPct val="0"/>
      </a:spcAft>
      <a:defRPr kern="1200">
        <a:solidFill>
          <a:schemeClr val="tx1"/>
        </a:solidFill>
        <a:latin typeface="Arial" charset="0"/>
        <a:ea typeface="宋体" charset="-122"/>
        <a:cs typeface="华文新魏"/>
      </a:defRPr>
    </a:lvl2pPr>
    <a:lvl3pPr marL="914400" algn="l" rtl="0" fontAlgn="base">
      <a:spcBef>
        <a:spcPct val="0"/>
      </a:spcBef>
      <a:spcAft>
        <a:spcPct val="0"/>
      </a:spcAft>
      <a:defRPr kern="1200">
        <a:solidFill>
          <a:schemeClr val="tx1"/>
        </a:solidFill>
        <a:latin typeface="Arial" charset="0"/>
        <a:ea typeface="宋体" charset="-122"/>
        <a:cs typeface="华文新魏"/>
      </a:defRPr>
    </a:lvl3pPr>
    <a:lvl4pPr marL="1371600" algn="l" rtl="0" fontAlgn="base">
      <a:spcBef>
        <a:spcPct val="0"/>
      </a:spcBef>
      <a:spcAft>
        <a:spcPct val="0"/>
      </a:spcAft>
      <a:defRPr kern="1200">
        <a:solidFill>
          <a:schemeClr val="tx1"/>
        </a:solidFill>
        <a:latin typeface="Arial" charset="0"/>
        <a:ea typeface="宋体" charset="-122"/>
        <a:cs typeface="华文新魏"/>
      </a:defRPr>
    </a:lvl4pPr>
    <a:lvl5pPr marL="1828800" algn="l" rtl="0" fontAlgn="base">
      <a:spcBef>
        <a:spcPct val="0"/>
      </a:spcBef>
      <a:spcAft>
        <a:spcPct val="0"/>
      </a:spcAft>
      <a:defRPr kern="1200">
        <a:solidFill>
          <a:schemeClr val="tx1"/>
        </a:solidFill>
        <a:latin typeface="Arial" charset="0"/>
        <a:ea typeface="宋体" charset="-122"/>
        <a:cs typeface="华文新魏"/>
      </a:defRPr>
    </a:lvl5pPr>
    <a:lvl6pPr marL="2286000" algn="l" defTabSz="914400" rtl="0" eaLnBrk="1" latinLnBrk="0" hangingPunct="1">
      <a:defRPr kern="1200">
        <a:solidFill>
          <a:schemeClr val="tx1"/>
        </a:solidFill>
        <a:latin typeface="Arial" charset="0"/>
        <a:ea typeface="宋体" charset="-122"/>
        <a:cs typeface="华文新魏"/>
      </a:defRPr>
    </a:lvl6pPr>
    <a:lvl7pPr marL="2743200" algn="l" defTabSz="914400" rtl="0" eaLnBrk="1" latinLnBrk="0" hangingPunct="1">
      <a:defRPr kern="1200">
        <a:solidFill>
          <a:schemeClr val="tx1"/>
        </a:solidFill>
        <a:latin typeface="Arial" charset="0"/>
        <a:ea typeface="宋体" charset="-122"/>
        <a:cs typeface="华文新魏"/>
      </a:defRPr>
    </a:lvl7pPr>
    <a:lvl8pPr marL="3200400" algn="l" defTabSz="914400" rtl="0" eaLnBrk="1" latinLnBrk="0" hangingPunct="1">
      <a:defRPr kern="1200">
        <a:solidFill>
          <a:schemeClr val="tx1"/>
        </a:solidFill>
        <a:latin typeface="Arial" charset="0"/>
        <a:ea typeface="宋体" charset="-122"/>
        <a:cs typeface="华文新魏"/>
      </a:defRPr>
    </a:lvl8pPr>
    <a:lvl9pPr marL="3657600" algn="l" defTabSz="914400" rtl="0" eaLnBrk="1" latinLnBrk="0" hangingPunct="1">
      <a:defRPr kern="1200">
        <a:solidFill>
          <a:schemeClr val="tx1"/>
        </a:solidFill>
        <a:latin typeface="Arial" charset="0"/>
        <a:ea typeface="宋体" charset="-122"/>
        <a:cs typeface="华文新魏"/>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6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fld id="{9D02FC4A-6E6A-4561-A605-B2B8310F47FD}" type="datetimeFigureOut">
              <a:rPr lang="zh-CN" altLang="en-US"/>
              <a:pPr/>
              <a:t>2018-11-23</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B96E758-45BA-4981-B5EE-91F45DE5AFAF}" type="slidenum">
              <a:rPr lang="zh-CN" altLang="en-US"/>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9F7D3C8B-3694-4446-9E1C-A3A58C8A977C}" type="datetimeFigureOut">
              <a:rPr lang="zh-CN" altLang="en-US"/>
              <a:pPr/>
              <a:t>2018-11-23</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6DCA744-6BE7-40BB-B9A1-AA4B892539DC}" type="slidenum">
              <a:rPr lang="zh-CN" altLang="en-US"/>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8925" y="274638"/>
            <a:ext cx="2058988" cy="58801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29325" cy="58801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8C168F8F-D41D-41DE-91F4-31A5952F1DFF}" type="datetimeFigureOut">
              <a:rPr lang="zh-CN" altLang="en-US"/>
              <a:pPr/>
              <a:t>2018-11-23</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4248615-A7BE-41DB-B091-E4187F4FAB18}"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170F830C-FC52-4931-873D-1472FAA1F651}" type="datetimeFigureOut">
              <a:rPr lang="zh-CN" altLang="en-US"/>
              <a:pPr/>
              <a:t>2018-11-23</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0401F73-592B-48CB-BC94-942F96686F9B}"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A5185666-A78C-4DBF-8C1C-D816582BCE93}" type="datetimeFigureOut">
              <a:rPr lang="zh-CN" altLang="en-US"/>
              <a:pPr/>
              <a:t>2018-11-23</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145D4AD-9847-44FE-83A9-847F7EC94084}"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68313" y="162877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59313" y="162877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fld id="{E322B1F1-1435-46F8-BCFB-9D089BD3E189}" type="datetimeFigureOut">
              <a:rPr lang="zh-CN" altLang="en-US"/>
              <a:pPr/>
              <a:t>2018-11-23</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2FBC5A34-9815-4EDC-9F0F-794B80C03D50}"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fld id="{99ED7F50-6891-4781-8732-D70ED61E52DA}" type="datetimeFigureOut">
              <a:rPr lang="zh-CN" altLang="en-US"/>
              <a:pPr/>
              <a:t>2018-11-23</a:t>
            </a:fld>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035E545D-4E02-4846-8AA8-382D8E703BEF}"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fld id="{AD770AE4-CFFB-407C-BC81-6C77F21543D8}" type="datetimeFigureOut">
              <a:rPr lang="zh-CN" altLang="en-US"/>
              <a:pPr/>
              <a:t>2018-11-23</a:t>
            </a:fld>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953D7FE1-D04B-435D-9401-ECA4C1786BB2}"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21339F31-036E-4091-AA79-D55157024416}" type="datetimeFigureOut">
              <a:rPr lang="zh-CN" altLang="en-US"/>
              <a:pPr/>
              <a:t>2018-11-23</a:t>
            </a:fld>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3158BD05-FA80-4F18-AB41-34D18075BEB3}"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2E311129-F6A3-4CD5-BE97-A200FA7135B8}" type="datetimeFigureOut">
              <a:rPr lang="zh-CN" altLang="en-US"/>
              <a:pPr/>
              <a:t>2018-11-23</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7CC445DB-BC3F-4415-97A7-4C94C490AED2}"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6F1084C2-2B3D-410E-94A7-7D38C0DE9750}" type="datetimeFigureOut">
              <a:rPr lang="zh-CN" altLang="en-US"/>
              <a:pPr/>
              <a:t>2018-11-23</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E806C4D1-A9BC-4841-B847-6E385EA9C7AF}"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hyperlink" Target="http://cai.7cxk.net/"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8131" name="Rectangle 3"/>
          <p:cNvSpPr>
            <a:spLocks noGrp="1" noChangeArrowheads="1"/>
          </p:cNvSpPr>
          <p:nvPr>
            <p:ph type="body" idx="1"/>
          </p:nvPr>
        </p:nvSpPr>
        <p:spPr bwMode="auto">
          <a:xfrm>
            <a:off x="468313" y="1628775"/>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813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EE72AE14-A678-453F-9B42-98C5DE9DEBA7}" type="datetimeFigureOut">
              <a:rPr lang="zh-CN" altLang="en-US"/>
              <a:pPr/>
              <a:t>2018-11-23</a:t>
            </a:fld>
            <a:endParaRPr lang="en-US" altLang="zh-CN"/>
          </a:p>
        </p:txBody>
      </p:sp>
      <p:sp>
        <p:nvSpPr>
          <p:cNvPr id="4813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4813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FD45ADE6-DBF0-4A75-B88F-F49F922CEEBC}" type="slidenum">
              <a:rPr lang="zh-CN" altLang="en-US"/>
              <a:pPr/>
              <a:t>‹#›</a:t>
            </a:fld>
            <a:endParaRPr lang="en-US" altLang="zh-CN"/>
          </a:p>
        </p:txBody>
      </p:sp>
      <p:pic>
        <p:nvPicPr>
          <p:cNvPr id="48135" name="Picture 7" descr="孔隆教育PPT模板(下)副本"/>
          <p:cNvPicPr>
            <a:picLocks noChangeAspect="1" noChangeArrowheads="1"/>
          </p:cNvPicPr>
          <p:nvPr/>
        </p:nvPicPr>
        <p:blipFill>
          <a:blip r:embed="rId13" cstate="print"/>
          <a:srcRect l="6961" t="78902"/>
          <a:stretch>
            <a:fillRect/>
          </a:stretch>
        </p:blipFill>
        <p:spPr bwMode="auto">
          <a:xfrm>
            <a:off x="0" y="6597650"/>
            <a:ext cx="9144000" cy="260350"/>
          </a:xfrm>
          <a:prstGeom prst="rect">
            <a:avLst/>
          </a:prstGeom>
          <a:noFill/>
        </p:spPr>
      </p:pic>
      <p:pic>
        <p:nvPicPr>
          <p:cNvPr id="48136" name="Picture 8"/>
          <p:cNvPicPr>
            <a:picLocks noChangeAspect="1" noChangeArrowheads="1"/>
          </p:cNvPicPr>
          <p:nvPr/>
        </p:nvPicPr>
        <p:blipFill>
          <a:blip r:embed="rId14" cstate="print"/>
          <a:srcRect/>
          <a:stretch>
            <a:fillRect/>
          </a:stretch>
        </p:blipFill>
        <p:spPr bwMode="auto">
          <a:xfrm>
            <a:off x="0" y="0"/>
            <a:ext cx="9144000" cy="923925"/>
          </a:xfrm>
          <a:prstGeom prst="rect">
            <a:avLst/>
          </a:prstGeom>
          <a:noFill/>
          <a:ln w="9525">
            <a:noFill/>
            <a:miter lim="800000"/>
            <a:headEnd/>
            <a:tailEnd/>
          </a:ln>
          <a:effectLst/>
        </p:spPr>
      </p:pic>
      <p:sp>
        <p:nvSpPr>
          <p:cNvPr id="48137" name="Text Box 9"/>
          <p:cNvSpPr txBox="1">
            <a:spLocks noChangeArrowheads="1"/>
          </p:cNvSpPr>
          <p:nvPr/>
        </p:nvSpPr>
        <p:spPr bwMode="auto">
          <a:xfrm>
            <a:off x="6084888" y="6548438"/>
            <a:ext cx="2841625" cy="336550"/>
          </a:xfrm>
          <a:prstGeom prst="rect">
            <a:avLst/>
          </a:prstGeom>
          <a:noFill/>
          <a:ln w="9525">
            <a:noFill/>
            <a:miter lim="800000"/>
            <a:headEnd/>
            <a:tailEnd/>
          </a:ln>
          <a:effectLst/>
        </p:spPr>
        <p:txBody>
          <a:bodyPr wrap="none">
            <a:spAutoFit/>
          </a:bodyPr>
          <a:lstStyle/>
          <a:p>
            <a:r>
              <a:rPr lang="en-US" altLang="zh-CN" sz="1600">
                <a:solidFill>
                  <a:schemeClr val="bg1"/>
                </a:solidFill>
                <a:hlinkClick r:id="rId15"/>
              </a:rPr>
              <a:t>http://cai.7cxk.net</a:t>
            </a:r>
            <a:r>
              <a:rPr lang="en-US" altLang="zh-CN" sz="1600">
                <a:solidFill>
                  <a:schemeClr val="bg1"/>
                </a:solidFill>
              </a:rPr>
              <a:t> </a:t>
            </a:r>
            <a:r>
              <a:rPr lang="zh-CN" altLang="en-US" sz="1600">
                <a:solidFill>
                  <a:schemeClr val="bg1"/>
                </a:solidFill>
              </a:rPr>
              <a:t>中小学课件</a:t>
            </a:r>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xStyles>
    <p:titleStyle>
      <a:lvl1pPr algn="ctr" rtl="0" fontAlgn="base">
        <a:spcBef>
          <a:spcPct val="0"/>
        </a:spcBef>
        <a:spcAft>
          <a:spcPct val="0"/>
        </a:spcAft>
        <a:defRPr sz="4400">
          <a:solidFill>
            <a:srgbClr val="FF0000"/>
          </a:solidFill>
          <a:latin typeface="+mj-lt"/>
          <a:ea typeface="+mj-ea"/>
          <a:cs typeface="+mj-cs"/>
        </a:defRPr>
      </a:lvl1pPr>
      <a:lvl2pPr algn="ctr" rtl="0" fontAlgn="base">
        <a:spcBef>
          <a:spcPct val="0"/>
        </a:spcBef>
        <a:spcAft>
          <a:spcPct val="0"/>
        </a:spcAft>
        <a:defRPr sz="4400">
          <a:solidFill>
            <a:srgbClr val="FF0000"/>
          </a:solidFill>
          <a:latin typeface="Arial" charset="0"/>
          <a:ea typeface="黑体" pitchFamily="49" charset="-122"/>
          <a:cs typeface="宋体" charset="-122"/>
        </a:defRPr>
      </a:lvl2pPr>
      <a:lvl3pPr algn="ctr" rtl="0" fontAlgn="base">
        <a:spcBef>
          <a:spcPct val="0"/>
        </a:spcBef>
        <a:spcAft>
          <a:spcPct val="0"/>
        </a:spcAft>
        <a:defRPr sz="4400">
          <a:solidFill>
            <a:srgbClr val="FF0000"/>
          </a:solidFill>
          <a:latin typeface="Arial" charset="0"/>
          <a:ea typeface="黑体" pitchFamily="49" charset="-122"/>
          <a:cs typeface="宋体" charset="-122"/>
        </a:defRPr>
      </a:lvl3pPr>
      <a:lvl4pPr algn="ctr" rtl="0" fontAlgn="base">
        <a:spcBef>
          <a:spcPct val="0"/>
        </a:spcBef>
        <a:spcAft>
          <a:spcPct val="0"/>
        </a:spcAft>
        <a:defRPr sz="4400">
          <a:solidFill>
            <a:srgbClr val="FF0000"/>
          </a:solidFill>
          <a:latin typeface="Arial" charset="0"/>
          <a:ea typeface="黑体" pitchFamily="49" charset="-122"/>
          <a:cs typeface="宋体" charset="-122"/>
        </a:defRPr>
      </a:lvl4pPr>
      <a:lvl5pPr algn="ctr" rtl="0" fontAlgn="base">
        <a:spcBef>
          <a:spcPct val="0"/>
        </a:spcBef>
        <a:spcAft>
          <a:spcPct val="0"/>
        </a:spcAft>
        <a:defRPr sz="4400">
          <a:solidFill>
            <a:srgbClr val="FF0000"/>
          </a:solidFill>
          <a:latin typeface="Arial" charset="0"/>
          <a:ea typeface="黑体" pitchFamily="49" charset="-122"/>
          <a:cs typeface="宋体" charset="-122"/>
        </a:defRPr>
      </a:lvl5pPr>
      <a:lvl6pPr marL="457200" algn="ctr" rtl="0" fontAlgn="base">
        <a:spcBef>
          <a:spcPct val="0"/>
        </a:spcBef>
        <a:spcAft>
          <a:spcPct val="0"/>
        </a:spcAft>
        <a:defRPr sz="4400">
          <a:solidFill>
            <a:srgbClr val="FF0000"/>
          </a:solidFill>
          <a:latin typeface="Arial" charset="0"/>
          <a:ea typeface="黑体" pitchFamily="49" charset="-122"/>
          <a:cs typeface="宋体" charset="-122"/>
        </a:defRPr>
      </a:lvl6pPr>
      <a:lvl7pPr marL="914400" algn="ctr" rtl="0" fontAlgn="base">
        <a:spcBef>
          <a:spcPct val="0"/>
        </a:spcBef>
        <a:spcAft>
          <a:spcPct val="0"/>
        </a:spcAft>
        <a:defRPr sz="4400">
          <a:solidFill>
            <a:srgbClr val="FF0000"/>
          </a:solidFill>
          <a:latin typeface="Arial" charset="0"/>
          <a:ea typeface="黑体" pitchFamily="49" charset="-122"/>
          <a:cs typeface="宋体" charset="-122"/>
        </a:defRPr>
      </a:lvl7pPr>
      <a:lvl8pPr marL="1371600" algn="ctr" rtl="0" fontAlgn="base">
        <a:spcBef>
          <a:spcPct val="0"/>
        </a:spcBef>
        <a:spcAft>
          <a:spcPct val="0"/>
        </a:spcAft>
        <a:defRPr sz="4400">
          <a:solidFill>
            <a:srgbClr val="FF0000"/>
          </a:solidFill>
          <a:latin typeface="Arial" charset="0"/>
          <a:ea typeface="黑体" pitchFamily="49" charset="-122"/>
          <a:cs typeface="宋体" charset="-122"/>
        </a:defRPr>
      </a:lvl8pPr>
      <a:lvl9pPr marL="1828800" algn="ctr" rtl="0" fontAlgn="base">
        <a:spcBef>
          <a:spcPct val="0"/>
        </a:spcBef>
        <a:spcAft>
          <a:spcPct val="0"/>
        </a:spcAft>
        <a:defRPr sz="4400">
          <a:solidFill>
            <a:srgbClr val="FF0000"/>
          </a:solidFill>
          <a:latin typeface="Arial" charset="0"/>
          <a:ea typeface="黑体" pitchFamily="49" charset="-122"/>
          <a:cs typeface="宋体" charset="-122"/>
        </a:defRPr>
      </a:lvl9pPr>
    </p:titleStyle>
    <p:bodyStyle>
      <a:lvl1pPr marL="342900" indent="-342900" algn="l" rtl="0" fontAlgn="base">
        <a:spcBef>
          <a:spcPct val="20000"/>
        </a:spcBef>
        <a:spcAft>
          <a:spcPct val="0"/>
        </a:spcAft>
        <a:buChar char="•"/>
        <a:defRPr sz="3200" b="1">
          <a:solidFill>
            <a:srgbClr val="0000FF"/>
          </a:solidFill>
          <a:latin typeface="+mn-lt"/>
          <a:ea typeface="+mn-ea"/>
          <a:cs typeface="+mn-cs"/>
        </a:defRPr>
      </a:lvl1pPr>
      <a:lvl2pPr marL="742950" indent="-285750" algn="l" rtl="0" fontAlgn="base">
        <a:spcBef>
          <a:spcPct val="20000"/>
        </a:spcBef>
        <a:spcAft>
          <a:spcPct val="0"/>
        </a:spcAft>
        <a:buChar char="–"/>
        <a:defRPr sz="2800" b="1">
          <a:solidFill>
            <a:schemeClr val="tx1"/>
          </a:solidFill>
          <a:latin typeface="+mn-lt"/>
          <a:ea typeface="+mn-ea"/>
          <a:cs typeface="+mn-cs"/>
        </a:defRPr>
      </a:lvl2pPr>
      <a:lvl3pPr marL="1143000" indent="-228600" algn="l" rtl="0" fontAlgn="base">
        <a:spcBef>
          <a:spcPct val="20000"/>
        </a:spcBef>
        <a:spcAft>
          <a:spcPct val="0"/>
        </a:spcAft>
        <a:buChar char="•"/>
        <a:defRPr sz="2400" b="1">
          <a:solidFill>
            <a:schemeClr val="tx1"/>
          </a:solidFill>
          <a:latin typeface="+mn-lt"/>
          <a:ea typeface="+mn-ea"/>
          <a:cs typeface="+mn-cs"/>
        </a:defRPr>
      </a:lvl3pPr>
      <a:lvl4pPr marL="1600200" indent="-228600" algn="l" rtl="0" fontAlgn="base">
        <a:spcBef>
          <a:spcPct val="20000"/>
        </a:spcBef>
        <a:spcAft>
          <a:spcPct val="0"/>
        </a:spcAft>
        <a:buChar char="–"/>
        <a:defRPr sz="2000" b="1">
          <a:solidFill>
            <a:schemeClr val="tx1"/>
          </a:solidFill>
          <a:latin typeface="+mn-lt"/>
          <a:ea typeface="+mn-ea"/>
          <a:cs typeface="+mn-cs"/>
        </a:defRPr>
      </a:lvl4pPr>
      <a:lvl5pPr marL="2057400" indent="-228600" algn="l" rtl="0" fontAlgn="base">
        <a:spcBef>
          <a:spcPct val="20000"/>
        </a:spcBef>
        <a:spcAft>
          <a:spcPct val="0"/>
        </a:spcAft>
        <a:buChar char="»"/>
        <a:defRPr sz="2000" b="1">
          <a:solidFill>
            <a:schemeClr val="tx1"/>
          </a:solidFill>
          <a:latin typeface="+mn-lt"/>
          <a:ea typeface="+mn-ea"/>
          <a:cs typeface="+mn-cs"/>
        </a:defRPr>
      </a:lvl5pPr>
      <a:lvl6pPr marL="2514600" indent="-228600" algn="l" rtl="0" fontAlgn="base">
        <a:spcBef>
          <a:spcPct val="20000"/>
        </a:spcBef>
        <a:spcAft>
          <a:spcPct val="0"/>
        </a:spcAft>
        <a:buChar char="»"/>
        <a:defRPr sz="2000" b="1">
          <a:solidFill>
            <a:schemeClr val="tx1"/>
          </a:solidFill>
          <a:latin typeface="+mn-lt"/>
          <a:ea typeface="+mn-ea"/>
          <a:cs typeface="+mn-cs"/>
        </a:defRPr>
      </a:lvl6pPr>
      <a:lvl7pPr marL="2971800" indent="-228600" algn="l" rtl="0" fontAlgn="base">
        <a:spcBef>
          <a:spcPct val="20000"/>
        </a:spcBef>
        <a:spcAft>
          <a:spcPct val="0"/>
        </a:spcAft>
        <a:buChar char="»"/>
        <a:defRPr sz="2000" b="1">
          <a:solidFill>
            <a:schemeClr val="tx1"/>
          </a:solidFill>
          <a:latin typeface="+mn-lt"/>
          <a:ea typeface="+mn-ea"/>
          <a:cs typeface="+mn-cs"/>
        </a:defRPr>
      </a:lvl7pPr>
      <a:lvl8pPr marL="3429000" indent="-228600" algn="l" rtl="0" fontAlgn="base">
        <a:spcBef>
          <a:spcPct val="20000"/>
        </a:spcBef>
        <a:spcAft>
          <a:spcPct val="0"/>
        </a:spcAft>
        <a:buChar char="»"/>
        <a:defRPr sz="2000" b="1">
          <a:solidFill>
            <a:schemeClr val="tx1"/>
          </a:solidFill>
          <a:latin typeface="+mn-lt"/>
          <a:ea typeface="+mn-ea"/>
          <a:cs typeface="+mn-cs"/>
        </a:defRPr>
      </a:lvl8pPr>
      <a:lvl9pPr marL="3886200" indent="-228600" algn="l" rtl="0" fontAlgn="base">
        <a:spcBef>
          <a:spcPct val="20000"/>
        </a:spcBef>
        <a:spcAft>
          <a:spcPct val="0"/>
        </a:spcAft>
        <a:buChar char="»"/>
        <a:defRPr sz="2000" b="1">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3" name="标题 1"/>
          <p:cNvSpPr>
            <a:spLocks noGrp="1"/>
          </p:cNvSpPr>
          <p:nvPr>
            <p:ph type="ctrTitle" idx="4294967295"/>
          </p:nvPr>
        </p:nvSpPr>
        <p:spPr>
          <a:xfrm>
            <a:off x="1219200" y="3886200"/>
            <a:ext cx="6858000" cy="990600"/>
          </a:xfrm>
        </p:spPr>
        <p:txBody>
          <a:bodyPr anchor="t"/>
          <a:lstStyle/>
          <a:p>
            <a:pPr algn="r"/>
            <a:r>
              <a:rPr lang="zh-CN" altLang="en-US">
                <a:solidFill>
                  <a:schemeClr val="tx1"/>
                </a:solidFill>
              </a:rPr>
              <a:t>第四课 科教兴国 立志成才</a:t>
            </a:r>
          </a:p>
        </p:txBody>
      </p:sp>
      <p:sp>
        <p:nvSpPr>
          <p:cNvPr id="13314" name="副标题 2"/>
          <p:cNvSpPr>
            <a:spLocks noGrp="1"/>
          </p:cNvSpPr>
          <p:nvPr>
            <p:ph type="subTitle" idx="4294967295"/>
          </p:nvPr>
        </p:nvSpPr>
        <p:spPr>
          <a:xfrm>
            <a:off x="1230313" y="5229225"/>
            <a:ext cx="6858000" cy="490538"/>
          </a:xfrm>
        </p:spPr>
        <p:txBody>
          <a:bodyPr/>
          <a:lstStyle/>
          <a:p>
            <a:pPr marL="0" indent="0" algn="r">
              <a:buFontTx/>
              <a:buNone/>
            </a:pPr>
            <a:r>
              <a:rPr lang="zh-CN" altLang="en-US" sz="2600">
                <a:solidFill>
                  <a:schemeClr val="tx2"/>
                </a:solidFill>
                <a:latin typeface="Bookman Old Style" pitchFamily="18" charset="0"/>
                <a:ea typeface="宋体" charset="-122"/>
              </a:rPr>
              <a:t>第一框 科技与教育的重要地位</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cstate="print"/>
          <a:srcRect/>
          <a:stretch>
            <a:fillRect/>
          </a:stretch>
        </p:blipFill>
        <p:spPr bwMode="auto">
          <a:xfrm>
            <a:off x="4957763" y="2852738"/>
            <a:ext cx="2397125" cy="3192462"/>
          </a:xfrm>
          <a:prstGeom prst="rect">
            <a:avLst/>
          </a:prstGeom>
          <a:noFill/>
          <a:ln w="9525">
            <a:noFill/>
            <a:miter lim="800000"/>
            <a:headEnd/>
            <a:tailEnd/>
          </a:ln>
        </p:spPr>
      </p:pic>
      <p:pic>
        <p:nvPicPr>
          <p:cNvPr id="8194" name="Picture 2"/>
          <p:cNvPicPr>
            <a:picLocks noChangeAspect="1" noChangeArrowheads="1"/>
          </p:cNvPicPr>
          <p:nvPr/>
        </p:nvPicPr>
        <p:blipFill>
          <a:blip r:embed="rId3" cstate="print"/>
          <a:srcRect/>
          <a:stretch>
            <a:fillRect/>
          </a:stretch>
        </p:blipFill>
        <p:spPr bwMode="auto">
          <a:xfrm>
            <a:off x="508000" y="2852738"/>
            <a:ext cx="3178175" cy="3178175"/>
          </a:xfrm>
          <a:prstGeom prst="rect">
            <a:avLst/>
          </a:prstGeom>
          <a:noFill/>
          <a:ln w="9525">
            <a:noFill/>
            <a:miter lim="800000"/>
            <a:headEnd/>
            <a:tailEnd/>
          </a:ln>
        </p:spPr>
      </p:pic>
      <p:sp>
        <p:nvSpPr>
          <p:cNvPr id="22531" name="标题 1"/>
          <p:cNvSpPr>
            <a:spLocks noGrp="1"/>
          </p:cNvSpPr>
          <p:nvPr>
            <p:ph type="title" idx="4294967295"/>
          </p:nvPr>
        </p:nvSpPr>
        <p:spPr/>
        <p:txBody>
          <a:bodyPr anchor="b"/>
          <a:lstStyle/>
          <a:p>
            <a:r>
              <a:rPr lang="zh-CN" altLang="en-US"/>
              <a:t>提问</a:t>
            </a:r>
          </a:p>
        </p:txBody>
      </p:sp>
      <p:sp>
        <p:nvSpPr>
          <p:cNvPr id="22532" name="内容占位符 2"/>
          <p:cNvSpPr>
            <a:spLocks noGrp="1"/>
          </p:cNvSpPr>
          <p:nvPr>
            <p:ph sz="quarter" idx="4294967295"/>
          </p:nvPr>
        </p:nvSpPr>
        <p:spPr>
          <a:xfrm>
            <a:off x="457200" y="1219200"/>
            <a:ext cx="8229600" cy="4937125"/>
          </a:xfrm>
        </p:spPr>
        <p:txBody>
          <a:bodyPr/>
          <a:lstStyle/>
          <a:p>
            <a:r>
              <a:rPr lang="zh-CN" altLang="en-US" sz="3000"/>
              <a:t>你知道你所穿着的衣服是用什么材料制作的吗？</a:t>
            </a:r>
            <a:endParaRPr lang="en-US" altLang="zh-CN" sz="3000"/>
          </a:p>
          <a:p>
            <a:r>
              <a:rPr lang="zh-CN" altLang="en-US" sz="3000"/>
              <a:t>你知道还有哪些材料可以用来制衣吗？</a:t>
            </a:r>
            <a:endParaRPr lang="en-US" altLang="zh-CN" sz="3000"/>
          </a:p>
          <a:p>
            <a:r>
              <a:rPr lang="zh-CN" altLang="en-US" sz="3000"/>
              <a:t>你能说出用新材料制衣有哪些好处吗？</a:t>
            </a:r>
          </a:p>
        </p:txBody>
      </p:sp>
      <p:sp>
        <p:nvSpPr>
          <p:cNvPr id="4" name="云形标注 3"/>
          <p:cNvSpPr/>
          <p:nvPr/>
        </p:nvSpPr>
        <p:spPr>
          <a:xfrm>
            <a:off x="3708400" y="2060575"/>
            <a:ext cx="4895850" cy="3240088"/>
          </a:xfrm>
          <a:prstGeom prst="cloudCallout">
            <a:avLst>
              <a:gd name="adj1" fmla="val -54052"/>
              <a:gd name="adj2" fmla="val 52189"/>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dirty="0"/>
              <a:t>由此可见：科学技术的应用，使得劳动对象的范围不断扩大，促进了生产力的发展！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532">
                                            <p:txEl>
                                              <p:pRg st="0" end="0"/>
                                            </p:txEl>
                                          </p:spTgt>
                                        </p:tgtEl>
                                        <p:attrNameLst>
                                          <p:attrName>style.visibility</p:attrName>
                                        </p:attrNameLst>
                                      </p:cBhvr>
                                      <p:to>
                                        <p:strVal val="visible"/>
                                      </p:to>
                                    </p:set>
                                    <p:animEffect transition="in" filter="fade">
                                      <p:cBhvr>
                                        <p:cTn id="7" dur="1000"/>
                                        <p:tgtEl>
                                          <p:spTgt spid="22532">
                                            <p:txEl>
                                              <p:pRg st="0" end="0"/>
                                            </p:txEl>
                                          </p:spTgt>
                                        </p:tgtEl>
                                      </p:cBhvr>
                                    </p:animEffect>
                                    <p:anim calcmode="lin" valueType="num">
                                      <p:cBhvr>
                                        <p:cTn id="8" dur="1000" fill="hold"/>
                                        <p:tgtEl>
                                          <p:spTgt spid="2253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253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532">
                                            <p:txEl>
                                              <p:pRg st="1" end="1"/>
                                            </p:txEl>
                                          </p:spTgt>
                                        </p:tgtEl>
                                        <p:attrNameLst>
                                          <p:attrName>style.visibility</p:attrName>
                                        </p:attrNameLst>
                                      </p:cBhvr>
                                      <p:to>
                                        <p:strVal val="visible"/>
                                      </p:to>
                                    </p:set>
                                    <p:animEffect transition="in" filter="fade">
                                      <p:cBhvr>
                                        <p:cTn id="14" dur="1000"/>
                                        <p:tgtEl>
                                          <p:spTgt spid="22532">
                                            <p:txEl>
                                              <p:pRg st="1" end="1"/>
                                            </p:txEl>
                                          </p:spTgt>
                                        </p:tgtEl>
                                      </p:cBhvr>
                                    </p:animEffect>
                                    <p:anim calcmode="lin" valueType="num">
                                      <p:cBhvr>
                                        <p:cTn id="15" dur="1000" fill="hold"/>
                                        <p:tgtEl>
                                          <p:spTgt spid="2253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253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2532">
                                            <p:txEl>
                                              <p:pRg st="2" end="2"/>
                                            </p:txEl>
                                          </p:spTgt>
                                        </p:tgtEl>
                                        <p:attrNameLst>
                                          <p:attrName>style.visibility</p:attrName>
                                        </p:attrNameLst>
                                      </p:cBhvr>
                                      <p:to>
                                        <p:strVal val="visible"/>
                                      </p:to>
                                    </p:set>
                                    <p:animEffect transition="in" filter="fade">
                                      <p:cBhvr>
                                        <p:cTn id="21" dur="1000"/>
                                        <p:tgtEl>
                                          <p:spTgt spid="22532">
                                            <p:txEl>
                                              <p:pRg st="2" end="2"/>
                                            </p:txEl>
                                          </p:spTgt>
                                        </p:tgtEl>
                                      </p:cBhvr>
                                    </p:animEffect>
                                    <p:anim calcmode="lin" valueType="num">
                                      <p:cBhvr>
                                        <p:cTn id="22" dur="1000" fill="hold"/>
                                        <p:tgtEl>
                                          <p:spTgt spid="2253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253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194"/>
                                        </p:tgtEl>
                                        <p:attrNameLst>
                                          <p:attrName>style.visibility</p:attrName>
                                        </p:attrNameLst>
                                      </p:cBhvr>
                                      <p:to>
                                        <p:strVal val="visible"/>
                                      </p:to>
                                    </p:set>
                                    <p:animEffect transition="in" filter="fade">
                                      <p:cBhvr>
                                        <p:cTn id="28" dur="1000"/>
                                        <p:tgtEl>
                                          <p:spTgt spid="8194"/>
                                        </p:tgtEl>
                                      </p:cBhvr>
                                    </p:animEffect>
                                    <p:anim calcmode="lin" valueType="num">
                                      <p:cBhvr>
                                        <p:cTn id="29" dur="1000" fill="hold"/>
                                        <p:tgtEl>
                                          <p:spTgt spid="8194"/>
                                        </p:tgtEl>
                                        <p:attrNameLst>
                                          <p:attrName>ppt_x</p:attrName>
                                        </p:attrNameLst>
                                      </p:cBhvr>
                                      <p:tavLst>
                                        <p:tav tm="0">
                                          <p:val>
                                            <p:strVal val="#ppt_x"/>
                                          </p:val>
                                        </p:tav>
                                        <p:tav tm="100000">
                                          <p:val>
                                            <p:strVal val="#ppt_x"/>
                                          </p:val>
                                        </p:tav>
                                      </p:tavLst>
                                    </p:anim>
                                    <p:anim calcmode="lin" valueType="num">
                                      <p:cBhvr>
                                        <p:cTn id="30"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195"/>
                                        </p:tgtEl>
                                        <p:attrNameLst>
                                          <p:attrName>style.visibility</p:attrName>
                                        </p:attrNameLst>
                                      </p:cBhvr>
                                      <p:to>
                                        <p:strVal val="visible"/>
                                      </p:to>
                                    </p:set>
                                    <p:animEffect transition="in" filter="fade">
                                      <p:cBhvr>
                                        <p:cTn id="35" dur="1000"/>
                                        <p:tgtEl>
                                          <p:spTgt spid="8195"/>
                                        </p:tgtEl>
                                      </p:cBhvr>
                                    </p:animEffect>
                                    <p:anim calcmode="lin" valueType="num">
                                      <p:cBhvr>
                                        <p:cTn id="36" dur="1000" fill="hold"/>
                                        <p:tgtEl>
                                          <p:spTgt spid="8195"/>
                                        </p:tgtEl>
                                        <p:attrNameLst>
                                          <p:attrName>ppt_x</p:attrName>
                                        </p:attrNameLst>
                                      </p:cBhvr>
                                      <p:tavLst>
                                        <p:tav tm="0">
                                          <p:val>
                                            <p:strVal val="#ppt_x"/>
                                          </p:val>
                                        </p:tav>
                                        <p:tav tm="100000">
                                          <p:val>
                                            <p:strVal val="#ppt_x"/>
                                          </p:val>
                                        </p:tav>
                                      </p:tavLst>
                                    </p:anim>
                                    <p:anim calcmode="lin" valueType="num">
                                      <p:cBhvr>
                                        <p:cTn id="37" dur="1000" fill="hold"/>
                                        <p:tgtEl>
                                          <p:spTgt spid="819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randombar(horizontal)">
                                      <p:cBhvr>
                                        <p:cTn id="4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build="p"/>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标题 1"/>
          <p:cNvSpPr>
            <a:spLocks noGrp="1"/>
          </p:cNvSpPr>
          <p:nvPr>
            <p:ph type="title" idx="4294967295"/>
          </p:nvPr>
        </p:nvSpPr>
        <p:spPr/>
        <p:txBody>
          <a:bodyPr anchor="b"/>
          <a:lstStyle/>
          <a:p>
            <a:r>
              <a:rPr lang="zh-CN" altLang="en-US"/>
              <a:t>综上所述</a:t>
            </a:r>
          </a:p>
        </p:txBody>
      </p:sp>
      <p:sp>
        <p:nvSpPr>
          <p:cNvPr id="23554" name="内容占位符 2"/>
          <p:cNvSpPr>
            <a:spLocks noGrp="1"/>
          </p:cNvSpPr>
          <p:nvPr>
            <p:ph sz="quarter" idx="4294967295"/>
          </p:nvPr>
        </p:nvSpPr>
        <p:spPr>
          <a:xfrm>
            <a:off x="457200" y="1219200"/>
            <a:ext cx="8229600" cy="4937125"/>
          </a:xfrm>
        </p:spPr>
        <p:txBody>
          <a:bodyPr/>
          <a:lstStyle/>
          <a:p>
            <a:r>
              <a:rPr lang="zh-CN" altLang="en-US" sz="3000"/>
              <a:t>科学技术是第一生产力。</a:t>
            </a:r>
          </a:p>
        </p:txBody>
      </p:sp>
      <p:pic>
        <p:nvPicPr>
          <p:cNvPr id="23555" name="Picture 3" descr="C:\Users\ynadesico\AppData\Local\Microsoft\Windows\Temporary Internet Files\Content.IE5\OMX9J54K\Life-Science-Strategy[1].bmp"/>
          <p:cNvPicPr>
            <a:picLocks noChangeAspect="1" noChangeArrowheads="1"/>
          </p:cNvPicPr>
          <p:nvPr/>
        </p:nvPicPr>
        <p:blipFill>
          <a:blip r:embed="rId2" cstate="print"/>
          <a:srcRect/>
          <a:stretch>
            <a:fillRect/>
          </a:stretch>
        </p:blipFill>
        <p:spPr bwMode="auto">
          <a:xfrm>
            <a:off x="5003800" y="3141663"/>
            <a:ext cx="3233738" cy="2754312"/>
          </a:xfrm>
          <a:prstGeom prst="rect">
            <a:avLst/>
          </a:prstGeom>
          <a:noFill/>
          <a:ln w="9525">
            <a:noFill/>
            <a:miter lim="800000"/>
            <a:headEnd/>
            <a:tailEnd/>
          </a:ln>
        </p:spPr>
      </p:pic>
      <p:pic>
        <p:nvPicPr>
          <p:cNvPr id="23556" name="Picture 4" descr="C:\Users\ynadesico\AppData\Local\Microsoft\Windows\Temporary Internet Files\Content.IE5\8WYRD9P2\lgi01a201411091900[1].jpg"/>
          <p:cNvPicPr>
            <a:picLocks noChangeAspect="1" noChangeArrowheads="1"/>
          </p:cNvPicPr>
          <p:nvPr/>
        </p:nvPicPr>
        <p:blipFill>
          <a:blip r:embed="rId3" cstate="print"/>
          <a:srcRect/>
          <a:stretch>
            <a:fillRect/>
          </a:stretch>
        </p:blipFill>
        <p:spPr bwMode="auto">
          <a:xfrm>
            <a:off x="684213" y="2060575"/>
            <a:ext cx="3976687" cy="39782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animEffect transition="in" filter="circle(in)">
                                      <p:cBhvr>
                                        <p:cTn id="7" dur="2000"/>
                                        <p:tgtEl>
                                          <p:spTgt spid="235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7" name="标题 1"/>
          <p:cNvSpPr>
            <a:spLocks noGrp="1"/>
          </p:cNvSpPr>
          <p:nvPr>
            <p:ph type="title" idx="4294967295"/>
          </p:nvPr>
        </p:nvSpPr>
        <p:spPr/>
        <p:txBody>
          <a:bodyPr anchor="b"/>
          <a:lstStyle/>
          <a:p>
            <a:r>
              <a:rPr lang="zh-CN" altLang="en-US" sz="4100"/>
              <a:t>现代科学技术已经成为衡量一个国家的综合国力的主要标志</a:t>
            </a:r>
          </a:p>
        </p:txBody>
      </p:sp>
      <p:sp>
        <p:nvSpPr>
          <p:cNvPr id="24578" name="内容占位符 2"/>
          <p:cNvSpPr>
            <a:spLocks noGrp="1"/>
          </p:cNvSpPr>
          <p:nvPr>
            <p:ph sz="quarter" idx="4294967295"/>
          </p:nvPr>
        </p:nvSpPr>
        <p:spPr>
          <a:xfrm>
            <a:off x="457200" y="1219200"/>
            <a:ext cx="8229600" cy="4937125"/>
          </a:xfrm>
        </p:spPr>
        <p:txBody>
          <a:bodyPr/>
          <a:lstStyle/>
          <a:p>
            <a:endParaRPr lang="zh-CN" altLang="en-US" sz="3000"/>
          </a:p>
        </p:txBody>
      </p:sp>
      <p:pic>
        <p:nvPicPr>
          <p:cNvPr id="10242" name="Picture 2"/>
          <p:cNvPicPr>
            <a:picLocks noChangeAspect="1" noChangeArrowheads="1"/>
          </p:cNvPicPr>
          <p:nvPr/>
        </p:nvPicPr>
        <p:blipFill>
          <a:blip r:embed="rId2" cstate="print"/>
          <a:srcRect/>
          <a:stretch>
            <a:fillRect/>
          </a:stretch>
        </p:blipFill>
        <p:spPr bwMode="auto">
          <a:xfrm>
            <a:off x="5724525" y="3213100"/>
            <a:ext cx="2857500" cy="2705100"/>
          </a:xfrm>
          <a:prstGeom prst="rect">
            <a:avLst/>
          </a:prstGeom>
          <a:noFill/>
          <a:ln w="9525">
            <a:noFill/>
            <a:miter lim="800000"/>
            <a:headEnd/>
            <a:tailEnd/>
          </a:ln>
        </p:spPr>
      </p:pic>
      <p:pic>
        <p:nvPicPr>
          <p:cNvPr id="10243" name="Picture 3"/>
          <p:cNvPicPr>
            <a:picLocks noChangeAspect="1" noChangeArrowheads="1"/>
          </p:cNvPicPr>
          <p:nvPr/>
        </p:nvPicPr>
        <p:blipFill>
          <a:blip r:embed="rId3" cstate="print"/>
          <a:srcRect/>
          <a:stretch>
            <a:fillRect/>
          </a:stretch>
        </p:blipFill>
        <p:spPr bwMode="auto">
          <a:xfrm>
            <a:off x="684213" y="1285875"/>
            <a:ext cx="4751387" cy="54054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wheel(1)">
                                      <p:cBhvr>
                                        <p:cTn id="7" dur="2000"/>
                                        <p:tgtEl>
                                          <p:spTgt spid="1024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randombar(horizontal)">
                                      <p:cBhvr>
                                        <p:cTn id="12" dur="500"/>
                                        <p:tgtEl>
                                          <p:spTgt spid="102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577"/>
                                        </p:tgtEl>
                                        <p:attrNameLst>
                                          <p:attrName>style.visibility</p:attrName>
                                        </p:attrNameLst>
                                      </p:cBhvr>
                                      <p:to>
                                        <p:strVal val="visible"/>
                                      </p:to>
                                    </p:set>
                                    <p:animEffect transition="in" filter="wipe(down)">
                                      <p:cBhvr>
                                        <p:cTn id="17" dur="500"/>
                                        <p:tgtEl>
                                          <p:spTgt spid="245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1" name="标题 1"/>
          <p:cNvSpPr>
            <a:spLocks noGrp="1"/>
          </p:cNvSpPr>
          <p:nvPr>
            <p:ph type="title" idx="4294967295"/>
          </p:nvPr>
        </p:nvSpPr>
        <p:spPr/>
        <p:txBody>
          <a:bodyPr anchor="b"/>
          <a:lstStyle/>
          <a:p>
            <a:r>
              <a:rPr lang="zh-CN" altLang="en-US"/>
              <a:t>各抒己见</a:t>
            </a:r>
          </a:p>
        </p:txBody>
      </p:sp>
      <p:sp>
        <p:nvSpPr>
          <p:cNvPr id="25602" name="内容占位符 2"/>
          <p:cNvSpPr>
            <a:spLocks noGrp="1"/>
          </p:cNvSpPr>
          <p:nvPr>
            <p:ph sz="quarter" idx="4294967295"/>
          </p:nvPr>
        </p:nvSpPr>
        <p:spPr>
          <a:xfrm>
            <a:off x="457200" y="1219200"/>
            <a:ext cx="8229600" cy="4937125"/>
          </a:xfrm>
        </p:spPr>
        <p:txBody>
          <a:bodyPr/>
          <a:lstStyle/>
          <a:p>
            <a:r>
              <a:rPr lang="zh-CN" altLang="en-US" sz="3000"/>
              <a:t>思考：实现现代化的关键在于科技，那么推动科学技术发展的主要条件有哪些呢？</a:t>
            </a:r>
          </a:p>
        </p:txBody>
      </p:sp>
      <p:pic>
        <p:nvPicPr>
          <p:cNvPr id="11266" name="Picture 2"/>
          <p:cNvPicPr>
            <a:picLocks noChangeAspect="1" noChangeArrowheads="1"/>
          </p:cNvPicPr>
          <p:nvPr/>
        </p:nvPicPr>
        <p:blipFill>
          <a:blip r:embed="rId2" cstate="print"/>
          <a:srcRect/>
          <a:stretch>
            <a:fillRect/>
          </a:stretch>
        </p:blipFill>
        <p:spPr bwMode="auto">
          <a:xfrm>
            <a:off x="1042988" y="2708275"/>
            <a:ext cx="5238750" cy="304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602">
                                            <p:txEl>
                                              <p:pRg st="0" end="0"/>
                                            </p:txEl>
                                          </p:spTgt>
                                        </p:tgtEl>
                                        <p:attrNameLst>
                                          <p:attrName>style.visibility</p:attrName>
                                        </p:attrNameLst>
                                      </p:cBhvr>
                                      <p:to>
                                        <p:strVal val="visible"/>
                                      </p:to>
                                    </p:set>
                                    <p:animEffect transition="in" filter="fade">
                                      <p:cBhvr>
                                        <p:cTn id="7" dur="1000"/>
                                        <p:tgtEl>
                                          <p:spTgt spid="25602">
                                            <p:txEl>
                                              <p:pRg st="0" end="0"/>
                                            </p:txEl>
                                          </p:spTgt>
                                        </p:tgtEl>
                                      </p:cBhvr>
                                    </p:animEffect>
                                    <p:anim calcmode="lin" valueType="num">
                                      <p:cBhvr>
                                        <p:cTn id="8" dur="1000" fill="hold"/>
                                        <p:tgtEl>
                                          <p:spTgt spid="2560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560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1266"/>
                                        </p:tgtEl>
                                        <p:attrNameLst>
                                          <p:attrName>style.visibility</p:attrName>
                                        </p:attrNameLst>
                                      </p:cBhvr>
                                      <p:to>
                                        <p:strVal val="visible"/>
                                      </p:to>
                                    </p:set>
                                    <p:animEffect transition="in" filter="wipe(down)">
                                      <p:cBhvr>
                                        <p:cTn id="14"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5" name="标题 1"/>
          <p:cNvSpPr>
            <a:spLocks noGrp="1"/>
          </p:cNvSpPr>
          <p:nvPr>
            <p:ph type="title" idx="4294967295"/>
          </p:nvPr>
        </p:nvSpPr>
        <p:spPr/>
        <p:txBody>
          <a:bodyPr anchor="b"/>
          <a:lstStyle/>
          <a:p>
            <a:r>
              <a:rPr lang="zh-CN" altLang="en-US"/>
              <a:t>走进硅谷</a:t>
            </a:r>
          </a:p>
        </p:txBody>
      </p:sp>
      <p:sp>
        <p:nvSpPr>
          <p:cNvPr id="26626" name="内容占位符 2"/>
          <p:cNvSpPr>
            <a:spLocks noGrp="1"/>
          </p:cNvSpPr>
          <p:nvPr>
            <p:ph sz="quarter" idx="4294967295"/>
          </p:nvPr>
        </p:nvSpPr>
        <p:spPr>
          <a:xfrm>
            <a:off x="457200" y="1219200"/>
            <a:ext cx="8229600" cy="4937125"/>
          </a:xfrm>
        </p:spPr>
        <p:txBody>
          <a:bodyPr/>
          <a:lstStyle/>
          <a:p>
            <a:r>
              <a:rPr lang="zh-CN" altLang="en-US" sz="3000"/>
              <a:t>美国硅谷（英语：</a:t>
            </a:r>
            <a:r>
              <a:rPr lang="en-US" altLang="zh-CN" sz="3000"/>
              <a:t>Silicon Valley</a:t>
            </a:r>
            <a:r>
              <a:rPr lang="zh-CN" altLang="en-US" sz="3000"/>
              <a:t>），是高科技事业云集的美国加州圣塔克拉拉谷的别称。地处美国加州北部旧金山湾以南，早期以硅芯片的设计与制造著称，因而得名。后来其它高技术产业也蓬勃发展，硅谷的名称现泛指所有高技术产业。 硅谷是美国重要的电子工业基地，也是世界最为知名的电子工业集中地。择址硅谷的计算机公司已经发展到大约</a:t>
            </a:r>
            <a:r>
              <a:rPr lang="en-US" altLang="zh-CN" sz="3000"/>
              <a:t>1500</a:t>
            </a:r>
            <a:r>
              <a:rPr lang="zh-CN" altLang="en-US" sz="3000"/>
              <a:t>家。其特点是以附近一些具有雄厚科研力量的美国一流大学斯坦福、伯克利和加州理工等世界知名大学为依托，以高技术的中小公司群为基础，并拥有苹果、英特尔、惠普、思科、朗讯、英伟达等大公司，融科学、技术、生产为一体。</a:t>
            </a:r>
            <a:endParaRPr lang="en-US" altLang="zh-CN" sz="3000"/>
          </a:p>
          <a:p>
            <a:endParaRPr lang="zh-CN" altLang="en-US" sz="300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49" name="标题 1"/>
          <p:cNvSpPr>
            <a:spLocks noGrp="1"/>
          </p:cNvSpPr>
          <p:nvPr>
            <p:ph type="title" idx="4294967295"/>
          </p:nvPr>
        </p:nvSpPr>
        <p:spPr/>
        <p:txBody>
          <a:bodyPr anchor="b"/>
          <a:lstStyle/>
          <a:p>
            <a:r>
              <a:rPr lang="zh-CN" altLang="en-US" sz="4100"/>
              <a:t>当今世界科技的发展，根本上取决于人才的培养</a:t>
            </a:r>
          </a:p>
        </p:txBody>
      </p:sp>
      <p:sp>
        <p:nvSpPr>
          <p:cNvPr id="27650" name="内容占位符 2"/>
          <p:cNvSpPr>
            <a:spLocks noGrp="1"/>
          </p:cNvSpPr>
          <p:nvPr>
            <p:ph sz="quarter" idx="4294967295"/>
          </p:nvPr>
        </p:nvSpPr>
        <p:spPr>
          <a:xfrm>
            <a:off x="457200" y="1219200"/>
            <a:ext cx="8229600" cy="4937125"/>
          </a:xfrm>
        </p:spPr>
        <p:txBody>
          <a:bodyPr/>
          <a:lstStyle/>
          <a:p>
            <a:r>
              <a:rPr lang="zh-CN" altLang="en-US" sz="3000"/>
              <a:t>为什么说没有斯坦福大学，就没有硅谷？</a:t>
            </a:r>
            <a:endParaRPr lang="en-US" altLang="zh-CN" sz="3000"/>
          </a:p>
          <a:p>
            <a:r>
              <a:rPr lang="zh-CN" altLang="en-US" sz="3000"/>
              <a:t>你认为推动科技发展的决定性因素是什么？</a:t>
            </a:r>
          </a:p>
        </p:txBody>
      </p:sp>
      <p:pic>
        <p:nvPicPr>
          <p:cNvPr id="12290" name="Picture 2"/>
          <p:cNvPicPr>
            <a:picLocks noChangeAspect="1" noChangeArrowheads="1"/>
          </p:cNvPicPr>
          <p:nvPr/>
        </p:nvPicPr>
        <p:blipFill>
          <a:blip r:embed="rId2" cstate="print"/>
          <a:srcRect/>
          <a:stretch>
            <a:fillRect/>
          </a:stretch>
        </p:blipFill>
        <p:spPr bwMode="auto">
          <a:xfrm>
            <a:off x="395288" y="2465388"/>
            <a:ext cx="3819525" cy="3248025"/>
          </a:xfrm>
          <a:prstGeom prst="rect">
            <a:avLst/>
          </a:prstGeom>
          <a:noFill/>
          <a:ln w="9525">
            <a:noFill/>
            <a:miter lim="800000"/>
            <a:headEnd/>
            <a:tailEnd/>
          </a:ln>
        </p:spPr>
      </p:pic>
      <p:pic>
        <p:nvPicPr>
          <p:cNvPr id="12291" name="Picture 3"/>
          <p:cNvPicPr>
            <a:picLocks noChangeAspect="1" noChangeArrowheads="1"/>
          </p:cNvPicPr>
          <p:nvPr/>
        </p:nvPicPr>
        <p:blipFill>
          <a:blip r:embed="rId3" cstate="print"/>
          <a:srcRect/>
          <a:stretch>
            <a:fillRect/>
          </a:stretch>
        </p:blipFill>
        <p:spPr bwMode="auto">
          <a:xfrm>
            <a:off x="4356100" y="2708275"/>
            <a:ext cx="4478338" cy="31099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650">
                                            <p:txEl>
                                              <p:pRg st="0" end="0"/>
                                            </p:txEl>
                                          </p:spTgt>
                                        </p:tgtEl>
                                        <p:attrNameLst>
                                          <p:attrName>style.visibility</p:attrName>
                                        </p:attrNameLst>
                                      </p:cBhvr>
                                      <p:to>
                                        <p:strVal val="visible"/>
                                      </p:to>
                                    </p:set>
                                    <p:animEffect transition="in" filter="wipe(down)">
                                      <p:cBhvr>
                                        <p:cTn id="7" dur="500"/>
                                        <p:tgtEl>
                                          <p:spTgt spid="2765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650">
                                            <p:txEl>
                                              <p:pRg st="1" end="1"/>
                                            </p:txEl>
                                          </p:spTgt>
                                        </p:tgtEl>
                                        <p:attrNameLst>
                                          <p:attrName>style.visibility</p:attrName>
                                        </p:attrNameLst>
                                      </p:cBhvr>
                                      <p:to>
                                        <p:strVal val="visible"/>
                                      </p:to>
                                    </p:set>
                                    <p:animEffect transition="in" filter="wipe(down)">
                                      <p:cBhvr>
                                        <p:cTn id="12" dur="500"/>
                                        <p:tgtEl>
                                          <p:spTgt spid="2765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2290"/>
                                        </p:tgtEl>
                                        <p:attrNameLst>
                                          <p:attrName>style.visibility</p:attrName>
                                        </p:attrNameLst>
                                      </p:cBhvr>
                                      <p:to>
                                        <p:strVal val="visible"/>
                                      </p:to>
                                    </p:set>
                                    <p:animEffect transition="in" filter="randombar(horizontal)">
                                      <p:cBhvr>
                                        <p:cTn id="17" dur="500"/>
                                        <p:tgtEl>
                                          <p:spTgt spid="12290"/>
                                        </p:tgtEl>
                                      </p:cBhvr>
                                    </p:animEffect>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nodeType="clickEffect">
                                  <p:stCondLst>
                                    <p:cond delay="0"/>
                                  </p:stCondLst>
                                  <p:childTnLst>
                                    <p:set>
                                      <p:cBhvr>
                                        <p:cTn id="21" dur="1" fill="hold">
                                          <p:stCondLst>
                                            <p:cond delay="0"/>
                                          </p:stCondLst>
                                        </p:cTn>
                                        <p:tgtEl>
                                          <p:spTgt spid="12291"/>
                                        </p:tgtEl>
                                        <p:attrNameLst>
                                          <p:attrName>style.visibility</p:attrName>
                                        </p:attrNameLst>
                                      </p:cBhvr>
                                      <p:to>
                                        <p:strVal val="visible"/>
                                      </p:to>
                                    </p:set>
                                    <p:animEffect transition="in" filter="fade">
                                      <p:cBhvr>
                                        <p:cTn id="22" dur="2000"/>
                                        <p:tgtEl>
                                          <p:spTgt spid="12291"/>
                                        </p:tgtEl>
                                      </p:cBhvr>
                                    </p:animEffect>
                                    <p:anim calcmode="lin" valueType="num">
                                      <p:cBhvr>
                                        <p:cTn id="23" dur="2000" fill="hold"/>
                                        <p:tgtEl>
                                          <p:spTgt spid="12291"/>
                                        </p:tgtEl>
                                        <p:attrNameLst>
                                          <p:attrName>ppt_w</p:attrName>
                                        </p:attrNameLst>
                                      </p:cBhvr>
                                      <p:tavLst>
                                        <p:tav tm="0" fmla="#ppt_w*sin(2.5*pi*$)">
                                          <p:val>
                                            <p:fltVal val="0"/>
                                          </p:val>
                                        </p:tav>
                                        <p:tav tm="100000">
                                          <p:val>
                                            <p:fltVal val="1"/>
                                          </p:val>
                                        </p:tav>
                                      </p:tavLst>
                                    </p:anim>
                                    <p:anim calcmode="lin" valueType="num">
                                      <p:cBhvr>
                                        <p:cTn id="24" dur="2000" fill="hold"/>
                                        <p:tgtEl>
                                          <p:spTgt spid="12291"/>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27649"/>
                                        </p:tgtEl>
                                        <p:attrNameLst>
                                          <p:attrName>style.visibility</p:attrName>
                                        </p:attrNameLst>
                                      </p:cBhvr>
                                      <p:to>
                                        <p:strVal val="visible"/>
                                      </p:to>
                                    </p:set>
                                    <p:anim calcmode="lin" valueType="num">
                                      <p:cBhvr>
                                        <p:cTn id="29" dur="1000" fill="hold"/>
                                        <p:tgtEl>
                                          <p:spTgt spid="27649"/>
                                        </p:tgtEl>
                                        <p:attrNameLst>
                                          <p:attrName>ppt_w</p:attrName>
                                        </p:attrNameLst>
                                      </p:cBhvr>
                                      <p:tavLst>
                                        <p:tav tm="0">
                                          <p:val>
                                            <p:fltVal val="0"/>
                                          </p:val>
                                        </p:tav>
                                        <p:tav tm="100000">
                                          <p:val>
                                            <p:strVal val="#ppt_w"/>
                                          </p:val>
                                        </p:tav>
                                      </p:tavLst>
                                    </p:anim>
                                    <p:anim calcmode="lin" valueType="num">
                                      <p:cBhvr>
                                        <p:cTn id="30" dur="1000" fill="hold"/>
                                        <p:tgtEl>
                                          <p:spTgt spid="27649"/>
                                        </p:tgtEl>
                                        <p:attrNameLst>
                                          <p:attrName>ppt_h</p:attrName>
                                        </p:attrNameLst>
                                      </p:cBhvr>
                                      <p:tavLst>
                                        <p:tav tm="0">
                                          <p:val>
                                            <p:fltVal val="0"/>
                                          </p:val>
                                        </p:tav>
                                        <p:tav tm="100000">
                                          <p:val>
                                            <p:strVal val="#ppt_h"/>
                                          </p:val>
                                        </p:tav>
                                      </p:tavLst>
                                    </p:anim>
                                    <p:anim calcmode="lin" valueType="num">
                                      <p:cBhvr>
                                        <p:cTn id="31" dur="1000" fill="hold"/>
                                        <p:tgtEl>
                                          <p:spTgt spid="27649"/>
                                        </p:tgtEl>
                                        <p:attrNameLst>
                                          <p:attrName>style.rotation</p:attrName>
                                        </p:attrNameLst>
                                      </p:cBhvr>
                                      <p:tavLst>
                                        <p:tav tm="0">
                                          <p:val>
                                            <p:fltVal val="90"/>
                                          </p:val>
                                        </p:tav>
                                        <p:tav tm="100000">
                                          <p:val>
                                            <p:fltVal val="0"/>
                                          </p:val>
                                        </p:tav>
                                      </p:tavLst>
                                    </p:anim>
                                    <p:animEffect transition="in" filter="fade">
                                      <p:cBhvr>
                                        <p:cTn id="32" dur="1000"/>
                                        <p:tgtEl>
                                          <p:spTgt spid="276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9" grpId="0"/>
      <p:bldP spid="27650"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标题 1"/>
          <p:cNvSpPr>
            <a:spLocks noGrp="1"/>
          </p:cNvSpPr>
          <p:nvPr>
            <p:ph type="title" idx="4294967295"/>
          </p:nvPr>
        </p:nvSpPr>
        <p:spPr/>
        <p:txBody>
          <a:bodyPr anchor="b"/>
          <a:lstStyle/>
          <a:p>
            <a:r>
              <a:rPr lang="zh-CN" altLang="en-US"/>
              <a:t>日本崛起之谜</a:t>
            </a:r>
          </a:p>
        </p:txBody>
      </p:sp>
      <p:sp>
        <p:nvSpPr>
          <p:cNvPr id="28674" name="内容占位符 2"/>
          <p:cNvSpPr>
            <a:spLocks noGrp="1"/>
          </p:cNvSpPr>
          <p:nvPr>
            <p:ph sz="quarter" idx="4294967295"/>
          </p:nvPr>
        </p:nvSpPr>
        <p:spPr>
          <a:xfrm>
            <a:off x="457200" y="1219200"/>
            <a:ext cx="8229600" cy="4937125"/>
          </a:xfrm>
        </p:spPr>
        <p:txBody>
          <a:bodyPr/>
          <a:lstStyle/>
          <a:p>
            <a:pPr>
              <a:lnSpc>
                <a:spcPct val="80000"/>
              </a:lnSpc>
            </a:pPr>
            <a:r>
              <a:rPr lang="en-US" altLang="zh-CN" sz="2000"/>
              <a:t>20</a:t>
            </a:r>
            <a:r>
              <a:rPr lang="zh-CN" altLang="en-US" sz="2000"/>
              <a:t>世纪</a:t>
            </a:r>
            <a:r>
              <a:rPr lang="en-US" altLang="zh-CN" sz="2000"/>
              <a:t>60</a:t>
            </a:r>
            <a:r>
              <a:rPr lang="zh-CN" altLang="en-US" sz="2000"/>
              <a:t>年代中后期，日本经济的迅速崛起成为世界经济史上令人惊叹的奇迹之一。日本是一个资源较为贫乏的国家，在经历了第二次世界大战的惨痛失败后，日本却只用了</a:t>
            </a:r>
            <a:r>
              <a:rPr lang="en-US" altLang="zh-CN" sz="2000"/>
              <a:t>20</a:t>
            </a:r>
            <a:r>
              <a:rPr lang="zh-CN" altLang="en-US" sz="2000"/>
              <a:t>多年的时间就从一片废墟上重新建立起了一个经济强国。到</a:t>
            </a:r>
            <a:r>
              <a:rPr lang="en-US" altLang="zh-CN" sz="2000"/>
              <a:t>1968</a:t>
            </a:r>
            <a:r>
              <a:rPr lang="zh-CN" altLang="en-US" sz="2000"/>
              <a:t>年，日本的国民生产总值已经达到</a:t>
            </a:r>
            <a:r>
              <a:rPr lang="en-US" altLang="zh-CN" sz="2000"/>
              <a:t>1400</a:t>
            </a:r>
            <a:r>
              <a:rPr lang="zh-CN" altLang="en-US" sz="2000"/>
              <a:t>多亿美元，成为仅次于美国和苏联的世界第三大经济强国。其发展速度之快，建设能力之强，都值得世界各国借鉴。</a:t>
            </a:r>
          </a:p>
          <a:p>
            <a:pPr>
              <a:lnSpc>
                <a:spcPct val="80000"/>
              </a:lnSpc>
            </a:pPr>
            <a:endParaRPr lang="zh-CN" altLang="en-US" sz="2000"/>
          </a:p>
          <a:p>
            <a:pPr>
              <a:lnSpc>
                <a:spcPct val="80000"/>
              </a:lnSpc>
            </a:pPr>
            <a:r>
              <a:rPr lang="zh-CN" altLang="en-US" sz="2000"/>
              <a:t>人们在分析日本经济战后迅速崛起的原因时，常常提到的重要一点就是对教育的重视为经济的崛起提供了大量人才。战后的日本把发展教育作为一项重要国策，在财政极端困难的情况下，坚持把义务教育的时间从</a:t>
            </a:r>
            <a:r>
              <a:rPr lang="en-US" altLang="zh-CN" sz="2000"/>
              <a:t>6</a:t>
            </a:r>
            <a:r>
              <a:rPr lang="zh-CN" altLang="en-US" sz="2000"/>
              <a:t>年延长到了</a:t>
            </a:r>
            <a:r>
              <a:rPr lang="en-US" altLang="zh-CN" sz="2000"/>
              <a:t>9</a:t>
            </a:r>
            <a:r>
              <a:rPr lang="zh-CN" altLang="en-US" sz="2000"/>
              <a:t>年，免费为中小学生提供餐点和教科书，每年还拨出国民生产总值的</a:t>
            </a:r>
            <a:r>
              <a:rPr lang="en-US" altLang="zh-CN" sz="2000"/>
              <a:t>6%</a:t>
            </a:r>
            <a:r>
              <a:rPr lang="zh-CN" altLang="en-US" sz="2000"/>
              <a:t>作为教育经费，这一比例大大高于其他国家。这些举措为改善国民素质发挥了重要作用。有统计说，战后日本经济增长的</a:t>
            </a:r>
            <a:r>
              <a:rPr lang="en-US" altLang="zh-CN" sz="2000"/>
              <a:t>60%</a:t>
            </a:r>
            <a:r>
              <a:rPr lang="zh-CN" altLang="en-US" sz="2000"/>
              <a:t>是靠技术进步取得的，而技术的进步依赖的就是科技人才的培养。</a:t>
            </a:r>
          </a:p>
          <a:p>
            <a:pPr>
              <a:lnSpc>
                <a:spcPct val="80000"/>
              </a:lnSpc>
            </a:pPr>
            <a:endParaRPr lang="zh-CN" altLang="en-US" sz="2000"/>
          </a:p>
          <a:p>
            <a:pPr>
              <a:lnSpc>
                <a:spcPct val="80000"/>
              </a:lnSpc>
            </a:pPr>
            <a:r>
              <a:rPr lang="zh-CN" altLang="en-US" sz="2000"/>
              <a:t>目前日本仍是全世界基础教育最普及的国家之一，小学入学率一直保持在</a:t>
            </a:r>
            <a:r>
              <a:rPr lang="en-US" altLang="zh-CN" sz="2000"/>
              <a:t>99%</a:t>
            </a:r>
            <a:r>
              <a:rPr lang="zh-CN" altLang="en-US" sz="2000"/>
              <a:t>以上，初中毕业生升入高中的比例为</a:t>
            </a:r>
            <a:r>
              <a:rPr lang="en-US" altLang="zh-CN" sz="2000"/>
              <a:t>97%</a:t>
            </a:r>
            <a:r>
              <a:rPr lang="zh-CN" altLang="en-US" sz="2000"/>
              <a:t>左右，大学已经进入“全入时代”，就是说想上大学的人都可以上大学。可以说，“教育先行”的国策让日本经济和社会的发展都受益匪浅。</a:t>
            </a:r>
          </a:p>
          <a:p>
            <a:pPr>
              <a:lnSpc>
                <a:spcPct val="80000"/>
              </a:lnSpc>
            </a:pPr>
            <a:endParaRPr lang="zh-CN" altLang="en-US" sz="2000"/>
          </a:p>
          <a:p>
            <a:pPr>
              <a:lnSpc>
                <a:spcPct val="80000"/>
              </a:lnSpc>
            </a:pPr>
            <a:endParaRPr lang="en-US" altLang="zh-CN" sz="2000"/>
          </a:p>
          <a:p>
            <a:pPr>
              <a:lnSpc>
                <a:spcPct val="80000"/>
              </a:lnSpc>
            </a:pPr>
            <a:endParaRPr lang="en-US" altLang="zh-CN" sz="2000"/>
          </a:p>
          <a:p>
            <a:pPr>
              <a:lnSpc>
                <a:spcPct val="80000"/>
              </a:lnSpc>
            </a:pPr>
            <a:endParaRPr lang="en-US" altLang="zh-CN" sz="2000"/>
          </a:p>
          <a:p>
            <a:pPr>
              <a:lnSpc>
                <a:spcPct val="80000"/>
              </a:lnSpc>
            </a:pPr>
            <a:endParaRPr lang="en-US" altLang="zh-CN" sz="2000"/>
          </a:p>
          <a:p>
            <a:pPr>
              <a:lnSpc>
                <a:spcPct val="80000"/>
              </a:lnSpc>
            </a:pPr>
            <a:endParaRPr lang="en-US" altLang="zh-CN" sz="2000"/>
          </a:p>
          <a:p>
            <a:pPr>
              <a:lnSpc>
                <a:spcPct val="80000"/>
              </a:lnSpc>
            </a:pPr>
            <a:endParaRPr lang="en-US" altLang="zh-CN" sz="2000"/>
          </a:p>
          <a:p>
            <a:pPr>
              <a:lnSpc>
                <a:spcPct val="80000"/>
              </a:lnSpc>
            </a:pPr>
            <a:endParaRPr lang="en-US" altLang="zh-CN" sz="200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7" name="标题 1"/>
          <p:cNvSpPr>
            <a:spLocks noGrp="1"/>
          </p:cNvSpPr>
          <p:nvPr>
            <p:ph type="title" idx="4294967295"/>
          </p:nvPr>
        </p:nvSpPr>
        <p:spPr/>
        <p:txBody>
          <a:bodyPr anchor="b"/>
          <a:lstStyle/>
          <a:p>
            <a:r>
              <a:rPr lang="zh-CN" altLang="en-US"/>
              <a:t>思考</a:t>
            </a:r>
          </a:p>
        </p:txBody>
      </p:sp>
      <p:sp>
        <p:nvSpPr>
          <p:cNvPr id="29698" name="内容占位符 2"/>
          <p:cNvSpPr>
            <a:spLocks noGrp="1"/>
          </p:cNvSpPr>
          <p:nvPr>
            <p:ph sz="quarter" idx="4294967295"/>
          </p:nvPr>
        </p:nvSpPr>
        <p:spPr>
          <a:xfrm>
            <a:off x="457200" y="1219200"/>
            <a:ext cx="8229600" cy="4937125"/>
          </a:xfrm>
        </p:spPr>
        <p:txBody>
          <a:bodyPr/>
          <a:lstStyle/>
          <a:p>
            <a:r>
              <a:rPr lang="zh-CN" altLang="en-US" sz="3000"/>
              <a:t>二战结束后，日本首先恢复了义务教育制度的做法为他的发展带来了怎样的影响？</a:t>
            </a:r>
            <a:endParaRPr lang="en-US" altLang="zh-CN" sz="3000"/>
          </a:p>
          <a:p>
            <a:r>
              <a:rPr lang="zh-CN" altLang="en-US" sz="3000"/>
              <a:t>材料中日本的发展经验对我国的现代化建设有何借鉴之处？</a:t>
            </a:r>
            <a:endParaRPr lang="en-US" altLang="zh-CN" sz="3000"/>
          </a:p>
          <a:p>
            <a:r>
              <a:rPr lang="zh-CN" altLang="en-US" sz="3000"/>
              <a:t>教育能够为经济和社会发展培养哪些人才？</a:t>
            </a:r>
            <a:endParaRPr lang="en-US" altLang="zh-CN" sz="3000"/>
          </a:p>
          <a:p>
            <a:endParaRPr lang="zh-CN" altLang="en-US" sz="3000"/>
          </a:p>
        </p:txBody>
      </p:sp>
      <p:sp>
        <p:nvSpPr>
          <p:cNvPr id="4" name="云形标注 3"/>
          <p:cNvSpPr/>
          <p:nvPr/>
        </p:nvSpPr>
        <p:spPr>
          <a:xfrm>
            <a:off x="3203575" y="1628775"/>
            <a:ext cx="5184775" cy="3384550"/>
          </a:xfrm>
          <a:prstGeom prst="cloudCallout">
            <a:avLst>
              <a:gd name="adj1" fmla="val -38546"/>
              <a:gd name="adj2" fmla="val 7315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3600" dirty="0"/>
              <a:t>由此可见：实现现代化，基础在于教育。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Effect transition="in" filter="wipe(down)">
                                      <p:cBhvr>
                                        <p:cTn id="7" dur="500"/>
                                        <p:tgtEl>
                                          <p:spTgt spid="2969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9698">
                                            <p:txEl>
                                              <p:pRg st="1" end="1"/>
                                            </p:txEl>
                                          </p:spTgt>
                                        </p:tgtEl>
                                        <p:attrNameLst>
                                          <p:attrName>style.visibility</p:attrName>
                                        </p:attrNameLst>
                                      </p:cBhvr>
                                      <p:to>
                                        <p:strVal val="visible"/>
                                      </p:to>
                                    </p:set>
                                    <p:animEffect transition="in" filter="wipe(down)">
                                      <p:cBhvr>
                                        <p:cTn id="12" dur="500"/>
                                        <p:tgtEl>
                                          <p:spTgt spid="2969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9698">
                                            <p:txEl>
                                              <p:pRg st="2" end="2"/>
                                            </p:txEl>
                                          </p:spTgt>
                                        </p:tgtEl>
                                        <p:attrNameLst>
                                          <p:attrName>style.visibility</p:attrName>
                                        </p:attrNameLst>
                                      </p:cBhvr>
                                      <p:to>
                                        <p:strVal val="visible"/>
                                      </p:to>
                                    </p:set>
                                    <p:animEffect transition="in" filter="wipe(down)">
                                      <p:cBhvr>
                                        <p:cTn id="17" dur="500"/>
                                        <p:tgtEl>
                                          <p:spTgt spid="2969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uild="p"/>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1" name="标题 1"/>
          <p:cNvSpPr>
            <a:spLocks noGrp="1"/>
          </p:cNvSpPr>
          <p:nvPr>
            <p:ph type="title" idx="4294967295"/>
          </p:nvPr>
        </p:nvSpPr>
        <p:spPr/>
        <p:txBody>
          <a:bodyPr anchor="b"/>
          <a:lstStyle/>
          <a:p>
            <a:r>
              <a:rPr lang="zh-CN" altLang="en-US" sz="4100"/>
              <a:t>教育在经济和社会的发展中具有极为重要的作用？</a:t>
            </a:r>
          </a:p>
        </p:txBody>
      </p:sp>
      <p:sp>
        <p:nvSpPr>
          <p:cNvPr id="30722" name="内容占位符 2"/>
          <p:cNvSpPr>
            <a:spLocks noGrp="1"/>
          </p:cNvSpPr>
          <p:nvPr>
            <p:ph sz="quarter" idx="4294967295"/>
          </p:nvPr>
        </p:nvSpPr>
        <p:spPr>
          <a:xfrm>
            <a:off x="457200" y="1219200"/>
            <a:ext cx="8229600" cy="4937125"/>
          </a:xfrm>
        </p:spPr>
        <p:txBody>
          <a:bodyPr/>
          <a:lstStyle/>
          <a:p>
            <a:r>
              <a:rPr lang="zh-CN" altLang="en-US" sz="3000"/>
              <a:t>是教育能为工业、农业、商业等各行各业培养一支掌握和应用先进生产方法的高素质的劳动者队伍</a:t>
            </a:r>
            <a:endParaRPr lang="en-US" altLang="zh-CN" sz="3000"/>
          </a:p>
          <a:p>
            <a:r>
              <a:rPr lang="zh-CN" altLang="en-US" sz="3000"/>
              <a:t>是教育能为社会培养一支能在科学上有所发现、技术上有所发明和创新的专业人才队伍</a:t>
            </a:r>
            <a:endParaRPr lang="en-US" altLang="zh-CN" sz="3000"/>
          </a:p>
          <a:p>
            <a:r>
              <a:rPr lang="zh-CN" altLang="en-US" sz="3000"/>
              <a:t>是教育能为社会培养一支适应现代化建设需要的管理人才队伍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2">
                                            <p:txEl>
                                              <p:pRg st="0" end="0"/>
                                            </p:txEl>
                                          </p:spTgt>
                                        </p:tgtEl>
                                        <p:attrNameLst>
                                          <p:attrName>style.visibility</p:attrName>
                                        </p:attrNameLst>
                                      </p:cBhvr>
                                      <p:to>
                                        <p:strVal val="visible"/>
                                      </p:to>
                                    </p:set>
                                    <p:anim calcmode="lin" valueType="num">
                                      <p:cBhvr additive="base">
                                        <p:cTn id="7" dur="500" fill="hold"/>
                                        <p:tgtEl>
                                          <p:spTgt spid="307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22">
                                            <p:txEl>
                                              <p:pRg st="1" end="1"/>
                                            </p:txEl>
                                          </p:spTgt>
                                        </p:tgtEl>
                                        <p:attrNameLst>
                                          <p:attrName>style.visibility</p:attrName>
                                        </p:attrNameLst>
                                      </p:cBhvr>
                                      <p:to>
                                        <p:strVal val="visible"/>
                                      </p:to>
                                    </p:set>
                                    <p:anim calcmode="lin" valueType="num">
                                      <p:cBhvr additive="base">
                                        <p:cTn id="13" dur="500" fill="hold"/>
                                        <p:tgtEl>
                                          <p:spTgt spid="3072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2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722">
                                            <p:txEl>
                                              <p:pRg st="2" end="2"/>
                                            </p:txEl>
                                          </p:spTgt>
                                        </p:tgtEl>
                                        <p:attrNameLst>
                                          <p:attrName>style.visibility</p:attrName>
                                        </p:attrNameLst>
                                      </p:cBhvr>
                                      <p:to>
                                        <p:strVal val="visible"/>
                                      </p:to>
                                    </p:set>
                                    <p:anim calcmode="lin" valueType="num">
                                      <p:cBhvr additive="base">
                                        <p:cTn id="19" dur="500" fill="hold"/>
                                        <p:tgtEl>
                                          <p:spTgt spid="3072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2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5" name="标题 1"/>
          <p:cNvSpPr>
            <a:spLocks noGrp="1"/>
          </p:cNvSpPr>
          <p:nvPr>
            <p:ph type="title" idx="4294967295"/>
          </p:nvPr>
        </p:nvSpPr>
        <p:spPr/>
        <p:txBody>
          <a:bodyPr anchor="b"/>
          <a:lstStyle/>
          <a:p>
            <a:r>
              <a:rPr lang="zh-CN" altLang="en-US"/>
              <a:t>总结</a:t>
            </a:r>
          </a:p>
        </p:txBody>
      </p:sp>
      <p:sp>
        <p:nvSpPr>
          <p:cNvPr id="31746" name="内容占位符 2"/>
          <p:cNvSpPr>
            <a:spLocks noGrp="1"/>
          </p:cNvSpPr>
          <p:nvPr>
            <p:ph sz="quarter" idx="4294967295"/>
          </p:nvPr>
        </p:nvSpPr>
        <p:spPr>
          <a:xfrm>
            <a:off x="457200" y="1219200"/>
            <a:ext cx="8229600" cy="4937125"/>
          </a:xfrm>
        </p:spPr>
        <p:txBody>
          <a:bodyPr/>
          <a:lstStyle/>
          <a:p>
            <a:r>
              <a:rPr lang="zh-CN" altLang="en-US" sz="3000"/>
              <a:t>科技与教育的关系：互为促进的关系，两者比翼齐飞，国家才能兴旺发达！</a:t>
            </a:r>
          </a:p>
        </p:txBody>
      </p:sp>
      <p:grpSp>
        <p:nvGrpSpPr>
          <p:cNvPr id="40" name="组合 39"/>
          <p:cNvGrpSpPr>
            <a:grpSpLocks/>
          </p:cNvGrpSpPr>
          <p:nvPr/>
        </p:nvGrpSpPr>
        <p:grpSpPr bwMode="auto">
          <a:xfrm>
            <a:off x="509588" y="2205038"/>
            <a:ext cx="8599487" cy="3249612"/>
            <a:chOff x="509935" y="2204864"/>
            <a:chExt cx="8598569" cy="3249652"/>
          </a:xfrm>
        </p:grpSpPr>
        <p:sp>
          <p:nvSpPr>
            <p:cNvPr id="31748" name="TextBox 3"/>
            <p:cNvSpPr txBox="1">
              <a:spLocks noChangeArrowheads="1"/>
            </p:cNvSpPr>
            <p:nvPr/>
          </p:nvSpPr>
          <p:spPr bwMode="auto">
            <a:xfrm>
              <a:off x="755576" y="2708920"/>
              <a:ext cx="1080120" cy="369332"/>
            </a:xfrm>
            <a:prstGeom prst="rect">
              <a:avLst/>
            </a:prstGeom>
            <a:noFill/>
            <a:ln w="9525">
              <a:noFill/>
              <a:miter lim="800000"/>
              <a:headEnd/>
              <a:tailEnd/>
            </a:ln>
          </p:spPr>
          <p:txBody>
            <a:bodyPr>
              <a:spAutoFit/>
            </a:bodyPr>
            <a:lstStyle/>
            <a:p>
              <a:r>
                <a:rPr lang="zh-CN" altLang="en-US">
                  <a:latin typeface="Gill Sans MT"/>
                  <a:ea typeface="华文新魏"/>
                </a:rPr>
                <a:t>科技</a:t>
              </a:r>
            </a:p>
          </p:txBody>
        </p:sp>
        <p:sp>
          <p:nvSpPr>
            <p:cNvPr id="31749" name="TextBox 4"/>
            <p:cNvSpPr txBox="1">
              <a:spLocks noChangeArrowheads="1"/>
            </p:cNvSpPr>
            <p:nvPr/>
          </p:nvSpPr>
          <p:spPr bwMode="auto">
            <a:xfrm>
              <a:off x="771799" y="4221088"/>
              <a:ext cx="720080" cy="369332"/>
            </a:xfrm>
            <a:prstGeom prst="rect">
              <a:avLst/>
            </a:prstGeom>
            <a:noFill/>
            <a:ln w="9525">
              <a:noFill/>
              <a:miter lim="800000"/>
              <a:headEnd/>
              <a:tailEnd/>
            </a:ln>
          </p:spPr>
          <p:txBody>
            <a:bodyPr>
              <a:spAutoFit/>
            </a:bodyPr>
            <a:lstStyle/>
            <a:p>
              <a:r>
                <a:rPr lang="zh-CN" altLang="en-US">
                  <a:latin typeface="Gill Sans MT"/>
                  <a:ea typeface="华文新魏"/>
                </a:rPr>
                <a:t>教育</a:t>
              </a:r>
            </a:p>
          </p:txBody>
        </p:sp>
        <p:cxnSp>
          <p:nvCxnSpPr>
            <p:cNvPr id="7" name="直接箭头连接符 6"/>
            <p:cNvCxnSpPr/>
            <p:nvPr/>
          </p:nvCxnSpPr>
          <p:spPr>
            <a:xfrm>
              <a:off x="1403602" y="2893847"/>
              <a:ext cx="129685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1403602" y="4386116"/>
              <a:ext cx="129685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752" name="TextBox 8"/>
            <p:cNvSpPr txBox="1">
              <a:spLocks noChangeArrowheads="1"/>
            </p:cNvSpPr>
            <p:nvPr/>
          </p:nvSpPr>
          <p:spPr bwMode="auto">
            <a:xfrm>
              <a:off x="2790610" y="2709809"/>
              <a:ext cx="2232248" cy="369332"/>
            </a:xfrm>
            <a:prstGeom prst="rect">
              <a:avLst/>
            </a:prstGeom>
            <a:noFill/>
            <a:ln w="9525">
              <a:noFill/>
              <a:miter lim="800000"/>
              <a:headEnd/>
              <a:tailEnd/>
            </a:ln>
          </p:spPr>
          <p:txBody>
            <a:bodyPr>
              <a:spAutoFit/>
            </a:bodyPr>
            <a:lstStyle/>
            <a:p>
              <a:r>
                <a:rPr lang="zh-CN" altLang="en-US">
                  <a:latin typeface="Gill Sans MT"/>
                  <a:ea typeface="华文新魏"/>
                </a:rPr>
                <a:t>实现现代化的</a:t>
              </a:r>
              <a:r>
                <a:rPr lang="zh-CN" altLang="en-US">
                  <a:solidFill>
                    <a:srgbClr val="FF0000"/>
                  </a:solidFill>
                  <a:latin typeface="Gill Sans MT"/>
                  <a:ea typeface="华文新魏"/>
                </a:rPr>
                <a:t>关键</a:t>
              </a:r>
            </a:p>
          </p:txBody>
        </p:sp>
        <p:sp>
          <p:nvSpPr>
            <p:cNvPr id="31753" name="TextBox 9"/>
            <p:cNvSpPr txBox="1">
              <a:spLocks noChangeArrowheads="1"/>
            </p:cNvSpPr>
            <p:nvPr/>
          </p:nvSpPr>
          <p:spPr bwMode="auto">
            <a:xfrm>
              <a:off x="2809084" y="4201953"/>
              <a:ext cx="2232248" cy="369332"/>
            </a:xfrm>
            <a:prstGeom prst="rect">
              <a:avLst/>
            </a:prstGeom>
            <a:noFill/>
            <a:ln w="9525">
              <a:noFill/>
              <a:miter lim="800000"/>
              <a:headEnd/>
              <a:tailEnd/>
            </a:ln>
          </p:spPr>
          <p:txBody>
            <a:bodyPr>
              <a:spAutoFit/>
            </a:bodyPr>
            <a:lstStyle/>
            <a:p>
              <a:r>
                <a:rPr lang="zh-CN" altLang="en-US">
                  <a:latin typeface="Gill Sans MT"/>
                  <a:ea typeface="华文新魏"/>
                </a:rPr>
                <a:t>实现现代化的</a:t>
              </a:r>
              <a:r>
                <a:rPr lang="zh-CN" altLang="en-US">
                  <a:solidFill>
                    <a:srgbClr val="FF0000"/>
                  </a:solidFill>
                  <a:latin typeface="Gill Sans MT"/>
                  <a:ea typeface="华文新魏"/>
                </a:rPr>
                <a:t>基础</a:t>
              </a:r>
            </a:p>
          </p:txBody>
        </p:sp>
        <p:cxnSp>
          <p:nvCxnSpPr>
            <p:cNvPr id="12" name="直接箭头连接符 11"/>
            <p:cNvCxnSpPr/>
            <p:nvPr/>
          </p:nvCxnSpPr>
          <p:spPr>
            <a:xfrm>
              <a:off x="971848" y="3078000"/>
              <a:ext cx="0" cy="12382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H="1" flipV="1">
              <a:off x="1141693" y="3052599"/>
              <a:ext cx="9524" cy="12636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左大括号 15"/>
            <p:cNvSpPr/>
            <p:nvPr/>
          </p:nvSpPr>
          <p:spPr>
            <a:xfrm>
              <a:off x="4716361" y="2204864"/>
              <a:ext cx="306354" cy="1295416"/>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31757" name="TextBox 16"/>
            <p:cNvSpPr txBox="1">
              <a:spLocks noChangeArrowheads="1"/>
            </p:cNvSpPr>
            <p:nvPr/>
          </p:nvSpPr>
          <p:spPr bwMode="auto">
            <a:xfrm>
              <a:off x="5148064" y="2204864"/>
              <a:ext cx="3672408" cy="369332"/>
            </a:xfrm>
            <a:prstGeom prst="rect">
              <a:avLst/>
            </a:prstGeom>
            <a:noFill/>
            <a:ln w="9525">
              <a:noFill/>
              <a:miter lim="800000"/>
              <a:headEnd/>
              <a:tailEnd/>
            </a:ln>
          </p:spPr>
          <p:txBody>
            <a:bodyPr>
              <a:spAutoFit/>
            </a:bodyPr>
            <a:lstStyle/>
            <a:p>
              <a:r>
                <a:rPr lang="zh-CN" altLang="en-US">
                  <a:latin typeface="Gill Sans MT"/>
                  <a:ea typeface="华文新魏"/>
                </a:rPr>
                <a:t>衡量</a:t>
              </a:r>
              <a:r>
                <a:rPr lang="zh-CN" altLang="en-US">
                  <a:solidFill>
                    <a:srgbClr val="FF0000"/>
                  </a:solidFill>
                  <a:latin typeface="Gill Sans MT"/>
                  <a:ea typeface="华文新魏"/>
                </a:rPr>
                <a:t>综合国力</a:t>
              </a:r>
              <a:r>
                <a:rPr lang="zh-CN" altLang="en-US">
                  <a:latin typeface="Gill Sans MT"/>
                  <a:ea typeface="华文新魏"/>
                </a:rPr>
                <a:t>的主要标志</a:t>
              </a:r>
            </a:p>
          </p:txBody>
        </p:sp>
        <p:sp>
          <p:nvSpPr>
            <p:cNvPr id="31758" name="TextBox 17"/>
            <p:cNvSpPr txBox="1">
              <a:spLocks noChangeArrowheads="1"/>
            </p:cNvSpPr>
            <p:nvPr/>
          </p:nvSpPr>
          <p:spPr bwMode="auto">
            <a:xfrm>
              <a:off x="5148064" y="2639687"/>
              <a:ext cx="3960440" cy="369332"/>
            </a:xfrm>
            <a:prstGeom prst="rect">
              <a:avLst/>
            </a:prstGeom>
            <a:noFill/>
            <a:ln w="9525">
              <a:noFill/>
              <a:miter lim="800000"/>
              <a:headEnd/>
              <a:tailEnd/>
            </a:ln>
          </p:spPr>
          <p:txBody>
            <a:bodyPr>
              <a:spAutoFit/>
            </a:bodyPr>
            <a:lstStyle/>
            <a:p>
              <a:r>
                <a:rPr lang="zh-CN" altLang="en-US">
                  <a:latin typeface="Gill Sans MT"/>
                  <a:ea typeface="华文新魏"/>
                </a:rPr>
                <a:t>实现</a:t>
              </a:r>
              <a:r>
                <a:rPr lang="zh-CN" altLang="en-US">
                  <a:solidFill>
                    <a:srgbClr val="FF0000"/>
                  </a:solidFill>
                  <a:latin typeface="Gill Sans MT"/>
                  <a:ea typeface="华文新魏"/>
                </a:rPr>
                <a:t>工业、农业、国防现代化</a:t>
              </a:r>
              <a:r>
                <a:rPr lang="zh-CN" altLang="en-US">
                  <a:latin typeface="Gill Sans MT"/>
                  <a:ea typeface="华文新魏"/>
                </a:rPr>
                <a:t>的关键</a:t>
              </a:r>
            </a:p>
          </p:txBody>
        </p:sp>
        <p:sp>
          <p:nvSpPr>
            <p:cNvPr id="31759" name="TextBox 18"/>
            <p:cNvSpPr txBox="1">
              <a:spLocks noChangeArrowheads="1"/>
            </p:cNvSpPr>
            <p:nvPr/>
          </p:nvSpPr>
          <p:spPr bwMode="auto">
            <a:xfrm>
              <a:off x="5148064" y="3145394"/>
              <a:ext cx="3960440" cy="369332"/>
            </a:xfrm>
            <a:prstGeom prst="rect">
              <a:avLst/>
            </a:prstGeom>
            <a:noFill/>
            <a:ln w="9525">
              <a:noFill/>
              <a:miter lim="800000"/>
              <a:headEnd/>
              <a:tailEnd/>
            </a:ln>
          </p:spPr>
          <p:txBody>
            <a:bodyPr>
              <a:spAutoFit/>
            </a:bodyPr>
            <a:lstStyle/>
            <a:p>
              <a:r>
                <a:rPr lang="zh-CN" altLang="en-US">
                  <a:latin typeface="Gill Sans MT"/>
                  <a:ea typeface="华文新魏"/>
                </a:rPr>
                <a:t>科学技术是</a:t>
              </a:r>
              <a:r>
                <a:rPr lang="zh-CN" altLang="en-US">
                  <a:solidFill>
                    <a:srgbClr val="FF0000"/>
                  </a:solidFill>
                  <a:latin typeface="Gill Sans MT"/>
                  <a:ea typeface="华文新魏"/>
                </a:rPr>
                <a:t>第一生产力</a:t>
              </a:r>
            </a:p>
          </p:txBody>
        </p:sp>
        <p:sp>
          <p:nvSpPr>
            <p:cNvPr id="20" name="左大括号 19"/>
            <p:cNvSpPr/>
            <p:nvPr/>
          </p:nvSpPr>
          <p:spPr>
            <a:xfrm>
              <a:off x="4716361" y="3719358"/>
              <a:ext cx="325402" cy="1365267"/>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31761" name="TextBox 20"/>
            <p:cNvSpPr txBox="1">
              <a:spLocks noChangeArrowheads="1"/>
            </p:cNvSpPr>
            <p:nvPr/>
          </p:nvSpPr>
          <p:spPr bwMode="auto">
            <a:xfrm>
              <a:off x="5183560" y="3573016"/>
              <a:ext cx="666328" cy="369332"/>
            </a:xfrm>
            <a:prstGeom prst="rect">
              <a:avLst/>
            </a:prstGeom>
            <a:noFill/>
            <a:ln w="9525">
              <a:noFill/>
              <a:miter lim="800000"/>
              <a:headEnd/>
              <a:tailEnd/>
            </a:ln>
          </p:spPr>
          <p:txBody>
            <a:bodyPr>
              <a:spAutoFit/>
            </a:bodyPr>
            <a:lstStyle/>
            <a:p>
              <a:r>
                <a:rPr lang="zh-CN" altLang="en-US">
                  <a:latin typeface="Gill Sans MT"/>
                  <a:ea typeface="华文新魏"/>
                </a:rPr>
                <a:t>经济</a:t>
              </a:r>
            </a:p>
          </p:txBody>
        </p:sp>
        <p:cxnSp>
          <p:nvCxnSpPr>
            <p:cNvPr id="23" name="直接箭头连接符 22"/>
            <p:cNvCxnSpPr/>
            <p:nvPr/>
          </p:nvCxnSpPr>
          <p:spPr>
            <a:xfrm flipH="1">
              <a:off x="5765586" y="3757458"/>
              <a:ext cx="30635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763" name="TextBox 23"/>
            <p:cNvSpPr txBox="1">
              <a:spLocks noChangeArrowheads="1"/>
            </p:cNvSpPr>
            <p:nvPr/>
          </p:nvSpPr>
          <p:spPr bwMode="auto">
            <a:xfrm>
              <a:off x="6083052" y="3573940"/>
              <a:ext cx="666328" cy="369332"/>
            </a:xfrm>
            <a:prstGeom prst="rect">
              <a:avLst/>
            </a:prstGeom>
            <a:noFill/>
            <a:ln w="9525">
              <a:noFill/>
              <a:miter lim="800000"/>
              <a:headEnd/>
              <a:tailEnd/>
            </a:ln>
          </p:spPr>
          <p:txBody>
            <a:bodyPr>
              <a:spAutoFit/>
            </a:bodyPr>
            <a:lstStyle/>
            <a:p>
              <a:r>
                <a:rPr lang="zh-CN" altLang="en-US">
                  <a:latin typeface="Gill Sans MT"/>
                  <a:ea typeface="华文新魏"/>
                </a:rPr>
                <a:t>科技</a:t>
              </a:r>
            </a:p>
          </p:txBody>
        </p:sp>
        <p:cxnSp>
          <p:nvCxnSpPr>
            <p:cNvPr id="25" name="直接箭头连接符 24"/>
            <p:cNvCxnSpPr/>
            <p:nvPr/>
          </p:nvCxnSpPr>
          <p:spPr>
            <a:xfrm flipH="1">
              <a:off x="6678301" y="3746345"/>
              <a:ext cx="30635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765" name="TextBox 25"/>
            <p:cNvSpPr txBox="1">
              <a:spLocks noChangeArrowheads="1"/>
            </p:cNvSpPr>
            <p:nvPr/>
          </p:nvSpPr>
          <p:spPr bwMode="auto">
            <a:xfrm>
              <a:off x="7016325" y="3563724"/>
              <a:ext cx="666328" cy="369332"/>
            </a:xfrm>
            <a:prstGeom prst="rect">
              <a:avLst/>
            </a:prstGeom>
            <a:noFill/>
            <a:ln w="9525">
              <a:noFill/>
              <a:miter lim="800000"/>
              <a:headEnd/>
              <a:tailEnd/>
            </a:ln>
          </p:spPr>
          <p:txBody>
            <a:bodyPr>
              <a:spAutoFit/>
            </a:bodyPr>
            <a:lstStyle/>
            <a:p>
              <a:r>
                <a:rPr lang="zh-CN" altLang="en-US">
                  <a:latin typeface="Gill Sans MT"/>
                  <a:ea typeface="华文新魏"/>
                </a:rPr>
                <a:t>人才</a:t>
              </a:r>
            </a:p>
          </p:txBody>
        </p:sp>
        <p:cxnSp>
          <p:nvCxnSpPr>
            <p:cNvPr id="27" name="直接箭头连接符 26"/>
            <p:cNvCxnSpPr/>
            <p:nvPr/>
          </p:nvCxnSpPr>
          <p:spPr>
            <a:xfrm flipH="1">
              <a:off x="7619588" y="3732058"/>
              <a:ext cx="30635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767" name="TextBox 27"/>
            <p:cNvSpPr txBox="1">
              <a:spLocks noChangeArrowheads="1"/>
            </p:cNvSpPr>
            <p:nvPr/>
          </p:nvSpPr>
          <p:spPr bwMode="auto">
            <a:xfrm>
              <a:off x="7953091" y="3561729"/>
              <a:ext cx="666328" cy="369332"/>
            </a:xfrm>
            <a:prstGeom prst="rect">
              <a:avLst/>
            </a:prstGeom>
            <a:noFill/>
            <a:ln w="9525">
              <a:noFill/>
              <a:miter lim="800000"/>
              <a:headEnd/>
              <a:tailEnd/>
            </a:ln>
          </p:spPr>
          <p:txBody>
            <a:bodyPr>
              <a:spAutoFit/>
            </a:bodyPr>
            <a:lstStyle/>
            <a:p>
              <a:r>
                <a:rPr lang="zh-CN" altLang="en-US">
                  <a:latin typeface="Gill Sans MT"/>
                  <a:ea typeface="华文新魏"/>
                </a:rPr>
                <a:t>教育</a:t>
              </a:r>
            </a:p>
          </p:txBody>
        </p:sp>
        <p:sp>
          <p:nvSpPr>
            <p:cNvPr id="31768" name="TextBox 28"/>
            <p:cNvSpPr txBox="1">
              <a:spLocks noChangeArrowheads="1"/>
            </p:cNvSpPr>
            <p:nvPr/>
          </p:nvSpPr>
          <p:spPr bwMode="auto">
            <a:xfrm>
              <a:off x="4890470" y="4499149"/>
              <a:ext cx="1484176" cy="646331"/>
            </a:xfrm>
            <a:prstGeom prst="rect">
              <a:avLst/>
            </a:prstGeom>
            <a:noFill/>
            <a:ln w="9525">
              <a:noFill/>
              <a:miter lim="800000"/>
              <a:headEnd/>
              <a:tailEnd/>
            </a:ln>
          </p:spPr>
          <p:txBody>
            <a:bodyPr>
              <a:spAutoFit/>
            </a:bodyPr>
            <a:lstStyle/>
            <a:p>
              <a:r>
                <a:rPr lang="zh-CN" altLang="en-US">
                  <a:latin typeface="Gill Sans MT"/>
                  <a:ea typeface="华文新魏"/>
                </a:rPr>
                <a:t>教育的作用</a:t>
              </a:r>
              <a:endParaRPr lang="en-US" altLang="zh-CN">
                <a:latin typeface="Gill Sans MT"/>
                <a:ea typeface="华文新魏"/>
              </a:endParaRPr>
            </a:p>
            <a:p>
              <a:r>
                <a:rPr lang="zh-CN" altLang="en-US">
                  <a:latin typeface="Gill Sans MT"/>
                  <a:ea typeface="华文新魏"/>
                </a:rPr>
                <a:t>（培养）</a:t>
              </a:r>
            </a:p>
          </p:txBody>
        </p:sp>
        <p:sp>
          <p:nvSpPr>
            <p:cNvPr id="30" name="左大括号 29"/>
            <p:cNvSpPr/>
            <p:nvPr/>
          </p:nvSpPr>
          <p:spPr>
            <a:xfrm>
              <a:off x="6156069" y="4067024"/>
              <a:ext cx="288894" cy="1233503"/>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31770" name="TextBox 30"/>
            <p:cNvSpPr txBox="1">
              <a:spLocks noChangeArrowheads="1"/>
            </p:cNvSpPr>
            <p:nvPr/>
          </p:nvSpPr>
          <p:spPr bwMode="auto">
            <a:xfrm>
              <a:off x="6459515" y="3947650"/>
              <a:ext cx="2592288" cy="369332"/>
            </a:xfrm>
            <a:prstGeom prst="rect">
              <a:avLst/>
            </a:prstGeom>
            <a:noFill/>
            <a:ln w="9525">
              <a:noFill/>
              <a:miter lim="800000"/>
              <a:headEnd/>
              <a:tailEnd/>
            </a:ln>
          </p:spPr>
          <p:txBody>
            <a:bodyPr>
              <a:spAutoFit/>
            </a:bodyPr>
            <a:lstStyle/>
            <a:p>
              <a:r>
                <a:rPr lang="zh-CN" altLang="en-US">
                  <a:latin typeface="Gill Sans MT"/>
                  <a:ea typeface="华文新魏"/>
                </a:rPr>
                <a:t>劳动者（掌握、运用）</a:t>
              </a:r>
            </a:p>
          </p:txBody>
        </p:sp>
        <p:sp>
          <p:nvSpPr>
            <p:cNvPr id="31771" name="TextBox 31"/>
            <p:cNvSpPr txBox="1">
              <a:spLocks noChangeArrowheads="1"/>
            </p:cNvSpPr>
            <p:nvPr/>
          </p:nvSpPr>
          <p:spPr bwMode="auto">
            <a:xfrm>
              <a:off x="6439653" y="4499149"/>
              <a:ext cx="2592288" cy="369332"/>
            </a:xfrm>
            <a:prstGeom prst="rect">
              <a:avLst/>
            </a:prstGeom>
            <a:noFill/>
            <a:ln w="9525">
              <a:noFill/>
              <a:miter lim="800000"/>
              <a:headEnd/>
              <a:tailEnd/>
            </a:ln>
          </p:spPr>
          <p:txBody>
            <a:bodyPr>
              <a:spAutoFit/>
            </a:bodyPr>
            <a:lstStyle/>
            <a:p>
              <a:r>
                <a:rPr lang="zh-CN" altLang="en-US">
                  <a:latin typeface="Gill Sans MT"/>
                  <a:ea typeface="华文新魏"/>
                </a:rPr>
                <a:t>专业人才（发明、创新）</a:t>
              </a:r>
            </a:p>
          </p:txBody>
        </p:sp>
        <p:sp>
          <p:nvSpPr>
            <p:cNvPr id="31772" name="TextBox 32"/>
            <p:cNvSpPr txBox="1">
              <a:spLocks noChangeArrowheads="1"/>
            </p:cNvSpPr>
            <p:nvPr/>
          </p:nvSpPr>
          <p:spPr bwMode="auto">
            <a:xfrm>
              <a:off x="6459515" y="5085184"/>
              <a:ext cx="2592288" cy="369332"/>
            </a:xfrm>
            <a:prstGeom prst="rect">
              <a:avLst/>
            </a:prstGeom>
            <a:noFill/>
            <a:ln w="9525">
              <a:noFill/>
              <a:miter lim="800000"/>
              <a:headEnd/>
              <a:tailEnd/>
            </a:ln>
          </p:spPr>
          <p:txBody>
            <a:bodyPr>
              <a:spAutoFit/>
            </a:bodyPr>
            <a:lstStyle/>
            <a:p>
              <a:r>
                <a:rPr lang="zh-CN" altLang="en-US">
                  <a:latin typeface="Gill Sans MT"/>
                  <a:ea typeface="华文新魏"/>
                </a:rPr>
                <a:t>管理人才（优化、组合）</a:t>
              </a:r>
            </a:p>
          </p:txBody>
        </p:sp>
        <p:sp>
          <p:nvSpPr>
            <p:cNvPr id="31773" name="TextBox 34"/>
            <p:cNvSpPr txBox="1">
              <a:spLocks noChangeArrowheads="1"/>
            </p:cNvSpPr>
            <p:nvPr/>
          </p:nvSpPr>
          <p:spPr bwMode="auto">
            <a:xfrm>
              <a:off x="509935" y="3061613"/>
              <a:ext cx="461665" cy="1413461"/>
            </a:xfrm>
            <a:prstGeom prst="rect">
              <a:avLst/>
            </a:prstGeom>
            <a:noFill/>
            <a:ln w="9525">
              <a:noFill/>
              <a:miter lim="800000"/>
              <a:headEnd/>
              <a:tailEnd/>
            </a:ln>
          </p:spPr>
          <p:txBody>
            <a:bodyPr vert="eaVert">
              <a:spAutoFit/>
            </a:bodyPr>
            <a:lstStyle/>
            <a:p>
              <a:r>
                <a:rPr lang="zh-CN" altLang="en-US">
                  <a:latin typeface="Gill Sans MT"/>
                  <a:ea typeface="华文新魏"/>
                </a:rPr>
                <a:t>互为促进</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Effect transition="in" filter="fade">
                                      <p:cBhvr>
                                        <p:cTn id="7" dur="1000"/>
                                        <p:tgtEl>
                                          <p:spTgt spid="31746">
                                            <p:txEl>
                                              <p:pRg st="0" end="0"/>
                                            </p:txEl>
                                          </p:spTgt>
                                        </p:tgtEl>
                                      </p:cBhvr>
                                    </p:animEffect>
                                    <p:anim calcmode="lin" valueType="num">
                                      <p:cBhvr>
                                        <p:cTn id="8" dur="1000" fill="hold"/>
                                        <p:tgtEl>
                                          <p:spTgt spid="3174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174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uild="p"/>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7" name="标题 1"/>
          <p:cNvSpPr>
            <a:spLocks noGrp="1"/>
          </p:cNvSpPr>
          <p:nvPr>
            <p:ph type="title" idx="4294967295"/>
          </p:nvPr>
        </p:nvSpPr>
        <p:spPr/>
        <p:txBody>
          <a:bodyPr anchor="b"/>
          <a:lstStyle/>
          <a:p>
            <a:endParaRPr lang="zh-CN" altLang="en-US"/>
          </a:p>
        </p:txBody>
      </p:sp>
      <p:sp>
        <p:nvSpPr>
          <p:cNvPr id="14338" name="内容占位符 3"/>
          <p:cNvSpPr>
            <a:spLocks noGrp="1"/>
          </p:cNvSpPr>
          <p:nvPr>
            <p:ph sz="quarter" idx="4294967295"/>
          </p:nvPr>
        </p:nvSpPr>
        <p:spPr>
          <a:xfrm>
            <a:off x="4859338" y="4941888"/>
            <a:ext cx="4170362" cy="1295400"/>
          </a:xfrm>
        </p:spPr>
        <p:txBody>
          <a:bodyPr/>
          <a:lstStyle/>
          <a:p>
            <a:pPr>
              <a:lnSpc>
                <a:spcPct val="80000"/>
              </a:lnSpc>
            </a:pPr>
            <a:r>
              <a:rPr lang="zh-CN" altLang="en-US" sz="2600"/>
              <a:t>好莱坞有关未来的科幻大片中如今处处都有“中国制造”的缩影，这说明了什么？</a:t>
            </a:r>
            <a:endParaRPr lang="en-US" altLang="zh-CN" sz="2600"/>
          </a:p>
          <a:p>
            <a:pPr>
              <a:lnSpc>
                <a:spcPct val="80000"/>
              </a:lnSpc>
            </a:pPr>
            <a:r>
              <a:rPr lang="zh-CN" altLang="en-US" sz="2600"/>
              <a:t>“中国制造”的水平究竟如何？</a:t>
            </a:r>
          </a:p>
        </p:txBody>
      </p:sp>
      <p:pic>
        <p:nvPicPr>
          <p:cNvPr id="3074" name="Picture 2"/>
          <p:cNvPicPr>
            <a:picLocks noChangeAspect="1" noChangeArrowheads="1"/>
          </p:cNvPicPr>
          <p:nvPr/>
        </p:nvPicPr>
        <p:blipFill>
          <a:blip r:embed="rId2" cstate="print"/>
          <a:srcRect/>
          <a:stretch>
            <a:fillRect/>
          </a:stretch>
        </p:blipFill>
        <p:spPr bwMode="auto">
          <a:xfrm>
            <a:off x="611188" y="404813"/>
            <a:ext cx="4191000" cy="5600700"/>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5219700" y="476250"/>
            <a:ext cx="3406775" cy="1460500"/>
          </a:xfrm>
          <a:prstGeom prst="rect">
            <a:avLst/>
          </a:prstGeom>
          <a:noFill/>
          <a:ln w="9525">
            <a:noFill/>
            <a:miter lim="800000"/>
            <a:headEnd/>
            <a:tailEnd/>
          </a:ln>
        </p:spPr>
      </p:pic>
      <p:pic>
        <p:nvPicPr>
          <p:cNvPr id="3077" name="Picture 5"/>
          <p:cNvPicPr>
            <a:picLocks noChangeAspect="1" noChangeArrowheads="1"/>
          </p:cNvPicPr>
          <p:nvPr/>
        </p:nvPicPr>
        <p:blipFill>
          <a:blip r:embed="rId4" cstate="print"/>
          <a:srcRect/>
          <a:stretch>
            <a:fillRect/>
          </a:stretch>
        </p:blipFill>
        <p:spPr bwMode="auto">
          <a:xfrm>
            <a:off x="4970463" y="2276475"/>
            <a:ext cx="4106862" cy="23098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additive="base">
                                        <p:cTn id="11" dur="500" fill="hold"/>
                                        <p:tgtEl>
                                          <p:spTgt spid="3075"/>
                                        </p:tgtEl>
                                        <p:attrNameLst>
                                          <p:attrName>ppt_x</p:attrName>
                                        </p:attrNameLst>
                                      </p:cBhvr>
                                      <p:tavLst>
                                        <p:tav tm="0">
                                          <p:val>
                                            <p:strVal val="#ppt_x"/>
                                          </p:val>
                                        </p:tav>
                                        <p:tav tm="100000">
                                          <p:val>
                                            <p:strVal val="#ppt_x"/>
                                          </p:val>
                                        </p:tav>
                                      </p:tavLst>
                                    </p:anim>
                                    <p:anim calcmode="lin" valueType="num">
                                      <p:cBhvr additive="base">
                                        <p:cTn id="12"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077"/>
                                        </p:tgtEl>
                                        <p:attrNameLst>
                                          <p:attrName>style.visibility</p:attrName>
                                        </p:attrNameLst>
                                      </p:cBhvr>
                                      <p:to>
                                        <p:strVal val="visible"/>
                                      </p:to>
                                    </p:set>
                                    <p:animEffect transition="in" filter="barn(inVertical)">
                                      <p:cBhvr>
                                        <p:cTn id="17" dur="500"/>
                                        <p:tgtEl>
                                          <p:spTgt spid="307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338">
                                            <p:txEl>
                                              <p:pRg st="0" end="0"/>
                                            </p:txEl>
                                          </p:spTgt>
                                        </p:tgtEl>
                                        <p:attrNameLst>
                                          <p:attrName>style.visibility</p:attrName>
                                        </p:attrNameLst>
                                      </p:cBhvr>
                                      <p:to>
                                        <p:strVal val="visible"/>
                                      </p:to>
                                    </p:set>
                                    <p:animEffect transition="in" filter="wipe(down)">
                                      <p:cBhvr>
                                        <p:cTn id="22" dur="500"/>
                                        <p:tgtEl>
                                          <p:spTgt spid="1433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338">
                                            <p:txEl>
                                              <p:pRg st="1" end="1"/>
                                            </p:txEl>
                                          </p:spTgt>
                                        </p:tgtEl>
                                        <p:attrNameLst>
                                          <p:attrName>style.visibility</p:attrName>
                                        </p:attrNameLst>
                                      </p:cBhvr>
                                      <p:to>
                                        <p:strVal val="visible"/>
                                      </p:to>
                                    </p:set>
                                    <p:animEffect transition="in" filter="wipe(down)">
                                      <p:cBhvr>
                                        <p:cTn id="27" dur="500"/>
                                        <p:tgtEl>
                                          <p:spTgt spid="1433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标题 1"/>
          <p:cNvSpPr>
            <a:spLocks noGrp="1"/>
          </p:cNvSpPr>
          <p:nvPr>
            <p:ph type="title" idx="4294967295"/>
          </p:nvPr>
        </p:nvSpPr>
        <p:spPr/>
        <p:txBody>
          <a:bodyPr anchor="b"/>
          <a:lstStyle/>
          <a:p>
            <a:r>
              <a:rPr lang="zh-CN" altLang="en-US"/>
              <a:t>阅读下列新闻报道并思考</a:t>
            </a:r>
          </a:p>
        </p:txBody>
      </p:sp>
      <p:sp>
        <p:nvSpPr>
          <p:cNvPr id="15362" name="内容占位符 2"/>
          <p:cNvSpPr>
            <a:spLocks noGrp="1"/>
          </p:cNvSpPr>
          <p:nvPr>
            <p:ph sz="quarter" idx="4294967295"/>
          </p:nvPr>
        </p:nvSpPr>
        <p:spPr>
          <a:xfrm>
            <a:off x="457200" y="1219200"/>
            <a:ext cx="8229600" cy="4937125"/>
          </a:xfrm>
        </p:spPr>
        <p:txBody>
          <a:bodyPr/>
          <a:lstStyle/>
          <a:p>
            <a:endParaRPr lang="en-US" altLang="zh-CN" sz="3000"/>
          </a:p>
          <a:p>
            <a:endParaRPr lang="en-US" altLang="zh-CN" sz="3000"/>
          </a:p>
          <a:p>
            <a:endParaRPr lang="en-US" altLang="zh-CN" sz="3000"/>
          </a:p>
          <a:p>
            <a:endParaRPr lang="en-US" altLang="zh-CN" sz="3000"/>
          </a:p>
          <a:p>
            <a:endParaRPr lang="en-US" altLang="zh-CN" sz="3000"/>
          </a:p>
          <a:p>
            <a:endParaRPr lang="en-US" altLang="zh-CN" sz="3000"/>
          </a:p>
          <a:p>
            <a:endParaRPr lang="en-US" altLang="zh-CN" sz="3000"/>
          </a:p>
          <a:p>
            <a:endParaRPr lang="en-US" altLang="zh-CN" sz="3000"/>
          </a:p>
          <a:p>
            <a:r>
              <a:rPr lang="en-US" altLang="zh-CN" sz="3000"/>
              <a:t>1</a:t>
            </a:r>
            <a:r>
              <a:rPr lang="zh-CN" altLang="en-US" sz="3000"/>
              <a:t>、你有何感受？</a:t>
            </a:r>
            <a:endParaRPr lang="en-US" altLang="zh-CN" sz="3000"/>
          </a:p>
          <a:p>
            <a:r>
              <a:rPr lang="en-US" altLang="zh-CN" sz="3000"/>
              <a:t>2</a:t>
            </a:r>
            <a:r>
              <a:rPr lang="zh-CN" altLang="en-US" sz="3000"/>
              <a:t>、“中国制造”得到国际肯定凭借的力量是什么？</a:t>
            </a:r>
          </a:p>
        </p:txBody>
      </p:sp>
      <p:sp>
        <p:nvSpPr>
          <p:cNvPr id="4" name="折角形 3"/>
          <p:cNvSpPr/>
          <p:nvPr/>
        </p:nvSpPr>
        <p:spPr>
          <a:xfrm>
            <a:off x="611188" y="1268413"/>
            <a:ext cx="5329237" cy="3673475"/>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1600" dirty="0"/>
              <a:t>2010</a:t>
            </a:r>
            <a:r>
              <a:rPr lang="zh-CN" altLang="en-US" sz="1600" dirty="0"/>
              <a:t>年</a:t>
            </a:r>
            <a:r>
              <a:rPr lang="en-US" altLang="zh-CN" sz="1600" dirty="0"/>
              <a:t>8</a:t>
            </a:r>
            <a:r>
              <a:rPr lang="zh-CN" altLang="en-US" sz="1600" dirty="0"/>
              <a:t>月</a:t>
            </a:r>
            <a:r>
              <a:rPr lang="en-US" altLang="zh-CN" sz="1600" dirty="0"/>
              <a:t>5</a:t>
            </a:r>
            <a:r>
              <a:rPr lang="zh-CN" altLang="en-US" sz="1600" dirty="0"/>
              <a:t>日，位于智利北部阿塔卡马沙漠中的圣何塞铜矿发生塌方事故，</a:t>
            </a:r>
            <a:r>
              <a:rPr lang="en-US" altLang="zh-CN" sz="1600" dirty="0"/>
              <a:t>33</a:t>
            </a:r>
            <a:r>
              <a:rPr lang="zh-CN" altLang="en-US" sz="1600" dirty="0"/>
              <a:t>名矿工被困于</a:t>
            </a:r>
            <a:r>
              <a:rPr lang="en-US" altLang="zh-CN" sz="1600" dirty="0"/>
              <a:t>700</a:t>
            </a:r>
            <a:r>
              <a:rPr lang="zh-CN" altLang="en-US" sz="1600" dirty="0"/>
              <a:t>米深的地下。智利政府选定由中国三一重工设计生产</a:t>
            </a:r>
            <a:r>
              <a:rPr lang="en-US" altLang="zh-CN" sz="1600" dirty="0"/>
              <a:t>SCC4000</a:t>
            </a:r>
            <a:r>
              <a:rPr lang="zh-CN" altLang="en-US" sz="1600" dirty="0"/>
              <a:t>型履带起重机承担起吊救援舱的重任。三一重工智利分公司服务经理郝恒以起吊作业技术服务工程师身份参加救援行动。</a:t>
            </a:r>
          </a:p>
          <a:p>
            <a:pPr fontAlgn="auto">
              <a:spcBef>
                <a:spcPts val="0"/>
              </a:spcBef>
              <a:spcAft>
                <a:spcPts val="0"/>
              </a:spcAft>
              <a:defRPr/>
            </a:pPr>
            <a:r>
              <a:rPr lang="en-US" altLang="zh-CN" sz="1600" dirty="0"/>
              <a:t>2011</a:t>
            </a:r>
            <a:r>
              <a:rPr lang="zh-CN" altLang="en-US" sz="1600" dirty="0"/>
              <a:t>年</a:t>
            </a:r>
            <a:r>
              <a:rPr lang="en-US" altLang="zh-CN" sz="1600" dirty="0"/>
              <a:t>3</a:t>
            </a:r>
            <a:r>
              <a:rPr lang="zh-CN" altLang="en-US" sz="1600" dirty="0"/>
              <a:t>月，在日本福岛第一核电站面临核泄漏的关键时刻，由于消防车、军用直升机注水命中率不高，日本急需寻找先进泵车参与救灾。三一重工立即无偿提供一台造价</a:t>
            </a:r>
            <a:r>
              <a:rPr lang="en-US" altLang="zh-CN" sz="1600" dirty="0"/>
              <a:t>100</a:t>
            </a:r>
            <a:r>
              <a:rPr lang="zh-CN" altLang="en-US" sz="1600" dirty="0"/>
              <a:t>万美元的</a:t>
            </a:r>
            <a:r>
              <a:rPr lang="en-US" altLang="zh-CN" sz="1600" dirty="0"/>
              <a:t>62</a:t>
            </a:r>
            <a:r>
              <a:rPr lang="zh-CN" altLang="en-US" sz="1600" dirty="0"/>
              <a:t>米混凝土泵车及相关器材。</a:t>
            </a:r>
            <a:r>
              <a:rPr lang="en-US" altLang="zh-CN" sz="1600" dirty="0"/>
              <a:t>3</a:t>
            </a:r>
            <a:r>
              <a:rPr lang="zh-CN" altLang="en-US" sz="1600" dirty="0"/>
              <a:t>月</a:t>
            </a:r>
            <a:r>
              <a:rPr lang="en-US" altLang="zh-CN" sz="1600" dirty="0"/>
              <a:t>31</a:t>
            </a:r>
            <a:r>
              <a:rPr lang="zh-CN" altLang="en-US" sz="1600" dirty="0"/>
              <a:t>日，开始为福岛核电站</a:t>
            </a:r>
            <a:r>
              <a:rPr lang="en-US" altLang="zh-CN" sz="1600" dirty="0"/>
              <a:t>1</a:t>
            </a:r>
            <a:r>
              <a:rPr lang="zh-CN" altLang="en-US" sz="1600" dirty="0"/>
              <a:t>号机组注水降温，注水效果好，核电机组降温明显。</a:t>
            </a:r>
            <a:r>
              <a:rPr lang="en-US" altLang="zh-CN" sz="1600" dirty="0"/>
              <a:t>4</a:t>
            </a:r>
            <a:r>
              <a:rPr lang="zh-CN" altLang="en-US" sz="1600" dirty="0"/>
              <a:t>月</a:t>
            </a:r>
            <a:r>
              <a:rPr lang="en-US" altLang="zh-CN" sz="1600" dirty="0"/>
              <a:t>5</a:t>
            </a:r>
            <a:r>
              <a:rPr lang="zh-CN" altLang="en-US" sz="1600" dirty="0"/>
              <a:t>日，成功完成了福岛核电站</a:t>
            </a:r>
            <a:r>
              <a:rPr lang="en-US" altLang="zh-CN" sz="1600" dirty="0"/>
              <a:t>4</a:t>
            </a:r>
            <a:r>
              <a:rPr lang="zh-CN" altLang="en-US" sz="1600" dirty="0"/>
              <a:t>号机组的拍摄任务，并投入该机组的注水工作。</a:t>
            </a:r>
          </a:p>
        </p:txBody>
      </p:sp>
      <p:pic>
        <p:nvPicPr>
          <p:cNvPr id="15364" name="Picture 2"/>
          <p:cNvPicPr>
            <a:picLocks noChangeAspect="1" noChangeArrowheads="1"/>
          </p:cNvPicPr>
          <p:nvPr/>
        </p:nvPicPr>
        <p:blipFill>
          <a:blip r:embed="rId2" cstate="print"/>
          <a:srcRect/>
          <a:stretch>
            <a:fillRect/>
          </a:stretch>
        </p:blipFill>
        <p:spPr bwMode="auto">
          <a:xfrm>
            <a:off x="6084888" y="1285875"/>
            <a:ext cx="2665412" cy="3556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361"/>
                                        </p:tgtEl>
                                        <p:attrNameLst>
                                          <p:attrName>style.visibility</p:attrName>
                                        </p:attrNameLst>
                                      </p:cBhvr>
                                      <p:to>
                                        <p:strVal val="visible"/>
                                      </p:to>
                                    </p:set>
                                    <p:animEffect transition="in" filter="wipe(down)">
                                      <p:cBhvr>
                                        <p:cTn id="7" dur="500"/>
                                        <p:tgtEl>
                                          <p:spTgt spid="1536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5362">
                                            <p:txEl>
                                              <p:pRg st="8" end="8"/>
                                            </p:txEl>
                                          </p:spTgt>
                                        </p:tgtEl>
                                        <p:attrNameLst>
                                          <p:attrName>style.visibility</p:attrName>
                                        </p:attrNameLst>
                                      </p:cBhvr>
                                      <p:to>
                                        <p:strVal val="visible"/>
                                      </p:to>
                                    </p:set>
                                    <p:animEffect transition="in" filter="fade">
                                      <p:cBhvr>
                                        <p:cTn id="17" dur="1000"/>
                                        <p:tgtEl>
                                          <p:spTgt spid="15362">
                                            <p:txEl>
                                              <p:pRg st="8" end="8"/>
                                            </p:txEl>
                                          </p:spTgt>
                                        </p:tgtEl>
                                      </p:cBhvr>
                                    </p:animEffect>
                                    <p:anim calcmode="lin" valueType="num">
                                      <p:cBhvr>
                                        <p:cTn id="18" dur="1000" fill="hold"/>
                                        <p:tgtEl>
                                          <p:spTgt spid="15362">
                                            <p:txEl>
                                              <p:pRg st="8" end="8"/>
                                            </p:txEl>
                                          </p:spTgt>
                                        </p:tgtEl>
                                        <p:attrNameLst>
                                          <p:attrName>ppt_x</p:attrName>
                                        </p:attrNameLst>
                                      </p:cBhvr>
                                      <p:tavLst>
                                        <p:tav tm="0">
                                          <p:val>
                                            <p:strVal val="#ppt_x"/>
                                          </p:val>
                                        </p:tav>
                                        <p:tav tm="100000">
                                          <p:val>
                                            <p:strVal val="#ppt_x"/>
                                          </p:val>
                                        </p:tav>
                                      </p:tavLst>
                                    </p:anim>
                                    <p:anim calcmode="lin" valueType="num">
                                      <p:cBhvr>
                                        <p:cTn id="19" dur="1000" fill="hold"/>
                                        <p:tgtEl>
                                          <p:spTgt spid="15362">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5362">
                                            <p:txEl>
                                              <p:pRg st="9" end="9"/>
                                            </p:txEl>
                                          </p:spTgt>
                                        </p:tgtEl>
                                        <p:attrNameLst>
                                          <p:attrName>style.visibility</p:attrName>
                                        </p:attrNameLst>
                                      </p:cBhvr>
                                      <p:to>
                                        <p:strVal val="visible"/>
                                      </p:to>
                                    </p:set>
                                    <p:animEffect transition="in" filter="fade">
                                      <p:cBhvr>
                                        <p:cTn id="24" dur="1000"/>
                                        <p:tgtEl>
                                          <p:spTgt spid="15362">
                                            <p:txEl>
                                              <p:pRg st="9" end="9"/>
                                            </p:txEl>
                                          </p:spTgt>
                                        </p:tgtEl>
                                      </p:cBhvr>
                                    </p:animEffect>
                                    <p:anim calcmode="lin" valueType="num">
                                      <p:cBhvr>
                                        <p:cTn id="25" dur="1000" fill="hold"/>
                                        <p:tgtEl>
                                          <p:spTgt spid="15362">
                                            <p:txEl>
                                              <p:pRg st="9" end="9"/>
                                            </p:txEl>
                                          </p:spTgt>
                                        </p:tgtEl>
                                        <p:attrNameLst>
                                          <p:attrName>ppt_x</p:attrName>
                                        </p:attrNameLst>
                                      </p:cBhvr>
                                      <p:tavLst>
                                        <p:tav tm="0">
                                          <p:val>
                                            <p:strVal val="#ppt_x"/>
                                          </p:val>
                                        </p:tav>
                                        <p:tav tm="100000">
                                          <p:val>
                                            <p:strVal val="#ppt_x"/>
                                          </p:val>
                                        </p:tav>
                                      </p:tavLst>
                                    </p:anim>
                                    <p:anim calcmode="lin" valueType="num">
                                      <p:cBhvr>
                                        <p:cTn id="26" dur="1000" fill="hold"/>
                                        <p:tgtEl>
                                          <p:spTgt spid="15362">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p:bldP spid="15362" grpId="0" build="p"/>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标题 1"/>
          <p:cNvSpPr>
            <a:spLocks noGrp="1"/>
          </p:cNvSpPr>
          <p:nvPr>
            <p:ph type="title" idx="4294967295"/>
          </p:nvPr>
        </p:nvSpPr>
        <p:spPr/>
        <p:txBody>
          <a:bodyPr anchor="b"/>
          <a:lstStyle/>
          <a:p>
            <a:r>
              <a:rPr lang="zh-CN" altLang="en-US"/>
              <a:t>新闻回顾</a:t>
            </a:r>
          </a:p>
        </p:txBody>
      </p:sp>
      <p:sp>
        <p:nvSpPr>
          <p:cNvPr id="16386" name="内容占位符 2"/>
          <p:cNvSpPr>
            <a:spLocks noGrp="1"/>
          </p:cNvSpPr>
          <p:nvPr>
            <p:ph sz="quarter" idx="4294967295"/>
          </p:nvPr>
        </p:nvSpPr>
        <p:spPr>
          <a:xfrm>
            <a:off x="457200" y="1219200"/>
            <a:ext cx="4619625" cy="4937125"/>
          </a:xfrm>
        </p:spPr>
        <p:txBody>
          <a:bodyPr/>
          <a:lstStyle/>
          <a:p>
            <a:r>
              <a:rPr lang="zh-CN" altLang="en-US" sz="2800"/>
              <a:t>国家主席习近平</a:t>
            </a:r>
            <a:r>
              <a:rPr lang="en-US" altLang="zh-CN" sz="2800"/>
              <a:t>6</a:t>
            </a:r>
            <a:r>
              <a:rPr lang="zh-CN" altLang="en-US" sz="2800"/>
              <a:t>月</a:t>
            </a:r>
            <a:r>
              <a:rPr lang="en-US" altLang="zh-CN" sz="2800"/>
              <a:t>3</a:t>
            </a:r>
            <a:r>
              <a:rPr lang="zh-CN" altLang="en-US" sz="2800"/>
              <a:t>日在人民大会堂出席</a:t>
            </a:r>
            <a:r>
              <a:rPr lang="en-US" altLang="zh-CN" sz="2800"/>
              <a:t>2014</a:t>
            </a:r>
            <a:r>
              <a:rPr lang="zh-CN" altLang="en-US" sz="2800"/>
              <a:t>年国际工程科技大会并发表题为</a:t>
            </a:r>
            <a:r>
              <a:rPr lang="en-US" altLang="zh-CN" sz="2800"/>
              <a:t>《</a:t>
            </a:r>
            <a:r>
              <a:rPr lang="zh-CN" altLang="en-US" sz="2800"/>
              <a:t>让工程科技造福人类、创造未来</a:t>
            </a:r>
            <a:r>
              <a:rPr lang="en-US" altLang="zh-CN" sz="2800"/>
              <a:t>》</a:t>
            </a:r>
            <a:r>
              <a:rPr lang="zh-CN" altLang="en-US" sz="2800"/>
              <a:t>的主旨演讲，强调工程科技是改变世界的重要力量，发展科学技术是人类应对全球挑战、实现可持续发展的战略选择。中国把创新驱动发展战略作为国家重大战略。希望中外工程科技专家学者加强合作，共同为人类社会进步作出新的更大贡献。（</a:t>
            </a:r>
            <a:r>
              <a:rPr lang="en-US" altLang="zh-CN" sz="2800"/>
              <a:t>2014</a:t>
            </a:r>
            <a:r>
              <a:rPr lang="zh-CN" altLang="en-US" sz="2800"/>
              <a:t>年</a:t>
            </a:r>
            <a:r>
              <a:rPr lang="en-US" altLang="zh-CN" sz="2800"/>
              <a:t>6</a:t>
            </a:r>
            <a:r>
              <a:rPr lang="zh-CN" altLang="en-US" sz="2800"/>
              <a:t>月</a:t>
            </a:r>
            <a:r>
              <a:rPr lang="en-US" altLang="zh-CN" sz="2800"/>
              <a:t>3</a:t>
            </a:r>
            <a:r>
              <a:rPr lang="zh-CN" altLang="en-US" sz="2800"/>
              <a:t>日）</a:t>
            </a:r>
          </a:p>
        </p:txBody>
      </p:sp>
      <p:pic>
        <p:nvPicPr>
          <p:cNvPr id="16387" name="Picture 2"/>
          <p:cNvPicPr>
            <a:picLocks noChangeAspect="1" noChangeArrowheads="1"/>
          </p:cNvPicPr>
          <p:nvPr/>
        </p:nvPicPr>
        <p:blipFill>
          <a:blip r:embed="rId2" cstate="print"/>
          <a:srcRect l="5415" r="19099"/>
          <a:stretch>
            <a:fillRect/>
          </a:stretch>
        </p:blipFill>
        <p:spPr bwMode="auto">
          <a:xfrm>
            <a:off x="5148263" y="1843088"/>
            <a:ext cx="3727450" cy="4133850"/>
          </a:xfrm>
          <a:prstGeom prst="rect">
            <a:avLst/>
          </a:prstGeom>
          <a:noFill/>
          <a:ln w="9525">
            <a:noFill/>
            <a:miter lim="800000"/>
            <a:headEnd/>
            <a:tailEnd/>
          </a:ln>
        </p:spPr>
      </p:pic>
      <p:sp>
        <p:nvSpPr>
          <p:cNvPr id="5" name="椭圆形标注 4"/>
          <p:cNvSpPr/>
          <p:nvPr/>
        </p:nvSpPr>
        <p:spPr>
          <a:xfrm>
            <a:off x="1547813" y="404813"/>
            <a:ext cx="4895850" cy="2447925"/>
          </a:xfrm>
          <a:prstGeom prst="wedgeEllipseCallout">
            <a:avLst>
              <a:gd name="adj1" fmla="val 43450"/>
              <a:gd name="adj2" fmla="val 5567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那么问题来了：我国实现现代化的关键在于</a:t>
            </a:r>
            <a:r>
              <a:rPr lang="en-US" altLang="zh-CN" dirty="0"/>
              <a:t>_______</a:t>
            </a:r>
            <a:r>
              <a:rPr lang="zh-CN" altLang="en-US"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9" name="标题 1"/>
          <p:cNvSpPr>
            <a:spLocks noGrp="1"/>
          </p:cNvSpPr>
          <p:nvPr>
            <p:ph type="title" idx="4294967295"/>
          </p:nvPr>
        </p:nvSpPr>
        <p:spPr/>
        <p:txBody>
          <a:bodyPr anchor="b"/>
          <a:lstStyle/>
          <a:p>
            <a:r>
              <a:rPr lang="zh-CN" altLang="en-US"/>
              <a:t>实现现代化的关键在于科技</a:t>
            </a:r>
          </a:p>
        </p:txBody>
      </p:sp>
      <p:sp>
        <p:nvSpPr>
          <p:cNvPr id="17410" name="内容占位符 2"/>
          <p:cNvSpPr>
            <a:spLocks noGrp="1"/>
          </p:cNvSpPr>
          <p:nvPr>
            <p:ph sz="quarter" idx="4294967295"/>
          </p:nvPr>
        </p:nvSpPr>
        <p:spPr>
          <a:xfrm>
            <a:off x="457200" y="1219200"/>
            <a:ext cx="4906963" cy="4937125"/>
          </a:xfrm>
        </p:spPr>
        <p:txBody>
          <a:bodyPr/>
          <a:lstStyle/>
          <a:p>
            <a:r>
              <a:rPr lang="zh-CN" altLang="en-US" sz="3000"/>
              <a:t>“科学技术是第一生产力。”</a:t>
            </a:r>
            <a:endParaRPr lang="en-US" altLang="zh-CN" sz="3000"/>
          </a:p>
          <a:p>
            <a:r>
              <a:rPr lang="zh-CN" altLang="en-US" sz="3000"/>
              <a:t>思考：科技是如何发挥它的重要力量的？</a:t>
            </a:r>
            <a:endParaRPr lang="en-US" altLang="zh-CN" sz="3000"/>
          </a:p>
          <a:p>
            <a:pPr>
              <a:buFontTx/>
              <a:buNone/>
            </a:pPr>
            <a:r>
              <a:rPr lang="en-US" altLang="zh-CN" sz="3000"/>
              <a:t>                  </a:t>
            </a:r>
          </a:p>
          <a:p>
            <a:endParaRPr lang="en-US" altLang="zh-CN" sz="3000"/>
          </a:p>
          <a:p>
            <a:r>
              <a:rPr lang="zh-CN" altLang="en-US" sz="3000"/>
              <a:t>生产力</a:t>
            </a:r>
            <a:endParaRPr lang="en-US" altLang="zh-CN" sz="3000"/>
          </a:p>
        </p:txBody>
      </p:sp>
      <p:pic>
        <p:nvPicPr>
          <p:cNvPr id="5122" name="Picture 2"/>
          <p:cNvPicPr>
            <a:picLocks noChangeAspect="1" noChangeArrowheads="1"/>
          </p:cNvPicPr>
          <p:nvPr/>
        </p:nvPicPr>
        <p:blipFill>
          <a:blip r:embed="rId2" cstate="print"/>
          <a:srcRect/>
          <a:stretch>
            <a:fillRect/>
          </a:stretch>
        </p:blipFill>
        <p:spPr bwMode="auto">
          <a:xfrm>
            <a:off x="5508625" y="1412875"/>
            <a:ext cx="3305175" cy="4329113"/>
          </a:xfrm>
          <a:prstGeom prst="rect">
            <a:avLst/>
          </a:prstGeom>
          <a:noFill/>
          <a:ln w="9525">
            <a:noFill/>
            <a:miter lim="800000"/>
            <a:headEnd/>
            <a:tailEnd/>
          </a:ln>
        </p:spPr>
      </p:pic>
      <p:sp>
        <p:nvSpPr>
          <p:cNvPr id="4" name="左大括号 3"/>
          <p:cNvSpPr/>
          <p:nvPr/>
        </p:nvSpPr>
        <p:spPr>
          <a:xfrm>
            <a:off x="1835150" y="2924175"/>
            <a:ext cx="360363" cy="1800225"/>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5" name="TextBox 4"/>
          <p:cNvSpPr txBox="1">
            <a:spLocks noChangeArrowheads="1"/>
          </p:cNvSpPr>
          <p:nvPr/>
        </p:nvSpPr>
        <p:spPr bwMode="auto">
          <a:xfrm>
            <a:off x="2339975" y="2852738"/>
            <a:ext cx="1584325" cy="369887"/>
          </a:xfrm>
          <a:prstGeom prst="rect">
            <a:avLst/>
          </a:prstGeom>
          <a:noFill/>
          <a:ln w="9525">
            <a:noFill/>
            <a:miter lim="800000"/>
            <a:headEnd/>
            <a:tailEnd/>
          </a:ln>
        </p:spPr>
        <p:txBody>
          <a:bodyPr>
            <a:spAutoFit/>
          </a:bodyPr>
          <a:lstStyle/>
          <a:p>
            <a:r>
              <a:rPr lang="zh-CN" altLang="en-US">
                <a:latin typeface="Gill Sans MT"/>
                <a:ea typeface="华文新魏"/>
              </a:rPr>
              <a:t>劳动者</a:t>
            </a:r>
          </a:p>
        </p:txBody>
      </p:sp>
      <p:sp>
        <p:nvSpPr>
          <p:cNvPr id="7" name="TextBox 6"/>
          <p:cNvSpPr txBox="1">
            <a:spLocks noChangeArrowheads="1"/>
          </p:cNvSpPr>
          <p:nvPr/>
        </p:nvSpPr>
        <p:spPr bwMode="auto">
          <a:xfrm>
            <a:off x="2339975" y="3575050"/>
            <a:ext cx="1584325" cy="369888"/>
          </a:xfrm>
          <a:prstGeom prst="rect">
            <a:avLst/>
          </a:prstGeom>
          <a:noFill/>
          <a:ln w="9525">
            <a:noFill/>
            <a:miter lim="800000"/>
            <a:headEnd/>
            <a:tailEnd/>
          </a:ln>
        </p:spPr>
        <p:txBody>
          <a:bodyPr>
            <a:spAutoFit/>
          </a:bodyPr>
          <a:lstStyle/>
          <a:p>
            <a:r>
              <a:rPr lang="zh-CN" altLang="en-US">
                <a:latin typeface="Gill Sans MT"/>
                <a:ea typeface="华文新魏"/>
              </a:rPr>
              <a:t>劳动工具</a:t>
            </a:r>
          </a:p>
        </p:txBody>
      </p:sp>
      <p:sp>
        <p:nvSpPr>
          <p:cNvPr id="8" name="TextBox 7"/>
          <p:cNvSpPr txBox="1">
            <a:spLocks noChangeArrowheads="1"/>
          </p:cNvSpPr>
          <p:nvPr/>
        </p:nvSpPr>
        <p:spPr bwMode="auto">
          <a:xfrm>
            <a:off x="2403475" y="4356100"/>
            <a:ext cx="1584325" cy="368300"/>
          </a:xfrm>
          <a:prstGeom prst="rect">
            <a:avLst/>
          </a:prstGeom>
          <a:noFill/>
          <a:ln w="9525">
            <a:noFill/>
            <a:miter lim="800000"/>
            <a:headEnd/>
            <a:tailEnd/>
          </a:ln>
        </p:spPr>
        <p:txBody>
          <a:bodyPr>
            <a:spAutoFit/>
          </a:bodyPr>
          <a:lstStyle/>
          <a:p>
            <a:r>
              <a:rPr lang="zh-CN" altLang="en-US">
                <a:latin typeface="Gill Sans MT"/>
                <a:ea typeface="华文新魏"/>
              </a:rPr>
              <a:t>劳动对象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409"/>
                                        </p:tgtEl>
                                        <p:attrNameLst>
                                          <p:attrName>style.visibility</p:attrName>
                                        </p:attrNameLst>
                                      </p:cBhvr>
                                      <p:to>
                                        <p:strVal val="visible"/>
                                      </p:to>
                                    </p:set>
                                    <p:anim calcmode="lin" valueType="num">
                                      <p:cBhvr>
                                        <p:cTn id="7" dur="500" fill="hold"/>
                                        <p:tgtEl>
                                          <p:spTgt spid="17409"/>
                                        </p:tgtEl>
                                        <p:attrNameLst>
                                          <p:attrName>ppt_w</p:attrName>
                                        </p:attrNameLst>
                                      </p:cBhvr>
                                      <p:tavLst>
                                        <p:tav tm="0">
                                          <p:val>
                                            <p:fltVal val="0"/>
                                          </p:val>
                                        </p:tav>
                                        <p:tav tm="100000">
                                          <p:val>
                                            <p:strVal val="#ppt_w"/>
                                          </p:val>
                                        </p:tav>
                                      </p:tavLst>
                                    </p:anim>
                                    <p:anim calcmode="lin" valueType="num">
                                      <p:cBhvr>
                                        <p:cTn id="8" dur="500" fill="hold"/>
                                        <p:tgtEl>
                                          <p:spTgt spid="17409"/>
                                        </p:tgtEl>
                                        <p:attrNameLst>
                                          <p:attrName>ppt_h</p:attrName>
                                        </p:attrNameLst>
                                      </p:cBhvr>
                                      <p:tavLst>
                                        <p:tav tm="0">
                                          <p:val>
                                            <p:fltVal val="0"/>
                                          </p:val>
                                        </p:tav>
                                        <p:tav tm="100000">
                                          <p:val>
                                            <p:strVal val="#ppt_h"/>
                                          </p:val>
                                        </p:tav>
                                      </p:tavLst>
                                    </p:anim>
                                    <p:animEffect transition="in" filter="fade">
                                      <p:cBhvr>
                                        <p:cTn id="9" dur="500"/>
                                        <p:tgtEl>
                                          <p:spTgt spid="1740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122"/>
                                        </p:tgtEl>
                                        <p:attrNameLst>
                                          <p:attrName>style.visibility</p:attrName>
                                        </p:attrNameLst>
                                      </p:cBhvr>
                                      <p:to>
                                        <p:strVal val="visible"/>
                                      </p:to>
                                    </p:set>
                                    <p:animEffect transition="in" filter="fade">
                                      <p:cBhvr>
                                        <p:cTn id="14" dur="500"/>
                                        <p:tgtEl>
                                          <p:spTgt spid="512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7410">
                                            <p:txEl>
                                              <p:pRg st="0" end="0"/>
                                            </p:txEl>
                                          </p:spTgt>
                                        </p:tgtEl>
                                        <p:attrNameLst>
                                          <p:attrName>style.visibility</p:attrName>
                                        </p:attrNameLst>
                                      </p:cBhvr>
                                      <p:to>
                                        <p:strVal val="visible"/>
                                      </p:to>
                                    </p:set>
                                    <p:animEffect transition="in" filter="wipe(down)">
                                      <p:cBhvr>
                                        <p:cTn id="19" dur="500"/>
                                        <p:tgtEl>
                                          <p:spTgt spid="17410">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7410">
                                            <p:txEl>
                                              <p:pRg st="1" end="1"/>
                                            </p:txEl>
                                          </p:spTgt>
                                        </p:tgtEl>
                                        <p:attrNameLst>
                                          <p:attrName>style.visibility</p:attrName>
                                        </p:attrNameLst>
                                      </p:cBhvr>
                                      <p:to>
                                        <p:strVal val="visible"/>
                                      </p:to>
                                    </p:set>
                                    <p:animEffect transition="in" filter="wipe(down)">
                                      <p:cBhvr>
                                        <p:cTn id="24" dur="500"/>
                                        <p:tgtEl>
                                          <p:spTgt spid="17410">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7410">
                                            <p:txEl>
                                              <p:pRg st="2" end="2"/>
                                            </p:txEl>
                                          </p:spTgt>
                                        </p:tgtEl>
                                        <p:attrNameLst>
                                          <p:attrName>style.visibility</p:attrName>
                                        </p:attrNameLst>
                                      </p:cBhvr>
                                      <p:to>
                                        <p:strVal val="visible"/>
                                      </p:to>
                                    </p:set>
                                    <p:animEffect transition="in" filter="wipe(down)">
                                      <p:cBhvr>
                                        <p:cTn id="29" dur="500"/>
                                        <p:tgtEl>
                                          <p:spTgt spid="17410">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7410">
                                            <p:txEl>
                                              <p:pRg st="4" end="4"/>
                                            </p:txEl>
                                          </p:spTgt>
                                        </p:tgtEl>
                                        <p:attrNameLst>
                                          <p:attrName>style.visibility</p:attrName>
                                        </p:attrNameLst>
                                      </p:cBhvr>
                                      <p:to>
                                        <p:strVal val="visible"/>
                                      </p:to>
                                    </p:set>
                                    <p:animEffect transition="in" filter="wipe(down)">
                                      <p:cBhvr>
                                        <p:cTn id="34" dur="500"/>
                                        <p:tgtEl>
                                          <p:spTgt spid="17410">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circle(in)">
                                      <p:cBhvr>
                                        <p:cTn id="44" dur="2000"/>
                                        <p:tgtEl>
                                          <p:spTgt spid="5"/>
                                        </p:tgtEl>
                                      </p:cBhvr>
                                    </p:animEffect>
                                  </p:childTnLst>
                                </p:cTn>
                              </p:par>
                            </p:childTnLst>
                          </p:cTn>
                        </p:par>
                      </p:childTnLst>
                    </p:cTn>
                  </p:par>
                  <p:par>
                    <p:cTn id="45" fill="hold">
                      <p:stCondLst>
                        <p:cond delay="indefinite"/>
                      </p:stCondLst>
                      <p:childTnLst>
                        <p:par>
                          <p:cTn id="46" fill="hold">
                            <p:stCondLst>
                              <p:cond delay="0"/>
                            </p:stCondLst>
                            <p:childTnLst>
                              <p:par>
                                <p:cTn id="47" presetID="6" presetClass="entr" presetSubtype="16"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circle(in)">
                                      <p:cBhvr>
                                        <p:cTn id="49" dur="20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circle(in)">
                                      <p:cBhvr>
                                        <p:cTn id="54"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 grpId="0"/>
      <p:bldP spid="17410" grpId="0" build="p"/>
      <p:bldP spid="4" grpId="0" animBg="1"/>
      <p:bldP spid="5"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标题 1"/>
          <p:cNvSpPr>
            <a:spLocks noGrp="1"/>
          </p:cNvSpPr>
          <p:nvPr>
            <p:ph type="title" idx="4294967295"/>
          </p:nvPr>
        </p:nvSpPr>
        <p:spPr/>
        <p:txBody>
          <a:bodyPr anchor="b"/>
          <a:lstStyle/>
          <a:p>
            <a:r>
              <a:rPr lang="zh-CN" altLang="en-US" sz="4100"/>
              <a:t>美国姑娘青睐水管工和消防员 </a:t>
            </a:r>
            <a:r>
              <a:rPr lang="zh-CN" altLang="en-US" sz="4100">
                <a:latin typeface="黑体"/>
              </a:rPr>
              <a:t>“</a:t>
            </a:r>
            <a:r>
              <a:rPr lang="zh-CN" altLang="en-US" sz="4100"/>
              <a:t>嫁人要嫁水管工</a:t>
            </a:r>
            <a:r>
              <a:rPr lang="zh-CN" altLang="en-US" sz="4100">
                <a:latin typeface="黑体"/>
              </a:rPr>
              <a:t>”</a:t>
            </a:r>
            <a:endParaRPr lang="zh-CN" altLang="en-US" sz="4100"/>
          </a:p>
        </p:txBody>
      </p:sp>
      <p:sp>
        <p:nvSpPr>
          <p:cNvPr id="18434" name="内容占位符 2"/>
          <p:cNvSpPr>
            <a:spLocks noGrp="1"/>
          </p:cNvSpPr>
          <p:nvPr>
            <p:ph sz="quarter" idx="4294967295"/>
          </p:nvPr>
        </p:nvSpPr>
        <p:spPr>
          <a:xfrm>
            <a:off x="468313" y="1125538"/>
            <a:ext cx="8135937" cy="5256212"/>
          </a:xfrm>
        </p:spPr>
        <p:txBody>
          <a:bodyPr/>
          <a:lstStyle/>
          <a:p>
            <a:r>
              <a:rPr lang="zh-CN" altLang="en-US" sz="1600"/>
              <a:t>这句话来自一则美国新闻报道，报道称美国女性最心仪的男朋友或者丈夫的职业，并非如中国那样是那些西装革履、出入于高档公司、企业的白领、金领们。相比之下，水管工、消防员等才是美国姑娘的挚爱。 美国女生青睐水管工，有诸多原因，报道中列了几条，很性感、很安全、很有钱，也很酷。可以看出，其中既有实用主义的考虑</a:t>
            </a:r>
            <a:r>
              <a:rPr lang="en-US" altLang="zh-CN" sz="1600"/>
              <a:t>——</a:t>
            </a:r>
            <a:r>
              <a:rPr lang="zh-CN" altLang="en-US" sz="1600"/>
              <a:t>因为美国多独户独栋的房子，一旦下水道堵塞会变得很麻烦，即所谓的安全感。也有女孩子的美学考虑，水管工等蓝领员工，因为常做体力活，所以身材健硕，外表阳光。很重要的是，作为蓝领的水管工不但不是屌丝，收入在社会上还很是可观。 除了水管工外，还有油漆工、电工、装修工等。这些人在发达国家一般不属于某个大公司，而是保持着古典的工匠传统</a:t>
            </a:r>
            <a:r>
              <a:rPr lang="en-US" altLang="zh-CN" sz="1600"/>
              <a:t>——</a:t>
            </a:r>
            <a:r>
              <a:rPr lang="zh-CN" altLang="en-US" sz="1600"/>
              <a:t>你能在本地黄页之类上找到他们的联系方式，直接联系他们接活，他们有活就接，没有活就休息。在西方一般称这些人为“自我雇佣者”。这些人收入不低，工作自由，是相当令人羡慕的职业。 也正因为这些“自我雇佣者”收费很高，导致了在西方国家的日常生活中，</a:t>
            </a:r>
            <a:r>
              <a:rPr lang="en-US" altLang="zh-CN" sz="1600"/>
              <a:t>DIY</a:t>
            </a:r>
            <a:r>
              <a:rPr lang="zh-CN" altLang="en-US" sz="1600"/>
              <a:t>成为了必须的技能，小到通下水道、修电器，大到修补房顶、粉刷墙壁等，除非大富之家，实在难以“供养”这批高收入的蓝领工们。也正是在这种氛围下，产生了宜家文化及其商业模式。 其实在发达国家，蓝领工种收入高并不新鲜，水管工、装修工之类还算不上拔尖的。根据</a:t>
            </a:r>
            <a:r>
              <a:rPr lang="en-US" altLang="zh-CN" sz="1600"/>
              <a:t>2013</a:t>
            </a:r>
            <a:r>
              <a:rPr lang="zh-CN" altLang="en-US" sz="1600"/>
              <a:t>年的一份资料，美国收入最高的蓝领职业是电梯安装与修理工，其平均年收入高达</a:t>
            </a:r>
            <a:r>
              <a:rPr lang="en-US" altLang="zh-CN" sz="1600"/>
              <a:t>74140</a:t>
            </a:r>
            <a:r>
              <a:rPr lang="zh-CN" altLang="en-US" sz="1600"/>
              <a:t>美元，这份职业当中最高收入的</a:t>
            </a:r>
            <a:r>
              <a:rPr lang="en-US" altLang="zh-CN" sz="1600"/>
              <a:t>10%</a:t>
            </a:r>
            <a:r>
              <a:rPr lang="zh-CN" altLang="en-US" sz="1600"/>
              <a:t>的群体甚至年收入超过</a:t>
            </a:r>
            <a:r>
              <a:rPr lang="en-US" altLang="zh-CN" sz="1600"/>
              <a:t>10</a:t>
            </a:r>
            <a:r>
              <a:rPr lang="zh-CN" altLang="en-US" sz="1600"/>
              <a:t>万美元，超过美国一些大学的终身教授（</a:t>
            </a:r>
            <a:r>
              <a:rPr lang="en-US" altLang="zh-CN" sz="1600"/>
              <a:t>7.5</a:t>
            </a:r>
            <a:r>
              <a:rPr lang="zh-CN" altLang="en-US" sz="1600"/>
              <a:t>万美元年收入）。而一名英国大学讲师的年收入，可能只有不到</a:t>
            </a:r>
            <a:r>
              <a:rPr lang="en-US" altLang="zh-CN" sz="1600"/>
              <a:t>3</a:t>
            </a:r>
            <a:r>
              <a:rPr lang="zh-CN" altLang="en-US" sz="1600"/>
              <a:t>万美元，也就是说，只有掌握让电梯动起来的技能，就可能让你获得远高于大学知识精英的收入。 排在电梯修理工之后的是变电站和继电器的电气和电子修理工，他们的平均年收入有</a:t>
            </a:r>
            <a:r>
              <a:rPr lang="en-US" altLang="zh-CN" sz="1600"/>
              <a:t>67380</a:t>
            </a:r>
            <a:r>
              <a:rPr lang="zh-CN" altLang="en-US" sz="1600"/>
              <a:t>美元，其中的高收入者年入近</a:t>
            </a:r>
            <a:r>
              <a:rPr lang="en-US" altLang="zh-CN" sz="1600"/>
              <a:t>9</a:t>
            </a:r>
            <a:r>
              <a:rPr lang="zh-CN" altLang="en-US" sz="1600"/>
              <a:t>万美元。榜单上还有交通员，平均收入是</a:t>
            </a:r>
            <a:r>
              <a:rPr lang="en-US" altLang="zh-CN" sz="1600"/>
              <a:t>66470</a:t>
            </a:r>
            <a:r>
              <a:rPr lang="zh-CN" altLang="en-US" sz="1600"/>
              <a:t>美元，锅炉工平均年薪是</a:t>
            </a:r>
            <a:r>
              <a:rPr lang="en-US" altLang="zh-CN" sz="1600"/>
              <a:t>55830</a:t>
            </a:r>
            <a:r>
              <a:rPr lang="zh-CN" altLang="en-US" sz="1600"/>
              <a:t>美元，测量师平均收入是</a:t>
            </a:r>
            <a:r>
              <a:rPr lang="en-US" altLang="zh-CN" sz="1600"/>
              <a:t>59180</a:t>
            </a:r>
            <a:r>
              <a:rPr lang="zh-CN" altLang="en-US" sz="1600"/>
              <a:t>美元。总之榜上的任何一个工种，都足以笑傲许多白领了。</a:t>
            </a:r>
          </a:p>
        </p:txBody>
      </p:sp>
      <p:pic>
        <p:nvPicPr>
          <p:cNvPr id="6147" name="Picture 3"/>
          <p:cNvPicPr>
            <a:picLocks noChangeAspect="1" noChangeArrowheads="1"/>
          </p:cNvPicPr>
          <p:nvPr/>
        </p:nvPicPr>
        <p:blipFill>
          <a:blip r:embed="rId2" cstate="print"/>
          <a:srcRect/>
          <a:stretch>
            <a:fillRect/>
          </a:stretch>
        </p:blipFill>
        <p:spPr bwMode="auto">
          <a:xfrm>
            <a:off x="6084888" y="2349500"/>
            <a:ext cx="2651125" cy="39719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wheel(1)">
                                      <p:cBhvr>
                                        <p:cTn id="7" dur="2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7" name="标题 1"/>
          <p:cNvSpPr>
            <a:spLocks noGrp="1"/>
          </p:cNvSpPr>
          <p:nvPr>
            <p:ph type="title" idx="4294967295"/>
          </p:nvPr>
        </p:nvSpPr>
        <p:spPr/>
        <p:txBody>
          <a:bodyPr anchor="b"/>
          <a:lstStyle/>
          <a:p>
            <a:r>
              <a:rPr lang="zh-CN" altLang="en-US"/>
              <a:t>高级技工受企业青睐</a:t>
            </a:r>
          </a:p>
        </p:txBody>
      </p:sp>
      <p:sp>
        <p:nvSpPr>
          <p:cNvPr id="19458" name="内容占位符 2"/>
          <p:cNvSpPr>
            <a:spLocks noGrp="1"/>
          </p:cNvSpPr>
          <p:nvPr>
            <p:ph sz="quarter" idx="4294967295"/>
          </p:nvPr>
        </p:nvSpPr>
        <p:spPr>
          <a:xfrm>
            <a:off x="457200" y="1219200"/>
            <a:ext cx="8229600" cy="4937125"/>
          </a:xfrm>
        </p:spPr>
        <p:txBody>
          <a:bodyPr/>
          <a:lstStyle/>
          <a:p>
            <a:pPr>
              <a:lnSpc>
                <a:spcPct val="80000"/>
              </a:lnSpc>
            </a:pPr>
            <a:r>
              <a:rPr lang="zh-CN" altLang="en-US" sz="2600"/>
              <a:t>高级技工供求比</a:t>
            </a:r>
            <a:r>
              <a:rPr lang="en-US" altLang="zh-CN" sz="2600"/>
              <a:t>1</a:t>
            </a:r>
            <a:r>
              <a:rPr lang="zh-CN" altLang="en-US" sz="2600"/>
              <a:t>：</a:t>
            </a:r>
            <a:r>
              <a:rPr lang="en-US" altLang="zh-CN" sz="2600"/>
              <a:t>10 </a:t>
            </a:r>
          </a:p>
          <a:p>
            <a:pPr>
              <a:lnSpc>
                <a:spcPct val="80000"/>
              </a:lnSpc>
            </a:pPr>
            <a:endParaRPr lang="en-US" altLang="zh-CN" sz="2600"/>
          </a:p>
          <a:p>
            <a:pPr>
              <a:lnSpc>
                <a:spcPct val="80000"/>
              </a:lnSpc>
            </a:pPr>
            <a:r>
              <a:rPr lang="zh-CN" altLang="en-US" sz="2600"/>
              <a:t>中国已成为世界的制造工厂，对技术人才的需求正以几何级数在增长，技工，特别是高级技工的紧缺直接引发了这场白热化的技工争夺战。在广州，劳动力市场对高级技工的需求量约</a:t>
            </a:r>
            <a:r>
              <a:rPr lang="en-US" altLang="zh-CN" sz="2600"/>
              <a:t>14</a:t>
            </a:r>
            <a:r>
              <a:rPr lang="zh-CN" altLang="en-US" sz="2600"/>
              <a:t>万，但目前高级技师、技师和高级技工的数量约</a:t>
            </a:r>
            <a:r>
              <a:rPr lang="en-US" altLang="zh-CN" sz="2600"/>
              <a:t>3</a:t>
            </a:r>
            <a:r>
              <a:rPr lang="zh-CN" altLang="en-US" sz="2600"/>
              <a:t>万人。据说，长三角</a:t>
            </a:r>
            <a:r>
              <a:rPr lang="en-US" altLang="zh-CN" sz="2600"/>
              <a:t>16</a:t>
            </a:r>
            <a:r>
              <a:rPr lang="zh-CN" altLang="en-US" sz="2600"/>
              <a:t>个城市</a:t>
            </a:r>
            <a:r>
              <a:rPr lang="en-US" altLang="zh-CN" sz="2600"/>
              <a:t>120</a:t>
            </a:r>
            <a:r>
              <a:rPr lang="zh-CN" altLang="en-US" sz="2600"/>
              <a:t>多万家制造型企业中，高级技师、技师和高级技工目前岗位缺口</a:t>
            </a:r>
            <a:r>
              <a:rPr lang="en-US" altLang="zh-CN" sz="2600"/>
              <a:t>68%</a:t>
            </a:r>
            <a:r>
              <a:rPr lang="zh-CN" altLang="en-US" sz="2600"/>
              <a:t>。以数控专业为例，目前市场的供应量和需求量之比在</a:t>
            </a:r>
            <a:r>
              <a:rPr lang="en-US" altLang="zh-CN" sz="2600"/>
              <a:t>1</a:t>
            </a:r>
            <a:r>
              <a:rPr lang="zh-CN" altLang="en-US" sz="2600"/>
              <a:t>：</a:t>
            </a:r>
            <a:r>
              <a:rPr lang="en-US" altLang="zh-CN" sz="2600"/>
              <a:t>10</a:t>
            </a:r>
            <a:r>
              <a:rPr lang="zh-CN" altLang="en-US" sz="2600"/>
              <a:t>以上，也就是说，一个技师有</a:t>
            </a:r>
            <a:r>
              <a:rPr lang="en-US" altLang="zh-CN" sz="2600"/>
              <a:t>10</a:t>
            </a:r>
            <a:r>
              <a:rPr lang="zh-CN" altLang="en-US" sz="2600"/>
              <a:t>个职位可以选择。 </a:t>
            </a:r>
          </a:p>
          <a:p>
            <a:pPr>
              <a:lnSpc>
                <a:spcPct val="80000"/>
              </a:lnSpc>
            </a:pPr>
            <a:endParaRPr lang="zh-CN" altLang="en-US" sz="2600"/>
          </a:p>
          <a:p>
            <a:pPr>
              <a:lnSpc>
                <a:spcPct val="80000"/>
              </a:lnSpc>
            </a:pPr>
            <a:r>
              <a:rPr lang="zh-CN" altLang="en-US" sz="2600"/>
              <a:t>珠三角很多企业买来了先进的机器，却苦于无人懂得操纵，特别是缺乏理论与实践相结合的高级技工，使得企业生产面临很大的困难。因为高级技工难求，本次招聘会吸引了大量东莞、深圳的企业到广州“揽才”，一些企业对于个别急需岗位甚至开出了年薪</a:t>
            </a:r>
            <a:r>
              <a:rPr lang="en-US" altLang="zh-CN" sz="2600"/>
              <a:t>50</a:t>
            </a:r>
            <a:r>
              <a:rPr lang="zh-CN" altLang="en-US" sz="2600"/>
              <a:t>万元的天价。</a:t>
            </a:r>
          </a:p>
        </p:txBody>
      </p:sp>
      <p:sp>
        <p:nvSpPr>
          <p:cNvPr id="4" name="云形标注 3"/>
          <p:cNvSpPr/>
          <p:nvPr/>
        </p:nvSpPr>
        <p:spPr>
          <a:xfrm>
            <a:off x="1908175" y="1268413"/>
            <a:ext cx="5832475" cy="3313112"/>
          </a:xfrm>
          <a:prstGeom prst="cloudCallout">
            <a:avLst>
              <a:gd name="adj1" fmla="val -20984"/>
              <a:gd name="adj2" fmla="val 7975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3200" dirty="0"/>
              <a:t>由此可见：科学技术的进步将会增强劳动者的劳动能力，促进生产的发展！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arn(inVertical)">
                                      <p:cBhvr>
                                        <p:cTn id="7" dur="500"/>
                                        <p:tgtEl>
                                          <p:spTgt spid="1945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9458">
                                            <p:txEl>
                                              <p:pRg st="0" end="0"/>
                                            </p:txEl>
                                          </p:spTgt>
                                        </p:tgtEl>
                                        <p:attrNameLst>
                                          <p:attrName>style.visibility</p:attrName>
                                        </p:attrNameLst>
                                      </p:cBhvr>
                                      <p:to>
                                        <p:strVal val="visible"/>
                                      </p:to>
                                    </p:set>
                                    <p:animEffect transition="in" filter="wipe(down)">
                                      <p:cBhvr>
                                        <p:cTn id="12" dur="500"/>
                                        <p:tgtEl>
                                          <p:spTgt spid="1945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9458">
                                            <p:txEl>
                                              <p:pRg st="2" end="2"/>
                                            </p:txEl>
                                          </p:spTgt>
                                        </p:tgtEl>
                                        <p:attrNameLst>
                                          <p:attrName>style.visibility</p:attrName>
                                        </p:attrNameLst>
                                      </p:cBhvr>
                                      <p:to>
                                        <p:strVal val="visible"/>
                                      </p:to>
                                    </p:set>
                                    <p:animEffect transition="in" filter="wipe(down)">
                                      <p:cBhvr>
                                        <p:cTn id="17" dur="500"/>
                                        <p:tgtEl>
                                          <p:spTgt spid="1945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9458">
                                            <p:txEl>
                                              <p:pRg st="4" end="4"/>
                                            </p:txEl>
                                          </p:spTgt>
                                        </p:tgtEl>
                                        <p:attrNameLst>
                                          <p:attrName>style.visibility</p:attrName>
                                        </p:attrNameLst>
                                      </p:cBhvr>
                                      <p:to>
                                        <p:strVal val="visible"/>
                                      </p:to>
                                    </p:set>
                                    <p:animEffect transition="in" filter="wipe(down)">
                                      <p:cBhvr>
                                        <p:cTn id="22" dur="500"/>
                                        <p:tgtEl>
                                          <p:spTgt spid="19458">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5"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2000"/>
                                        <p:tgtEl>
                                          <p:spTgt spid="4"/>
                                        </p:tgtEl>
                                      </p:cBhvr>
                                    </p:animEffect>
                                    <p:anim calcmode="lin" valueType="num">
                                      <p:cBhvr>
                                        <p:cTn id="28" dur="2000" fill="hold"/>
                                        <p:tgtEl>
                                          <p:spTgt spid="4"/>
                                        </p:tgtEl>
                                        <p:attrNameLst>
                                          <p:attrName>ppt_w</p:attrName>
                                        </p:attrNameLst>
                                      </p:cBhvr>
                                      <p:tavLst>
                                        <p:tav tm="0" fmla="#ppt_w*sin(2.5*pi*$)">
                                          <p:val>
                                            <p:fltVal val="0"/>
                                          </p:val>
                                        </p:tav>
                                        <p:tav tm="100000">
                                          <p:val>
                                            <p:fltVal val="1"/>
                                          </p:val>
                                        </p:tav>
                                      </p:tavLst>
                                    </p:anim>
                                    <p:anim calcmode="lin" valueType="num">
                                      <p:cBhvr>
                                        <p:cTn id="29"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8" grpId="0" build="p"/>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1" name="标题 1"/>
          <p:cNvSpPr>
            <a:spLocks noGrp="1"/>
          </p:cNvSpPr>
          <p:nvPr>
            <p:ph type="title" idx="4294967295"/>
          </p:nvPr>
        </p:nvSpPr>
        <p:spPr/>
        <p:txBody>
          <a:bodyPr anchor="b"/>
          <a:lstStyle/>
          <a:p>
            <a:r>
              <a:rPr lang="zh-CN" altLang="en-US"/>
              <a:t>思考</a:t>
            </a:r>
          </a:p>
        </p:txBody>
      </p:sp>
      <p:sp>
        <p:nvSpPr>
          <p:cNvPr id="20482" name="内容占位符 2"/>
          <p:cNvSpPr>
            <a:spLocks noGrp="1"/>
          </p:cNvSpPr>
          <p:nvPr>
            <p:ph sz="quarter" idx="4294967295"/>
          </p:nvPr>
        </p:nvSpPr>
        <p:spPr>
          <a:xfrm>
            <a:off x="457200" y="1219200"/>
            <a:ext cx="8229600" cy="4937125"/>
          </a:xfrm>
        </p:spPr>
        <p:txBody>
          <a:bodyPr/>
          <a:lstStyle/>
          <a:p>
            <a:pPr>
              <a:lnSpc>
                <a:spcPct val="90000"/>
              </a:lnSpc>
            </a:pPr>
            <a:r>
              <a:rPr lang="zh-CN" altLang="en-US" sz="3000"/>
              <a:t>下列这幅图反映了什么？</a:t>
            </a:r>
            <a:endParaRPr lang="en-US" altLang="zh-CN" sz="3000"/>
          </a:p>
          <a:p>
            <a:pPr>
              <a:lnSpc>
                <a:spcPct val="90000"/>
              </a:lnSpc>
            </a:pPr>
            <a:endParaRPr lang="en-US" altLang="zh-CN" sz="3000"/>
          </a:p>
          <a:p>
            <a:pPr>
              <a:lnSpc>
                <a:spcPct val="90000"/>
              </a:lnSpc>
            </a:pPr>
            <a:endParaRPr lang="en-US" altLang="zh-CN" sz="3000"/>
          </a:p>
          <a:p>
            <a:pPr>
              <a:lnSpc>
                <a:spcPct val="90000"/>
              </a:lnSpc>
            </a:pPr>
            <a:endParaRPr lang="en-US" altLang="zh-CN" sz="3000"/>
          </a:p>
          <a:p>
            <a:pPr>
              <a:lnSpc>
                <a:spcPct val="90000"/>
              </a:lnSpc>
            </a:pPr>
            <a:endParaRPr lang="en-US" altLang="zh-CN" sz="3000"/>
          </a:p>
          <a:p>
            <a:pPr>
              <a:lnSpc>
                <a:spcPct val="90000"/>
              </a:lnSpc>
            </a:pPr>
            <a:endParaRPr lang="en-US" altLang="zh-CN" sz="3000"/>
          </a:p>
          <a:p>
            <a:pPr>
              <a:lnSpc>
                <a:spcPct val="90000"/>
              </a:lnSpc>
            </a:pPr>
            <a:endParaRPr lang="en-US" altLang="zh-CN" sz="3000"/>
          </a:p>
          <a:p>
            <a:pPr>
              <a:lnSpc>
                <a:spcPct val="90000"/>
              </a:lnSpc>
            </a:pPr>
            <a:endParaRPr lang="en-US" altLang="zh-CN" sz="3000"/>
          </a:p>
          <a:p>
            <a:pPr>
              <a:lnSpc>
                <a:spcPct val="90000"/>
              </a:lnSpc>
            </a:pPr>
            <a:endParaRPr lang="en-US" altLang="zh-CN" sz="3000"/>
          </a:p>
          <a:p>
            <a:pPr>
              <a:lnSpc>
                <a:spcPct val="90000"/>
              </a:lnSpc>
            </a:pPr>
            <a:r>
              <a:rPr lang="zh-CN" altLang="en-US" sz="3000"/>
              <a:t>在人类历史上，劳动工具的改革和创新，都是依赖科学技术的进步。</a:t>
            </a:r>
          </a:p>
        </p:txBody>
      </p:sp>
      <p:pic>
        <p:nvPicPr>
          <p:cNvPr id="7170" name="Picture 2"/>
          <p:cNvPicPr>
            <a:picLocks noChangeAspect="1" noChangeArrowheads="1"/>
          </p:cNvPicPr>
          <p:nvPr/>
        </p:nvPicPr>
        <p:blipFill>
          <a:blip r:embed="rId2" cstate="print"/>
          <a:srcRect/>
          <a:stretch>
            <a:fillRect/>
          </a:stretch>
        </p:blipFill>
        <p:spPr bwMode="auto">
          <a:xfrm>
            <a:off x="1763713" y="1700213"/>
            <a:ext cx="5772150" cy="3314700"/>
          </a:xfrm>
          <a:prstGeom prst="rect">
            <a:avLst/>
          </a:prstGeom>
          <a:noFill/>
          <a:ln w="9525">
            <a:noFill/>
            <a:miter lim="800000"/>
            <a:headEnd/>
            <a:tailEnd/>
          </a:ln>
        </p:spPr>
      </p:pic>
      <p:sp>
        <p:nvSpPr>
          <p:cNvPr id="4" name="云形标注 3"/>
          <p:cNvSpPr/>
          <p:nvPr/>
        </p:nvSpPr>
        <p:spPr>
          <a:xfrm>
            <a:off x="1187450" y="836613"/>
            <a:ext cx="6840538" cy="3671887"/>
          </a:xfrm>
          <a:prstGeom prst="cloudCallout">
            <a:avLst>
              <a:gd name="adj1" fmla="val -24946"/>
              <a:gd name="adj2" fmla="val 7949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3200" dirty="0"/>
              <a:t>由此可见：科技改变劳动工具来提高生产力！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0482">
                                            <p:txEl>
                                              <p:pRg st="0" end="0"/>
                                            </p:txEl>
                                          </p:spTgt>
                                        </p:tgtEl>
                                        <p:attrNameLst>
                                          <p:attrName>style.visibility</p:attrName>
                                        </p:attrNameLst>
                                      </p:cBhvr>
                                      <p:to>
                                        <p:strVal val="visible"/>
                                      </p:to>
                                    </p:set>
                                    <p:animEffect transition="in" filter="barn(inVertical)">
                                      <p:cBhvr>
                                        <p:cTn id="14" dur="500"/>
                                        <p:tgtEl>
                                          <p:spTgt spid="2048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0482">
                                            <p:txEl>
                                              <p:pRg st="9" end="9"/>
                                            </p:txEl>
                                          </p:spTgt>
                                        </p:tgtEl>
                                        <p:attrNameLst>
                                          <p:attrName>style.visibility</p:attrName>
                                        </p:attrNameLst>
                                      </p:cBhvr>
                                      <p:to>
                                        <p:strVal val="visible"/>
                                      </p:to>
                                    </p:set>
                                    <p:animEffect transition="in" filter="barn(inVertical)">
                                      <p:cBhvr>
                                        <p:cTn id="19" dur="500"/>
                                        <p:tgtEl>
                                          <p:spTgt spid="20482">
                                            <p:txEl>
                                              <p:pRg st="9" end="9"/>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build="p"/>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2" cstate="print"/>
          <a:srcRect/>
          <a:stretch>
            <a:fillRect/>
          </a:stretch>
        </p:blipFill>
        <p:spPr bwMode="auto">
          <a:xfrm>
            <a:off x="5940425" y="1339850"/>
            <a:ext cx="2552700" cy="3829050"/>
          </a:xfrm>
          <a:prstGeom prst="rect">
            <a:avLst/>
          </a:prstGeom>
          <a:noFill/>
          <a:ln w="9525">
            <a:noFill/>
            <a:miter lim="800000"/>
            <a:headEnd/>
            <a:tailEnd/>
          </a:ln>
        </p:spPr>
      </p:pic>
      <p:sp>
        <p:nvSpPr>
          <p:cNvPr id="21506" name="标题 1"/>
          <p:cNvSpPr>
            <a:spLocks noGrp="1"/>
          </p:cNvSpPr>
          <p:nvPr>
            <p:ph type="title" idx="4294967295"/>
          </p:nvPr>
        </p:nvSpPr>
        <p:spPr/>
        <p:txBody>
          <a:bodyPr anchor="b"/>
          <a:lstStyle/>
          <a:p>
            <a:r>
              <a:rPr lang="zh-CN" altLang="en-US"/>
              <a:t>鲨鱼皮泳衣</a:t>
            </a:r>
          </a:p>
        </p:txBody>
      </p:sp>
      <p:sp>
        <p:nvSpPr>
          <p:cNvPr id="21507" name="内容占位符 2"/>
          <p:cNvSpPr>
            <a:spLocks noGrp="1"/>
          </p:cNvSpPr>
          <p:nvPr>
            <p:ph sz="quarter" idx="4294967295"/>
          </p:nvPr>
        </p:nvSpPr>
        <p:spPr>
          <a:xfrm>
            <a:off x="457200" y="1219200"/>
            <a:ext cx="5194300" cy="4937125"/>
          </a:xfrm>
        </p:spPr>
        <p:txBody>
          <a:bodyPr/>
          <a:lstStyle/>
          <a:p>
            <a:r>
              <a:rPr lang="zh-CN" altLang="en-US" sz="1800"/>
              <a:t>悉尼奥运会游泳比赛中，澳大利亚选手伊恩</a:t>
            </a:r>
            <a:r>
              <a:rPr lang="en-US" altLang="zh-CN" sz="1800"/>
              <a:t>·</a:t>
            </a:r>
            <a:r>
              <a:rPr lang="zh-CN" altLang="en-US" sz="1800"/>
              <a:t>索普穿黑色连体紧身泳装，宛如碧波中前进的鲨鱼，劈波斩浪，一举夺得</a:t>
            </a:r>
            <a:r>
              <a:rPr lang="en-US" altLang="zh-CN" sz="1800"/>
              <a:t>3</a:t>
            </a:r>
            <a:r>
              <a:rPr lang="zh-CN" altLang="en-US" sz="1800"/>
              <a:t>枚金牌，而他身穿的鲨鱼皮泳衣也从此名震泳界。鲨鱼皮泳衣是人们根据其外形特征起的绰号，其实它有着更加响亮的名字：快皮， 它的核心技术在于模仿鲨鱼的皮肤。生物学家发现，鲨鱼皮肤表面粗糙的</a:t>
            </a:r>
            <a:r>
              <a:rPr lang="en-US" altLang="zh-CN" sz="1800"/>
              <a:t>V</a:t>
            </a:r>
            <a:r>
              <a:rPr lang="zh-CN" altLang="en-US" sz="1800"/>
              <a:t>形皱褶可以大大减少水流的摩擦力，使身体周围的水流更高效地流过，鲨鱼得以快速游 动。快皮的超伸展纤维表面便是完全仿造鲨鱼皮肤表面制成的。此外，这款泳衣还充分融合了仿生学原理：在接缝处模仿人类的肌腱，为运动员向后划水时提供动力；在布料上模仿人类的皮肤，富有弹性。实验表明，快皮的纤维可以减少</a:t>
            </a:r>
            <a:r>
              <a:rPr lang="en-US" altLang="zh-CN" sz="1800"/>
              <a:t>3% </a:t>
            </a:r>
            <a:r>
              <a:rPr lang="zh-CN" altLang="en-US" sz="1800"/>
              <a:t>水的阻力，这在</a:t>
            </a:r>
            <a:r>
              <a:rPr lang="en-US" altLang="zh-CN" sz="1800"/>
              <a:t>1%</a:t>
            </a:r>
            <a:r>
              <a:rPr lang="zh-CN" altLang="en-US" sz="1800"/>
              <a:t>秒就能决定胜负的游泳比赛中有着非凡意义。根本原因：“鲨鱼皮”使用了能增加浮力的聚氨酯纤维材料。</a:t>
            </a:r>
            <a:r>
              <a:rPr lang="en-US" altLang="zh-CN" sz="1800"/>
              <a:t>1999</a:t>
            </a:r>
            <a:r>
              <a:rPr lang="zh-CN" altLang="en-US" sz="1800"/>
              <a:t>年</a:t>
            </a:r>
            <a:r>
              <a:rPr lang="en-US" altLang="zh-CN" sz="1800"/>
              <a:t>10</a:t>
            </a:r>
            <a:r>
              <a:rPr lang="zh-CN" altLang="en-US" sz="1800"/>
              <a:t>月，国际泳联正式允许运动员穿快皮参赛。但是许多专家认为这种“鲨鱼皮泳衣”的高科技应用违背了比赛不借助外力的本质，在强大的舆论压力中，国际泳联于</a:t>
            </a:r>
            <a:r>
              <a:rPr lang="en-US" altLang="zh-CN" sz="1800"/>
              <a:t>2009</a:t>
            </a:r>
            <a:r>
              <a:rPr lang="zh-CN" altLang="en-US" sz="1800"/>
              <a:t>年</a:t>
            </a:r>
            <a:r>
              <a:rPr lang="en-US" altLang="zh-CN" sz="1800"/>
              <a:t>7</a:t>
            </a:r>
            <a:r>
              <a:rPr lang="zh-CN" altLang="en-US" sz="1800"/>
              <a:t>月底作出了决定：从</a:t>
            </a:r>
            <a:r>
              <a:rPr lang="en-US" altLang="zh-CN" sz="1800"/>
              <a:t>2010</a:t>
            </a:r>
            <a:r>
              <a:rPr lang="zh-CN" altLang="en-US" sz="1800"/>
              <a:t>年起禁止在比赛中使用高科技泳衣。</a:t>
            </a:r>
          </a:p>
        </p:txBody>
      </p:sp>
      <p:pic>
        <p:nvPicPr>
          <p:cNvPr id="9218" name="Picture 2"/>
          <p:cNvPicPr>
            <a:picLocks noChangeAspect="1" noChangeArrowheads="1"/>
          </p:cNvPicPr>
          <p:nvPr/>
        </p:nvPicPr>
        <p:blipFill>
          <a:blip r:embed="rId3" cstate="print"/>
          <a:srcRect/>
          <a:stretch>
            <a:fillRect/>
          </a:stretch>
        </p:blipFill>
        <p:spPr bwMode="auto">
          <a:xfrm>
            <a:off x="6875463" y="3649663"/>
            <a:ext cx="2051050" cy="25638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Effect transition="in" filter="wipe(down)">
                                      <p:cBhvr>
                                        <p:cTn id="7" dur="500"/>
                                        <p:tgtEl>
                                          <p:spTgt spid="215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219"/>
                                        </p:tgtEl>
                                        <p:attrNameLst>
                                          <p:attrName>style.visibility</p:attrName>
                                        </p:attrNameLst>
                                      </p:cBhvr>
                                      <p:to>
                                        <p:strVal val="visible"/>
                                      </p:to>
                                    </p:set>
                                    <p:animEffect transition="in" filter="randombar(horizontal)">
                                      <p:cBhvr>
                                        <p:cTn id="12" dur="500"/>
                                        <p:tgtEl>
                                          <p:spTgt spid="9219"/>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9218"/>
                                        </p:tgtEl>
                                        <p:attrNameLst>
                                          <p:attrName>style.visibility</p:attrName>
                                        </p:attrNameLst>
                                      </p:cBhvr>
                                      <p:to>
                                        <p:strVal val="visible"/>
                                      </p:to>
                                    </p:set>
                                    <p:anim calcmode="lin" valueType="num">
                                      <p:cBhvr>
                                        <p:cTn id="17" dur="1000" fill="hold"/>
                                        <p:tgtEl>
                                          <p:spTgt spid="9218"/>
                                        </p:tgtEl>
                                        <p:attrNameLst>
                                          <p:attrName>ppt_w</p:attrName>
                                        </p:attrNameLst>
                                      </p:cBhvr>
                                      <p:tavLst>
                                        <p:tav tm="0">
                                          <p:val>
                                            <p:fltVal val="0"/>
                                          </p:val>
                                        </p:tav>
                                        <p:tav tm="100000">
                                          <p:val>
                                            <p:strVal val="#ppt_w"/>
                                          </p:val>
                                        </p:tav>
                                      </p:tavLst>
                                    </p:anim>
                                    <p:anim calcmode="lin" valueType="num">
                                      <p:cBhvr>
                                        <p:cTn id="18" dur="1000" fill="hold"/>
                                        <p:tgtEl>
                                          <p:spTgt spid="9218"/>
                                        </p:tgtEl>
                                        <p:attrNameLst>
                                          <p:attrName>ppt_h</p:attrName>
                                        </p:attrNameLst>
                                      </p:cBhvr>
                                      <p:tavLst>
                                        <p:tav tm="0">
                                          <p:val>
                                            <p:fltVal val="0"/>
                                          </p:val>
                                        </p:tav>
                                        <p:tav tm="100000">
                                          <p:val>
                                            <p:strVal val="#ppt_h"/>
                                          </p:val>
                                        </p:tav>
                                      </p:tavLst>
                                    </p:anim>
                                    <p:anim calcmode="lin" valueType="num">
                                      <p:cBhvr>
                                        <p:cTn id="19" dur="1000" fill="hold"/>
                                        <p:tgtEl>
                                          <p:spTgt spid="9218"/>
                                        </p:tgtEl>
                                        <p:attrNameLst>
                                          <p:attrName>style.rotation</p:attrName>
                                        </p:attrNameLst>
                                      </p:cBhvr>
                                      <p:tavLst>
                                        <p:tav tm="0">
                                          <p:val>
                                            <p:fltVal val="90"/>
                                          </p:val>
                                        </p:tav>
                                        <p:tav tm="100000">
                                          <p:val>
                                            <p:fltVal val="0"/>
                                          </p:val>
                                        </p:tav>
                                      </p:tavLst>
                                    </p:anim>
                                    <p:animEffect transition="in" filter="fade">
                                      <p:cBhvr>
                                        <p:cTn id="20" dur="1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theme/theme1.xml><?xml version="1.0" encoding="utf-8"?>
<a:theme xmlns:a="http://schemas.openxmlformats.org/drawingml/2006/main" name="2012版中考一轮复习化学精品课件（含2011中考真题）第15课时粒子构成物质（19ppt)">
  <a:themeElements>
    <a:clrScheme name="2012版中考一轮复习化学精品课件（含2011中考真题）第15课时粒子构成物质（19pp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012版中考一轮复习化学精品课件（含2011中考真题）第15课时粒子构成物质（19ppt)">
      <a:majorFont>
        <a:latin typeface="Arial"/>
        <a:ea typeface="黑体"/>
        <a:cs typeface="宋体"/>
      </a:majorFont>
      <a:minorFont>
        <a:latin typeface="Arial"/>
        <a:ea typeface="楷体_GB2312"/>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012版中考一轮复习化学精品课件（含2011中考真题）第15课时粒子构成物质（19pp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012版中考一轮复习化学精品课件（含2011中考真题）第15课时粒子构成物质（19pp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012版中考一轮复习化学精品课件（含2011中考真题）第15课时粒子构成物质（19pp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012版中考一轮复习化学精品课件（含2011中考真题）第15课时粒子构成物质（19pp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012版中考一轮复习化学精品课件（含2011中考真题）第15课时粒子构成物质（19pp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012版中考一轮复习化学精品课件（含2011中考真题）第15课时粒子构成物质（19pp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012版中考一轮复习化学精品课件（含2011中考真题）第15课时粒子构成物质（19pp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012版中考一轮复习化学精品课件（含2011中考真题）第15课时粒子构成物质（19pp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012版中考一轮复习化学精品课件（含2011中考真题）第15课时粒子构成物质（19pp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012版中考一轮复习化学精品课件（含2011中考真题）第15课时粒子构成物质（19pp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012版中考一轮复习化学精品课件（含2011中考真题）第15课时粒子构成物质（19pp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012版中考一轮复习化学精品课件（含2011中考真题）第15课时粒子构成物质（19pp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cai.7cxk.net2</Template>
  <TotalTime>327</TotalTime>
  <Words>3745</Words>
  <Application>Microsoft Office PowerPoint</Application>
  <PresentationFormat>On-screen Show (4:3)</PresentationFormat>
  <Paragraphs>107</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2012版中考一轮复习化学精品课件（含2011中考真题）第15课时粒子构成物质（19ppt)</vt:lpstr>
      <vt:lpstr>第四课 科教兴国 立志成才</vt:lpstr>
      <vt:lpstr>Slide 2</vt:lpstr>
      <vt:lpstr>阅读下列新闻报道并思考</vt:lpstr>
      <vt:lpstr>新闻回顾</vt:lpstr>
      <vt:lpstr>实现现代化的关键在于科技</vt:lpstr>
      <vt:lpstr>美国姑娘青睐水管工和消防员 “嫁人要嫁水管工”</vt:lpstr>
      <vt:lpstr>高级技工受企业青睐</vt:lpstr>
      <vt:lpstr>思考</vt:lpstr>
      <vt:lpstr>鲨鱼皮泳衣</vt:lpstr>
      <vt:lpstr>提问</vt:lpstr>
      <vt:lpstr>综上所述</vt:lpstr>
      <vt:lpstr>现代科学技术已经成为衡量一个国家的综合国力的主要标志</vt:lpstr>
      <vt:lpstr>各抒己见</vt:lpstr>
      <vt:lpstr>走进硅谷</vt:lpstr>
      <vt:lpstr>当今世界科技的发展，根本上取决于人才的培养</vt:lpstr>
      <vt:lpstr>日本崛起之谜</vt:lpstr>
      <vt:lpstr>思考</vt:lpstr>
      <vt:lpstr>教育在经济和社会的发展中具有极为重要的作用？</vt:lpstr>
      <vt:lpstr>总结</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第四课 科教兴国 立志成才</dc:title>
  <dc:creator/>
  <cp:keywords/>
  <dc:description/>
  <cp:lastModifiedBy>xbany</cp:lastModifiedBy>
  <cp:revision>1</cp:revision>
  <dcterms:created xsi:type="dcterms:W3CDTF">2015-03-02T11:38:04Z</dcterms:created>
  <dcterms:modified xsi:type="dcterms:W3CDTF">2018-11-23T14:14:01Z</dcterms:modified>
</cp:coreProperties>
</file>