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8" r:id="rId2"/>
    <p:sldId id="262" r:id="rId3"/>
    <p:sldId id="257" r:id="rId4"/>
    <p:sldId id="263" r:id="rId5"/>
    <p:sldId id="260" r:id="rId6"/>
    <p:sldId id="264" r:id="rId7"/>
    <p:sldId id="265" r:id="rId8"/>
    <p:sldId id="266" r:id="rId9"/>
    <p:sldId id="261" r:id="rId10"/>
    <p:sldId id="259" r:id="rId11"/>
    <p:sldId id="268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新魏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新魏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新魏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新魏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新魏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新魏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新魏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新魏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新魏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5FCD69-222A-41A2-B051-25532F5A4290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09128-EC2B-424C-B4C4-167F7DBD8F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A91C7-6ECD-4473-A675-4CA37359A2AB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BC381-F138-4D5A-A7E0-038E45A94D6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468386-578D-411E-9A67-DDE18688BD48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A16F5-91EB-48FE-B157-ECBCDACEC10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826E81-65FA-4E51-8100-E6731F48274A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55D490-71F2-4A38-8925-FBEF41E160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8AED67-99E6-4671-B578-44A0076A0ADF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1B391-D2AE-4296-ACF6-358849B6BC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5885FD-4502-4BC5-B472-D955C755BDC7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62309-8971-4487-9C78-3778240C32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193430-4AA1-4CCB-9D23-5E4DC725BC75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31B99-4EF6-43D9-82C0-90DE9D2D5B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7088F0-1DE2-4DED-B9CE-FFA87DB9009F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D5A28-E004-40E9-A040-25E88C01E3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FDCF31-6BB5-46E9-817D-F71D7CC0BFB6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35904-0E88-4B92-8FB2-9B8593BF95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26696F-2A31-4F2F-B13D-659248D0D0CC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64E52-EEF2-466E-952B-6E9A2E0B9B3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E889A4-4D6D-4B15-886B-995DCADEF82B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51382-9D90-4A1B-8E01-65F922C3EEF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5568DE0-6F27-4DE2-8C7E-999B1F3436D8}" type="datetimeFigureOut">
              <a:rPr lang="zh-CN" altLang="en-US"/>
              <a:pPr/>
              <a:t>2018-11-23</a:t>
            </a:fld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7B61D9-B9B7-4A8C-860D-45D83CCF2A9F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44039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/>
          <a:p>
            <a:pPr algn="r"/>
            <a:r>
              <a:rPr lang="zh-CN" altLang="en-US">
                <a:solidFill>
                  <a:schemeClr val="tx1"/>
                </a:solidFill>
              </a:rPr>
              <a:t>第四课 科教兴国 立志成才</a:t>
            </a:r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1230313" y="5229225"/>
            <a:ext cx="6858000" cy="490538"/>
          </a:xfrm>
        </p:spPr>
        <p:txBody>
          <a:bodyPr/>
          <a:lstStyle/>
          <a:p>
            <a:pPr marL="0" indent="0" algn="r">
              <a:buFontTx/>
              <a:buNone/>
            </a:pPr>
            <a:r>
              <a:rPr lang="zh-CN" altLang="en-US" sz="2600">
                <a:solidFill>
                  <a:schemeClr val="tx2"/>
                </a:solidFill>
                <a:latin typeface="Bookman Old Style" pitchFamily="18" charset="0"/>
                <a:ea typeface="宋体" charset="-122"/>
              </a:rPr>
              <a:t>第二框   走科教兴国之路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加速科技进步，坚持自主创新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000"/>
              <a:t>实施科教兴国战略，必须切实依靠科技进步。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zh-CN" altLang="en-US" sz="3000"/>
              <a:t>在</a:t>
            </a:r>
            <a:r>
              <a:rPr lang="en-US" altLang="zh-CN" sz="3000"/>
              <a:t>21</a:t>
            </a:r>
            <a:r>
              <a:rPr lang="zh-CN" altLang="en-US" sz="3000"/>
              <a:t>世纪以经济实力、国防实力和民族凝聚力为主要内容的综合国力竞争中，能否在高新技术及其产业领域占据一席之地，直接关系着国家的经济安全和国防安全。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zh-CN" altLang="en-US" sz="3000"/>
              <a:t>创新是民族进步的灵魂，是国家兴旺发达的不竭动力。发展科学技术，关键在自主创新。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zh-CN" altLang="en-US" sz="3000"/>
              <a:t>自主创新能力是国家竞争力的核心，是实现建设创新型国家目标的根本途径。我们要坚持自主创新，走中国特色自主创新道路。提高自主创新能力，建设创新型国家，对于全面建设小康社会。实现社会主义现代化的宏伟目标，具有极为重大的意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纸的用途？</a:t>
            </a:r>
          </a:p>
        </p:txBody>
      </p:sp>
      <p:sp>
        <p:nvSpPr>
          <p:cNvPr id="23554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用一张纸可以做什么？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en-US" altLang="zh-CN"/>
              <a:t>【</a:t>
            </a:r>
            <a:r>
              <a:rPr lang="zh-CN" altLang="en-US"/>
              <a:t>动手题</a:t>
            </a:r>
            <a:r>
              <a:rPr lang="en-US" altLang="zh-CN"/>
              <a:t>】</a:t>
            </a:r>
            <a:r>
              <a:rPr lang="zh-CN" altLang="en-US"/>
              <a:t>越长越好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一、任务： 把</a:t>
            </a:r>
            <a:r>
              <a:rPr lang="en-US" altLang="zh-CN" sz="3000"/>
              <a:t>1</a:t>
            </a:r>
            <a:r>
              <a:rPr lang="zh-CN" altLang="en-US" sz="3000"/>
              <a:t>张纸用手撕成尽量长的</a:t>
            </a:r>
            <a:r>
              <a:rPr lang="en-US" altLang="zh-CN" sz="3000"/>
              <a:t>1</a:t>
            </a:r>
            <a:r>
              <a:rPr lang="zh-CN" altLang="en-US" sz="3000"/>
              <a:t>根纸条。</a:t>
            </a:r>
            <a:endParaRPr lang="en-US" altLang="zh-CN" sz="3000"/>
          </a:p>
          <a:p>
            <a:r>
              <a:rPr lang="zh-CN" altLang="en-US" sz="3000"/>
              <a:t>二、竞赛： </a:t>
            </a:r>
            <a:endParaRPr lang="en-US" altLang="zh-CN" sz="3000"/>
          </a:p>
          <a:p>
            <a:r>
              <a:rPr lang="en-US" altLang="zh-CN" sz="3000"/>
              <a:t>1</a:t>
            </a:r>
            <a:r>
              <a:rPr lang="zh-CN" altLang="en-US" sz="3000"/>
              <a:t>、  当场制作，在</a:t>
            </a:r>
            <a:r>
              <a:rPr lang="en-US" altLang="zh-CN" sz="3000"/>
              <a:t>3</a:t>
            </a:r>
            <a:r>
              <a:rPr lang="zh-CN" altLang="en-US" sz="3000"/>
              <a:t>分钟时间内把</a:t>
            </a:r>
            <a:r>
              <a:rPr lang="en-US" altLang="zh-CN" sz="3000"/>
              <a:t>1</a:t>
            </a:r>
            <a:r>
              <a:rPr lang="zh-CN" altLang="en-US" sz="3000"/>
              <a:t>张</a:t>
            </a:r>
            <a:r>
              <a:rPr lang="en-US" altLang="zh-CN" sz="3000"/>
              <a:t>A4</a:t>
            </a:r>
            <a:r>
              <a:rPr lang="zh-CN" altLang="en-US" sz="3000"/>
              <a:t>纸用手撕成尽量长的</a:t>
            </a:r>
            <a:r>
              <a:rPr lang="en-US" altLang="zh-CN" sz="3000"/>
              <a:t>1</a:t>
            </a:r>
            <a:r>
              <a:rPr lang="zh-CN" altLang="en-US" sz="3000"/>
              <a:t>根纸条。 </a:t>
            </a:r>
            <a:endParaRPr lang="en-US" altLang="zh-CN" sz="3000"/>
          </a:p>
          <a:p>
            <a:r>
              <a:rPr lang="en-US" altLang="zh-CN" sz="3000"/>
              <a:t>2</a:t>
            </a:r>
            <a:r>
              <a:rPr lang="zh-CN" altLang="en-US" sz="3000"/>
              <a:t>、  测量纸条的长度。在起点把纸条的一端用</a:t>
            </a:r>
            <a:r>
              <a:rPr lang="en-US" altLang="zh-CN" sz="3000"/>
              <a:t>1</a:t>
            </a:r>
            <a:r>
              <a:rPr lang="zh-CN" altLang="en-US" sz="3000"/>
              <a:t>张有粘性标签纸固定住（或用一重物压住）， 另一端队员用手拉长。测量起点到纸另一端的距离（即队员捏住纸条的位置）。如果纸条断裂，须重新测量。 </a:t>
            </a:r>
            <a:r>
              <a:rPr lang="en-US" altLang="zh-CN" sz="3000"/>
              <a:t>3</a:t>
            </a:r>
            <a:r>
              <a:rPr lang="zh-CN" altLang="en-US" sz="3000"/>
              <a:t>、  计分方式：拉长的纸条，不能断裂尽量要长。纸条的长度即为队员的成绩（用厘米作为单位）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en-US" altLang="zh-CN"/>
              <a:t>【</a:t>
            </a:r>
            <a:r>
              <a:rPr lang="zh-CN" altLang="en-US"/>
              <a:t>动手题</a:t>
            </a:r>
            <a:r>
              <a:rPr lang="en-US" altLang="zh-CN"/>
              <a:t>】</a:t>
            </a:r>
            <a:r>
              <a:rPr lang="zh-CN" altLang="en-US"/>
              <a:t>空中的纸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000"/>
              <a:t>一、任务： 用</a:t>
            </a:r>
            <a:r>
              <a:rPr lang="en-US" altLang="zh-CN" sz="3000"/>
              <a:t>1</a:t>
            </a:r>
            <a:r>
              <a:rPr lang="zh-CN" altLang="en-US" sz="3000"/>
              <a:t>张纸经过折叠、剪切</a:t>
            </a:r>
            <a:r>
              <a:rPr lang="en-US" altLang="zh-CN" sz="3000"/>
              <a:t>……</a:t>
            </a:r>
            <a:r>
              <a:rPr lang="zh-CN" altLang="en-US" sz="3000"/>
              <a:t>等方法加工成任何形状，用任何方式让纸离开手，使纸在空中停留尽量长的时间。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zh-CN" altLang="en-US" sz="3000"/>
              <a:t>二、竞赛： 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en-US" altLang="zh-CN" sz="3000"/>
              <a:t>1</a:t>
            </a:r>
            <a:r>
              <a:rPr lang="zh-CN" altLang="en-US" sz="3000"/>
              <a:t>、  把</a:t>
            </a:r>
            <a:r>
              <a:rPr lang="en-US" altLang="zh-CN" sz="3000"/>
              <a:t>1</a:t>
            </a:r>
            <a:r>
              <a:rPr lang="zh-CN" altLang="en-US" sz="3000"/>
              <a:t>张</a:t>
            </a:r>
            <a:r>
              <a:rPr lang="en-US" altLang="zh-CN" sz="3000"/>
              <a:t>A4</a:t>
            </a:r>
            <a:r>
              <a:rPr lang="zh-CN" altLang="en-US" sz="3000"/>
              <a:t>纸通过折叠、剪切</a:t>
            </a:r>
            <a:r>
              <a:rPr lang="en-US" altLang="zh-CN" sz="3000"/>
              <a:t>……</a:t>
            </a:r>
            <a:r>
              <a:rPr lang="zh-CN" altLang="en-US" sz="3000"/>
              <a:t>等方法，加工成任何形状，但不能增加纸的数量。 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en-US" altLang="zh-CN" sz="3000"/>
              <a:t>2</a:t>
            </a:r>
            <a:r>
              <a:rPr lang="zh-CN" altLang="en-US" sz="3000"/>
              <a:t>、  制作结束后，可以用任何方式，如：投掷、上抛等，但不能使用其它动力，如橡筋弹射 等。让纸离开手，使纸在空中停留尽量长的时间。所有队员必须站在同一高度操作。 </a:t>
            </a:r>
            <a:endParaRPr lang="en-US" altLang="zh-CN" sz="3000"/>
          </a:p>
          <a:p>
            <a:pPr>
              <a:lnSpc>
                <a:spcPct val="90000"/>
              </a:lnSpc>
            </a:pPr>
            <a:r>
              <a:rPr lang="en-US" altLang="zh-CN" sz="3000"/>
              <a:t>3</a:t>
            </a:r>
            <a:r>
              <a:rPr lang="zh-CN" altLang="en-US" sz="3000"/>
              <a:t>、  计分方式：纸离手开始计时，落地结束计时。在空中停留时间长者为胜。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外星人的逻辑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600"/>
              <a:t>一、任务： 这些是我们常用的物品：书、太阳帽、雨伞、圆珠笔、纸币、尺、钱包、手套、围巾、皮带、盒子，假如你是外星人来地球参观，带着这些物品回到了自己的星球。你是如何告诉你星球上的人们，这些东西的用处呢？比如，圆珠笔：这是用来搅拌液体的。请你写出尽可能多的对于这些物品的外星人的用途。</a:t>
            </a:r>
            <a:endParaRPr lang="en-US" altLang="zh-CN" sz="2600"/>
          </a:p>
          <a:p>
            <a:pPr>
              <a:lnSpc>
                <a:spcPct val="90000"/>
              </a:lnSpc>
            </a:pPr>
            <a:r>
              <a:rPr lang="zh-CN" altLang="en-US" sz="2600"/>
              <a:t>二、竞赛： </a:t>
            </a:r>
            <a:endParaRPr lang="en-US" altLang="zh-CN" sz="2600"/>
          </a:p>
          <a:p>
            <a:pPr>
              <a:lnSpc>
                <a:spcPct val="90000"/>
              </a:lnSpc>
            </a:pPr>
            <a:r>
              <a:rPr lang="en-US" altLang="zh-CN" sz="2600"/>
              <a:t>1</a:t>
            </a:r>
            <a:r>
              <a:rPr lang="zh-CN" altLang="en-US" sz="2600"/>
              <a:t>、请把答案写在下面的答案纸上。答案纸可以参照下面格式自行制作。</a:t>
            </a:r>
            <a:endParaRPr lang="en-US" altLang="zh-CN" sz="2600"/>
          </a:p>
          <a:p>
            <a:pPr>
              <a:lnSpc>
                <a:spcPct val="90000"/>
              </a:lnSpc>
            </a:pPr>
            <a:r>
              <a:rPr lang="zh-CN" altLang="en-US" sz="2600"/>
              <a:t> </a:t>
            </a:r>
            <a:r>
              <a:rPr lang="en-US" altLang="zh-CN" sz="2600"/>
              <a:t>2</a:t>
            </a:r>
            <a:r>
              <a:rPr lang="zh-CN" altLang="en-US" sz="2600"/>
              <a:t>、计分：每个普通答案得</a:t>
            </a:r>
            <a:r>
              <a:rPr lang="en-US" altLang="zh-CN" sz="2600"/>
              <a:t>1</a:t>
            </a:r>
            <a:r>
              <a:rPr lang="zh-CN" altLang="en-US" sz="2600"/>
              <a:t>分，每个创造性答案得</a:t>
            </a:r>
            <a:r>
              <a:rPr lang="en-US" altLang="zh-CN" sz="2600"/>
              <a:t>5</a:t>
            </a:r>
            <a:r>
              <a:rPr lang="zh-CN" altLang="en-US" sz="2600"/>
              <a:t>分。答案如有重复不计分。 </a:t>
            </a:r>
            <a:endParaRPr lang="en-US" altLang="zh-CN" sz="2600"/>
          </a:p>
          <a:p>
            <a:pPr>
              <a:lnSpc>
                <a:spcPct val="90000"/>
              </a:lnSpc>
            </a:pPr>
            <a:r>
              <a:rPr lang="en-US" altLang="zh-CN" sz="2600"/>
              <a:t>3</a:t>
            </a:r>
            <a:r>
              <a:rPr lang="zh-CN" altLang="en-US" sz="2600"/>
              <a:t>、答案举例：；盒子：关宠物</a:t>
            </a:r>
            <a:r>
              <a:rPr lang="en-US" altLang="zh-CN" sz="2600"/>
              <a:t>‚X‛</a:t>
            </a:r>
            <a:r>
              <a:rPr lang="zh-CN" altLang="en-US" sz="2600"/>
              <a:t>（外星动物名字）的笼子；皮带：用来给孩子荡秋千的。钱包用来存放星球间快递的收据；出门时，围巾用来把头连在脖子上；书可以用来打死虫子；打开雨伞并说：</a:t>
            </a:r>
            <a:r>
              <a:rPr lang="en-US" altLang="zh-CN" sz="2600"/>
              <a:t>‚</a:t>
            </a:r>
            <a:r>
              <a:rPr lang="zh-CN" altLang="en-US" sz="2600"/>
              <a:t>这是决定谁是下一个进入游戏的方式</a:t>
            </a:r>
            <a:r>
              <a:rPr lang="en-US" altLang="zh-CN" sz="2600"/>
              <a:t>‛</a:t>
            </a:r>
            <a:r>
              <a:rPr lang="zh-CN" altLang="en-US" sz="2600"/>
              <a:t>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糟糕的时候</a:t>
            </a:r>
          </a:p>
        </p:txBody>
      </p:sp>
      <p:sp>
        <p:nvSpPr>
          <p:cNvPr id="27650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/>
              <a:t>有些事情在平时你很喜欢听到它，但在某些时候你却不喜欢听到它。</a:t>
            </a:r>
            <a:r>
              <a:rPr lang="en-US" altLang="zh-CN" sz="2800"/>
              <a:t>‚</a:t>
            </a:r>
            <a:r>
              <a:rPr lang="zh-CN" altLang="en-US" sz="2800"/>
              <a:t>当正在下雨时，我不喜欢听到‘让我们去野餐吧。’</a:t>
            </a:r>
            <a:r>
              <a:rPr lang="en-US" altLang="zh-CN" sz="2800"/>
              <a:t>‛</a:t>
            </a:r>
            <a:r>
              <a:rPr lang="zh-CN" altLang="en-US" sz="2800"/>
              <a:t>。请你尽可能多的说出这些在平时你很喜欢听到它，但在某些时候你却不喜欢听到它的事情。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zh-CN" altLang="en-US" sz="2800"/>
              <a:t>二、竞赛： 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、请把答案写在下面的答案纸上。答案纸可以参照下面格式自行制作。 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、计分：每个普通答案得</a:t>
            </a:r>
            <a:r>
              <a:rPr lang="en-US" altLang="zh-CN" sz="2800"/>
              <a:t>1</a:t>
            </a:r>
            <a:r>
              <a:rPr lang="zh-CN" altLang="en-US" sz="2800"/>
              <a:t>分，每个创造性答案得</a:t>
            </a:r>
            <a:r>
              <a:rPr lang="en-US" altLang="zh-CN" sz="2800"/>
              <a:t>5</a:t>
            </a:r>
            <a:r>
              <a:rPr lang="zh-CN" altLang="en-US" sz="2800"/>
              <a:t>分。答案如有重复不计分。 </a:t>
            </a:r>
            <a:endParaRPr lang="en-US" altLang="zh-CN" sz="2800"/>
          </a:p>
          <a:p>
            <a:pPr>
              <a:lnSpc>
                <a:spcPct val="9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、答案举例：</a:t>
            </a:r>
            <a:r>
              <a:rPr lang="en-US" altLang="zh-CN" sz="2800"/>
              <a:t>‚</a:t>
            </a:r>
            <a:r>
              <a:rPr lang="zh-CN" altLang="en-US" sz="2800"/>
              <a:t>让我们出去散步</a:t>
            </a:r>
            <a:r>
              <a:rPr lang="en-US" altLang="zh-CN" sz="2800"/>
              <a:t>‛</a:t>
            </a:r>
            <a:r>
              <a:rPr lang="zh-CN" altLang="en-US" sz="2800"/>
              <a:t>在扭伤脚腕后；</a:t>
            </a:r>
            <a:r>
              <a:rPr lang="en-US" altLang="zh-CN" sz="2800"/>
              <a:t>‚</a:t>
            </a:r>
            <a:r>
              <a:rPr lang="zh-CN" altLang="en-US" sz="2800"/>
              <a:t>吃晚饭了</a:t>
            </a:r>
            <a:r>
              <a:rPr lang="en-US" altLang="zh-CN" sz="2800"/>
              <a:t>‛</a:t>
            </a:r>
            <a:r>
              <a:rPr lang="zh-CN" altLang="en-US" sz="2800"/>
              <a:t>足球比赛进行中；</a:t>
            </a:r>
            <a:r>
              <a:rPr lang="en-US" altLang="zh-CN" sz="2800"/>
              <a:t>‚</a:t>
            </a:r>
            <a:r>
              <a:rPr lang="zh-CN" altLang="en-US" sz="2800"/>
              <a:t>我买了一本书给你作生日礼物</a:t>
            </a:r>
            <a:r>
              <a:rPr lang="en-US" altLang="zh-CN" sz="2800"/>
              <a:t>‛</a:t>
            </a:r>
            <a:r>
              <a:rPr lang="zh-CN" altLang="en-US" sz="2800"/>
              <a:t>其实我想要台</a:t>
            </a:r>
            <a:r>
              <a:rPr lang="en-US" altLang="zh-CN" sz="2800"/>
              <a:t>DVD</a:t>
            </a:r>
            <a:r>
              <a:rPr lang="zh-CN" altLang="en-US" sz="2800"/>
              <a:t>影碟机；</a:t>
            </a:r>
            <a:r>
              <a:rPr lang="en-US" altLang="zh-CN" sz="2800"/>
              <a:t>‚</a:t>
            </a:r>
            <a:r>
              <a:rPr lang="zh-CN" altLang="en-US" sz="2800"/>
              <a:t>我要给你一个惊喜</a:t>
            </a:r>
            <a:r>
              <a:rPr lang="en-US" altLang="zh-CN" sz="2800"/>
              <a:t>‛</a:t>
            </a:r>
            <a:r>
              <a:rPr lang="zh-CN" altLang="en-US" sz="2800"/>
              <a:t>当我的爸爸指着一个满满的垃圾桶时。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endParaRPr lang="zh-CN" altLang="en-US"/>
          </a:p>
        </p:txBody>
      </p:sp>
      <p:pic>
        <p:nvPicPr>
          <p:cNvPr id="14338" name="内容占位符 3"/>
          <p:cNvPicPr>
            <a:picLocks noGrp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850" y="1195388"/>
            <a:ext cx="8242300" cy="506571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2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 sz="4100"/>
              <a:t>为什么说科教兴国战略是我国实现现代化宏伟目标的战略决策？</a:t>
            </a:r>
          </a:p>
        </p:txBody>
      </p:sp>
      <p:sp>
        <p:nvSpPr>
          <p:cNvPr id="15362" name="内容占位符 1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科教兴国战略是我国实现现代化宏伟目标的战略决策</a:t>
            </a:r>
            <a:endParaRPr lang="en-US" altLang="zh-CN" sz="3000"/>
          </a:p>
          <a:p>
            <a:r>
              <a:rPr lang="zh-CN" altLang="en-US" sz="3000"/>
              <a:t>实现中国的现代化，发展科技、教育和壮大人才队伍，是提升国家竞争力的决定性因素。实施科教兴国战略，是我国现代化建设实现跨越式发展的重要保证。</a:t>
            </a:r>
            <a:endParaRPr lang="en-US" altLang="zh-CN" sz="3000"/>
          </a:p>
          <a:p>
            <a:r>
              <a:rPr lang="zh-CN" altLang="en-US" sz="3000"/>
              <a:t>科技是第一生产力，人才是第一资源。实施科教兴国战略，就是要把科技和教育摆在优先发展的重要地位，加速科技进步。大力开发人才资源。最大限度地把“第一生产力”和“第一资源”的能量释放出来，加速实现国家的繁荣昌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人才的重要性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致天下之治者在人才，成天下之才者在教化。</a:t>
            </a:r>
            <a:r>
              <a:rPr lang="en-US" altLang="zh-CN" sz="3000"/>
              <a:t>——</a:t>
            </a:r>
            <a:r>
              <a:rPr lang="zh-CN" altLang="en-US" sz="3000"/>
              <a:t>胡瑗</a:t>
            </a:r>
            <a:endParaRPr lang="en-US" altLang="zh-CN" sz="3000"/>
          </a:p>
          <a:p>
            <a:r>
              <a:rPr lang="zh-CN" altLang="en-US" sz="3000"/>
              <a:t>人既尽其才，则百事俱举；百事举矣，则富强不足谋也。</a:t>
            </a:r>
            <a:r>
              <a:rPr lang="en-US" altLang="zh-CN" sz="3000"/>
              <a:t>——</a:t>
            </a:r>
            <a:r>
              <a:rPr lang="zh-CN" altLang="en-US" sz="3000"/>
              <a:t>孙中山</a:t>
            </a:r>
            <a:endParaRPr lang="en-US" altLang="zh-CN" sz="3000"/>
          </a:p>
          <a:p>
            <a:r>
              <a:rPr lang="zh-CN" altLang="en-US" sz="3000"/>
              <a:t>我劝天公重抖擞，不拘一格降人才。</a:t>
            </a:r>
            <a:r>
              <a:rPr lang="en-US" altLang="zh-CN" sz="3000"/>
              <a:t>——</a:t>
            </a:r>
            <a:r>
              <a:rPr lang="zh-CN" altLang="en-US" sz="3000"/>
              <a:t>龚自珍</a:t>
            </a:r>
            <a:endParaRPr lang="en-US" altLang="zh-CN" sz="3000"/>
          </a:p>
          <a:p>
            <a:r>
              <a:rPr lang="zh-CN" altLang="en-US" sz="3000"/>
              <a:t>长才靡入用，大厦失巨楹。</a:t>
            </a:r>
            <a:r>
              <a:rPr lang="en-US" altLang="zh-CN" sz="3000"/>
              <a:t>——</a:t>
            </a:r>
            <a:r>
              <a:rPr lang="zh-CN" altLang="en-US" sz="3000"/>
              <a:t>邵谒</a:t>
            </a:r>
            <a:endParaRPr lang="en-US" altLang="zh-CN" sz="3000"/>
          </a:p>
          <a:p>
            <a:endParaRPr lang="en-US" altLang="zh-CN" sz="3000"/>
          </a:p>
          <a:p>
            <a:endParaRPr lang="zh-CN" alt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大力开发人才资源，加快发展教育事业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加快教育发展，是把我国巨大的人口压力转化为人力资源优势的根本途径。</a:t>
            </a:r>
            <a:endParaRPr lang="en-US" altLang="zh-CN" sz="3000"/>
          </a:p>
          <a:p>
            <a:r>
              <a:rPr lang="zh-CN" altLang="en-US" sz="3000"/>
              <a:t>我国把教育摆在优先发展的重要地位，坚持教育优先发展，全面实施素质教育，普及和巩固义务教育，大力发展职业教育，提高高等教育质量，促进各级各类教育协调发展。</a:t>
            </a:r>
            <a:endParaRPr lang="en-US" altLang="zh-CN" sz="3000"/>
          </a:p>
          <a:p>
            <a:r>
              <a:rPr lang="zh-CN" altLang="en-US" sz="3000"/>
              <a:t>为了适应经济社会发展对知识和人才的需要，我们要按照“面向现代化、面向世界、面向未来”的要求，全面贯彻党的教育方针，以德育为核心，以创新精神和实践能力为重点，深化教育改革，为社会主义现代化建设培养一大批德智体美全面发展的创新型人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zh-CN" altLang="en-US" sz="300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900" y="115888"/>
            <a:ext cx="6545263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zh-CN" altLang="en-US" sz="300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5888"/>
            <a:ext cx="7705725" cy="654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zh-CN" altLang="en-US" sz="300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260350"/>
            <a:ext cx="9170988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zh-CN" altLang="en-US"/>
              <a:t>什么是高新技术？</a:t>
            </a:r>
            <a:r>
              <a:rPr lang="zh-CN" altLang="en-US">
                <a:latin typeface="黑体"/>
              </a:rPr>
              <a:t> </a:t>
            </a:r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r>
              <a:rPr lang="zh-CN" altLang="en-US" sz="3000"/>
              <a:t>高新技术是指新科技革命中出现的新兴技术，这种新兴技术，以现代科学的最新成果为基础，具有知识高度密集、高附加价值的特征。</a:t>
            </a:r>
            <a:endParaRPr lang="en-US" altLang="zh-CN" sz="3000"/>
          </a:p>
          <a:p>
            <a:r>
              <a:rPr lang="zh-CN" altLang="en-US" sz="3000"/>
              <a:t>高新技术包括以电子计算机、网络为代表的信息技术；以人工合成材料、高分子材料等为代表的新材料技术；以原子核能、太阳能等为代表新能源技术；以人造卫星、载人航天技术为代表的空间技术。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216</TotalTime>
  <Words>1145</Words>
  <Application>Microsoft Office PowerPoint</Application>
  <PresentationFormat>On-screen Show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2012版中考一轮复习化学精品课件（含2011中考真题）第15课时粒子构成物质（19ppt)</vt:lpstr>
      <vt:lpstr>第四课 科教兴国 立志成才</vt:lpstr>
      <vt:lpstr>Slide 2</vt:lpstr>
      <vt:lpstr>为什么说科教兴国战略是我国实现现代化宏伟目标的战略决策？</vt:lpstr>
      <vt:lpstr>人才的重要性</vt:lpstr>
      <vt:lpstr>大力开发人才资源，加快发展教育事业</vt:lpstr>
      <vt:lpstr>Slide 6</vt:lpstr>
      <vt:lpstr>Slide 7</vt:lpstr>
      <vt:lpstr>Slide 8</vt:lpstr>
      <vt:lpstr>什么是高新技术？ </vt:lpstr>
      <vt:lpstr>加速科技进步，坚持自主创新</vt:lpstr>
      <vt:lpstr>纸的用途？</vt:lpstr>
      <vt:lpstr>【动手题】越长越好</vt:lpstr>
      <vt:lpstr>【动手题】空中的纸</vt:lpstr>
      <vt:lpstr>外星人的逻辑</vt:lpstr>
      <vt:lpstr>糟糕的时候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第四课 科教兴国 立志成才</dc:title>
  <dc:creator/>
  <cp:keywords/>
  <dc:description/>
  <cp:lastModifiedBy>xbany</cp:lastModifiedBy>
  <cp:revision>1</cp:revision>
  <dcterms:created xsi:type="dcterms:W3CDTF">2015-03-05T13:32:36Z</dcterms:created>
  <dcterms:modified xsi:type="dcterms:W3CDTF">2018-11-23T14:13:38Z</dcterms:modified>
</cp:coreProperties>
</file>