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4"/>
  </p:notesMasterIdLst>
  <p:sldIdLst>
    <p:sldId id="256" r:id="rId2"/>
    <p:sldId id="257" r:id="rId3"/>
    <p:sldId id="258" r:id="rId4"/>
    <p:sldId id="269" r:id="rId5"/>
    <p:sldId id="268" r:id="rId6"/>
    <p:sldId id="259" r:id="rId7"/>
    <p:sldId id="270" r:id="rId8"/>
    <p:sldId id="271" r:id="rId9"/>
    <p:sldId id="260" r:id="rId10"/>
    <p:sldId id="261" r:id="rId11"/>
    <p:sldId id="272" r:id="rId12"/>
    <p:sldId id="273" r:id="rId13"/>
    <p:sldId id="274" r:id="rId14"/>
    <p:sldId id="262" r:id="rId15"/>
    <p:sldId id="263" r:id="rId16"/>
    <p:sldId id="264" r:id="rId17"/>
    <p:sldId id="265" r:id="rId18"/>
    <p:sldId id="275" r:id="rId19"/>
    <p:sldId id="266" r:id="rId20"/>
    <p:sldId id="277" r:id="rId21"/>
    <p:sldId id="276" r:id="rId22"/>
    <p:sldId id="267"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华文新魏"/>
      </a:defRPr>
    </a:lvl1pPr>
    <a:lvl2pPr marL="457200" algn="l" rtl="0" fontAlgn="base">
      <a:spcBef>
        <a:spcPct val="0"/>
      </a:spcBef>
      <a:spcAft>
        <a:spcPct val="0"/>
      </a:spcAft>
      <a:defRPr kern="1200">
        <a:solidFill>
          <a:schemeClr val="tx1"/>
        </a:solidFill>
        <a:latin typeface="Arial" charset="0"/>
        <a:ea typeface="宋体" charset="-122"/>
        <a:cs typeface="华文新魏"/>
      </a:defRPr>
    </a:lvl2pPr>
    <a:lvl3pPr marL="914400" algn="l" rtl="0" fontAlgn="base">
      <a:spcBef>
        <a:spcPct val="0"/>
      </a:spcBef>
      <a:spcAft>
        <a:spcPct val="0"/>
      </a:spcAft>
      <a:defRPr kern="1200">
        <a:solidFill>
          <a:schemeClr val="tx1"/>
        </a:solidFill>
        <a:latin typeface="Arial" charset="0"/>
        <a:ea typeface="宋体" charset="-122"/>
        <a:cs typeface="华文新魏"/>
      </a:defRPr>
    </a:lvl3pPr>
    <a:lvl4pPr marL="1371600" algn="l" rtl="0" fontAlgn="base">
      <a:spcBef>
        <a:spcPct val="0"/>
      </a:spcBef>
      <a:spcAft>
        <a:spcPct val="0"/>
      </a:spcAft>
      <a:defRPr kern="1200">
        <a:solidFill>
          <a:schemeClr val="tx1"/>
        </a:solidFill>
        <a:latin typeface="Arial" charset="0"/>
        <a:ea typeface="宋体" charset="-122"/>
        <a:cs typeface="华文新魏"/>
      </a:defRPr>
    </a:lvl4pPr>
    <a:lvl5pPr marL="1828800" algn="l" rtl="0" fontAlgn="base">
      <a:spcBef>
        <a:spcPct val="0"/>
      </a:spcBef>
      <a:spcAft>
        <a:spcPct val="0"/>
      </a:spcAft>
      <a:defRPr kern="1200">
        <a:solidFill>
          <a:schemeClr val="tx1"/>
        </a:solidFill>
        <a:latin typeface="Arial" charset="0"/>
        <a:ea typeface="宋体" charset="-122"/>
        <a:cs typeface="华文新魏"/>
      </a:defRPr>
    </a:lvl5pPr>
    <a:lvl6pPr marL="2286000" algn="l" defTabSz="914400" rtl="0" eaLnBrk="1" latinLnBrk="0" hangingPunct="1">
      <a:defRPr kern="1200">
        <a:solidFill>
          <a:schemeClr val="tx1"/>
        </a:solidFill>
        <a:latin typeface="Arial" charset="0"/>
        <a:ea typeface="宋体" charset="-122"/>
        <a:cs typeface="华文新魏"/>
      </a:defRPr>
    </a:lvl6pPr>
    <a:lvl7pPr marL="2743200" algn="l" defTabSz="914400" rtl="0" eaLnBrk="1" latinLnBrk="0" hangingPunct="1">
      <a:defRPr kern="1200">
        <a:solidFill>
          <a:schemeClr val="tx1"/>
        </a:solidFill>
        <a:latin typeface="Arial" charset="0"/>
        <a:ea typeface="宋体" charset="-122"/>
        <a:cs typeface="华文新魏"/>
      </a:defRPr>
    </a:lvl7pPr>
    <a:lvl8pPr marL="3200400" algn="l" defTabSz="914400" rtl="0" eaLnBrk="1" latinLnBrk="0" hangingPunct="1">
      <a:defRPr kern="1200">
        <a:solidFill>
          <a:schemeClr val="tx1"/>
        </a:solidFill>
        <a:latin typeface="Arial" charset="0"/>
        <a:ea typeface="宋体" charset="-122"/>
        <a:cs typeface="华文新魏"/>
      </a:defRPr>
    </a:lvl8pPr>
    <a:lvl9pPr marL="3657600" algn="l" defTabSz="914400" rtl="0" eaLnBrk="1" latinLnBrk="0" hangingPunct="1">
      <a:defRPr kern="1200">
        <a:solidFill>
          <a:schemeClr val="tx1"/>
        </a:solidFill>
        <a:latin typeface="Arial" charset="0"/>
        <a:ea typeface="宋体" charset="-122"/>
        <a:cs typeface="华文新魏"/>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813D2AA7-DEC7-4C72-8035-A581571D77FE}" type="datetimeFigureOut">
              <a:rPr lang="zh-CN" altLang="en-US"/>
              <a:pPr>
                <a:defRPr/>
              </a:pPr>
              <a:t>2018-11-23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A55D1386-2567-4AC6-8B8A-A32F3F31795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bwMode="auto">
          <a:noFill/>
          <a:ln>
            <a:solidFill>
              <a:srgbClr val="000000"/>
            </a:solidFill>
            <a:miter lim="800000"/>
            <a:headEnd/>
            <a:tailEnd/>
          </a:ln>
        </p:spPr>
      </p:sp>
      <p:sp>
        <p:nvSpPr>
          <p:cNvPr id="337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37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B186156-E557-475B-9B80-21426F18DDC1}" type="slidenum">
              <a:rPr lang="zh-CN" altLang="en-US">
                <a:cs typeface="华文新魏"/>
              </a:rPr>
              <a:pPr fontAlgn="base">
                <a:spcBef>
                  <a:spcPct val="0"/>
                </a:spcBef>
                <a:spcAft>
                  <a:spcPct val="0"/>
                </a:spcAft>
              </a:pPr>
              <a:t>19</a:t>
            </a:fld>
            <a:endParaRPr lang="en-US" altLang="zh-CN">
              <a:cs typeface="华文新魏"/>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34FDA0AC-123B-4009-BCAB-B4C44B7D4B8E}" type="datetimeFigureOut">
              <a:rPr lang="zh-CN" altLang="en-US"/>
              <a:pPr/>
              <a:t>2018-11-23</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E8CEB75-D376-46BE-B525-47858FE1E0FD}"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CEABD399-97AD-4E2A-9D97-4939231EF22B}" type="datetimeFigureOut">
              <a:rPr lang="zh-CN" altLang="en-US"/>
              <a:pPr/>
              <a:t>2018-11-23</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E3BC01D-BEEA-4AB2-80D3-7BE17602FA8F}"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8925" y="274638"/>
            <a:ext cx="2058988" cy="58801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29325" cy="58801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91C04233-57E6-4C98-B913-77E955D3975D}" type="datetimeFigureOut">
              <a:rPr lang="zh-CN" altLang="en-US"/>
              <a:pPr/>
              <a:t>2018-11-23</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C320201-F686-4E62-A0C0-E1CCDB15C611}"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077CDA23-2D57-4D68-AD90-8DD284DF478D}" type="datetimeFigureOut">
              <a:rPr lang="zh-CN" altLang="en-US"/>
              <a:pPr/>
              <a:t>2018-11-23</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58B5035-E027-4B64-BBE5-5998C121548C}"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D9EC45D7-9857-4A7D-8C35-E545332D9E81}" type="datetimeFigureOut">
              <a:rPr lang="zh-CN" altLang="en-US"/>
              <a:pPr/>
              <a:t>2018-11-23</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1970C3E-2B9A-497C-9A2A-A7A2FFD3FE72}"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68313" y="16287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59313" y="16287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00AF012F-1BD4-4BFF-9C1D-07C8AA2C132C}" type="datetimeFigureOut">
              <a:rPr lang="zh-CN" altLang="en-US"/>
              <a:pPr/>
              <a:t>2018-11-23</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D328AA00-FCAA-44F1-874D-A46E3FEB702A}"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2AA94EF5-117B-4C9F-A439-D64115543EE9}" type="datetimeFigureOut">
              <a:rPr lang="zh-CN" altLang="en-US"/>
              <a:pPr/>
              <a:t>2018-11-23</a:t>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9BE39ABC-2AE2-441A-818E-428FF2382942}"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4BA79219-4E7E-4EDC-A474-B56DC92C1E14}" type="datetimeFigureOut">
              <a:rPr lang="zh-CN" altLang="en-US"/>
              <a:pPr/>
              <a:t>2018-11-23</a:t>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ED9EEC9F-775F-496E-A86A-10115B54D3AF}"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2DA3BF3-35F8-41FB-B4FD-A4F5BC9DDBA8}" type="datetimeFigureOut">
              <a:rPr lang="zh-CN" altLang="en-US"/>
              <a:pPr/>
              <a:t>2018-11-23</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1B9837C5-3317-4305-BFCF-4531944A0363}"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067E539C-AC0A-4E50-B195-C349AF5AF186}" type="datetimeFigureOut">
              <a:rPr lang="zh-CN" altLang="en-US"/>
              <a:pPr/>
              <a:t>2018-11-23</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E1F36265-5A83-46C8-A758-1B47DBC3A6E6}"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7E045BAE-23BB-4A68-ADED-C76B62D13BA0}" type="datetimeFigureOut">
              <a:rPr lang="zh-CN" altLang="en-US"/>
              <a:pPr/>
              <a:t>2018-11-23</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317F537-7D2B-4BD2-9646-04E3961D0C1E}"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cai.7cxk.net/"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3251" name="Rectangle 3"/>
          <p:cNvSpPr>
            <a:spLocks noGrp="1" noChangeArrowheads="1"/>
          </p:cNvSpPr>
          <p:nvPr>
            <p:ph type="body" idx="1"/>
          </p:nvPr>
        </p:nvSpPr>
        <p:spPr bwMode="auto">
          <a:xfrm>
            <a:off x="468313" y="1628775"/>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325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4E896159-FB47-4EB7-A080-6BBA20488E30}" type="datetimeFigureOut">
              <a:rPr lang="zh-CN" altLang="en-US"/>
              <a:pPr/>
              <a:t>2018-11-23</a:t>
            </a:fld>
            <a:endParaRPr lang="en-US" altLang="zh-CN"/>
          </a:p>
        </p:txBody>
      </p:sp>
      <p:sp>
        <p:nvSpPr>
          <p:cNvPr id="5325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5325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E27BD58-4491-4FFD-9C50-F1D82BCB3AF3}" type="slidenum">
              <a:rPr lang="zh-CN" altLang="en-US"/>
              <a:pPr/>
              <a:t>‹#›</a:t>
            </a:fld>
            <a:endParaRPr lang="en-US" altLang="zh-CN"/>
          </a:p>
        </p:txBody>
      </p:sp>
      <p:pic>
        <p:nvPicPr>
          <p:cNvPr id="53255" name="Picture 7" descr="孔隆教育PPT模板(下)副本"/>
          <p:cNvPicPr>
            <a:picLocks noChangeAspect="1" noChangeArrowheads="1"/>
          </p:cNvPicPr>
          <p:nvPr/>
        </p:nvPicPr>
        <p:blipFill>
          <a:blip r:embed="rId13" cstate="print"/>
          <a:srcRect l="6961" t="78902"/>
          <a:stretch>
            <a:fillRect/>
          </a:stretch>
        </p:blipFill>
        <p:spPr bwMode="auto">
          <a:xfrm>
            <a:off x="0" y="6597650"/>
            <a:ext cx="9144000" cy="260350"/>
          </a:xfrm>
          <a:prstGeom prst="rect">
            <a:avLst/>
          </a:prstGeom>
          <a:noFill/>
        </p:spPr>
      </p:pic>
      <p:pic>
        <p:nvPicPr>
          <p:cNvPr id="53256" name="Picture 8"/>
          <p:cNvPicPr>
            <a:picLocks noChangeAspect="1" noChangeArrowheads="1"/>
          </p:cNvPicPr>
          <p:nvPr/>
        </p:nvPicPr>
        <p:blipFill>
          <a:blip r:embed="rId14" cstate="print"/>
          <a:srcRect/>
          <a:stretch>
            <a:fillRect/>
          </a:stretch>
        </p:blipFill>
        <p:spPr bwMode="auto">
          <a:xfrm>
            <a:off x="0" y="0"/>
            <a:ext cx="9144000" cy="923925"/>
          </a:xfrm>
          <a:prstGeom prst="rect">
            <a:avLst/>
          </a:prstGeom>
          <a:noFill/>
          <a:ln w="9525">
            <a:noFill/>
            <a:miter lim="800000"/>
            <a:headEnd/>
            <a:tailEnd/>
          </a:ln>
          <a:effectLst/>
        </p:spPr>
      </p:pic>
      <p:sp>
        <p:nvSpPr>
          <p:cNvPr id="53257" name="Text Box 9"/>
          <p:cNvSpPr txBox="1">
            <a:spLocks noChangeArrowheads="1"/>
          </p:cNvSpPr>
          <p:nvPr/>
        </p:nvSpPr>
        <p:spPr bwMode="auto">
          <a:xfrm>
            <a:off x="6084888" y="6548438"/>
            <a:ext cx="2841625" cy="336550"/>
          </a:xfrm>
          <a:prstGeom prst="rect">
            <a:avLst/>
          </a:prstGeom>
          <a:noFill/>
          <a:ln w="9525">
            <a:noFill/>
            <a:miter lim="800000"/>
            <a:headEnd/>
            <a:tailEnd/>
          </a:ln>
          <a:effectLst/>
        </p:spPr>
        <p:txBody>
          <a:bodyPr wrap="none">
            <a:spAutoFit/>
          </a:bodyPr>
          <a:lstStyle/>
          <a:p>
            <a:r>
              <a:rPr lang="en-US" altLang="zh-CN" sz="1600">
                <a:solidFill>
                  <a:schemeClr val="bg1"/>
                </a:solidFill>
                <a:hlinkClick r:id="rId15"/>
              </a:rPr>
              <a:t>http://cai.7cxk.net</a:t>
            </a:r>
            <a:r>
              <a:rPr lang="en-US" altLang="zh-CN" sz="1600">
                <a:solidFill>
                  <a:schemeClr val="bg1"/>
                </a:solidFill>
              </a:rPr>
              <a:t> </a:t>
            </a:r>
            <a:r>
              <a:rPr lang="zh-CN" altLang="en-US" sz="1600">
                <a:solidFill>
                  <a:schemeClr val="bg1"/>
                </a:solidFill>
              </a:rPr>
              <a:t>中小学课件</a:t>
            </a: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ctr" rtl="0" fontAlgn="base">
        <a:spcBef>
          <a:spcPct val="0"/>
        </a:spcBef>
        <a:spcAft>
          <a:spcPct val="0"/>
        </a:spcAft>
        <a:defRPr sz="4400">
          <a:solidFill>
            <a:srgbClr val="FF0000"/>
          </a:solidFill>
          <a:latin typeface="+mj-lt"/>
          <a:ea typeface="+mj-ea"/>
          <a:cs typeface="+mj-cs"/>
        </a:defRPr>
      </a:lvl1pPr>
      <a:lvl2pPr algn="ctr" rtl="0" fontAlgn="base">
        <a:spcBef>
          <a:spcPct val="0"/>
        </a:spcBef>
        <a:spcAft>
          <a:spcPct val="0"/>
        </a:spcAft>
        <a:defRPr sz="4400">
          <a:solidFill>
            <a:srgbClr val="FF0000"/>
          </a:solidFill>
          <a:latin typeface="Arial" charset="0"/>
          <a:ea typeface="黑体" pitchFamily="49" charset="-122"/>
          <a:cs typeface="宋体" charset="-122"/>
        </a:defRPr>
      </a:lvl2pPr>
      <a:lvl3pPr algn="ctr" rtl="0" fontAlgn="base">
        <a:spcBef>
          <a:spcPct val="0"/>
        </a:spcBef>
        <a:spcAft>
          <a:spcPct val="0"/>
        </a:spcAft>
        <a:defRPr sz="4400">
          <a:solidFill>
            <a:srgbClr val="FF0000"/>
          </a:solidFill>
          <a:latin typeface="Arial" charset="0"/>
          <a:ea typeface="黑体" pitchFamily="49" charset="-122"/>
          <a:cs typeface="宋体" charset="-122"/>
        </a:defRPr>
      </a:lvl3pPr>
      <a:lvl4pPr algn="ctr" rtl="0" fontAlgn="base">
        <a:spcBef>
          <a:spcPct val="0"/>
        </a:spcBef>
        <a:spcAft>
          <a:spcPct val="0"/>
        </a:spcAft>
        <a:defRPr sz="4400">
          <a:solidFill>
            <a:srgbClr val="FF0000"/>
          </a:solidFill>
          <a:latin typeface="Arial" charset="0"/>
          <a:ea typeface="黑体" pitchFamily="49" charset="-122"/>
          <a:cs typeface="宋体" charset="-122"/>
        </a:defRPr>
      </a:lvl4pPr>
      <a:lvl5pPr algn="ctr" rtl="0" fontAlgn="base">
        <a:spcBef>
          <a:spcPct val="0"/>
        </a:spcBef>
        <a:spcAft>
          <a:spcPct val="0"/>
        </a:spcAft>
        <a:defRPr sz="4400">
          <a:solidFill>
            <a:srgbClr val="FF0000"/>
          </a:solidFill>
          <a:latin typeface="Arial" charset="0"/>
          <a:ea typeface="黑体" pitchFamily="49" charset="-122"/>
          <a:cs typeface="宋体" charset="-122"/>
        </a:defRPr>
      </a:lvl5pPr>
      <a:lvl6pPr marL="457200" algn="ctr" rtl="0" fontAlgn="base">
        <a:spcBef>
          <a:spcPct val="0"/>
        </a:spcBef>
        <a:spcAft>
          <a:spcPct val="0"/>
        </a:spcAft>
        <a:defRPr sz="4400">
          <a:solidFill>
            <a:srgbClr val="FF0000"/>
          </a:solidFill>
          <a:latin typeface="Arial" charset="0"/>
          <a:ea typeface="黑体" pitchFamily="49" charset="-122"/>
          <a:cs typeface="宋体" charset="-122"/>
        </a:defRPr>
      </a:lvl6pPr>
      <a:lvl7pPr marL="914400" algn="ctr" rtl="0" fontAlgn="base">
        <a:spcBef>
          <a:spcPct val="0"/>
        </a:spcBef>
        <a:spcAft>
          <a:spcPct val="0"/>
        </a:spcAft>
        <a:defRPr sz="4400">
          <a:solidFill>
            <a:srgbClr val="FF0000"/>
          </a:solidFill>
          <a:latin typeface="Arial" charset="0"/>
          <a:ea typeface="黑体" pitchFamily="49" charset="-122"/>
          <a:cs typeface="宋体" charset="-122"/>
        </a:defRPr>
      </a:lvl7pPr>
      <a:lvl8pPr marL="1371600" algn="ctr" rtl="0" fontAlgn="base">
        <a:spcBef>
          <a:spcPct val="0"/>
        </a:spcBef>
        <a:spcAft>
          <a:spcPct val="0"/>
        </a:spcAft>
        <a:defRPr sz="4400">
          <a:solidFill>
            <a:srgbClr val="FF0000"/>
          </a:solidFill>
          <a:latin typeface="Arial" charset="0"/>
          <a:ea typeface="黑体" pitchFamily="49" charset="-122"/>
          <a:cs typeface="宋体" charset="-122"/>
        </a:defRPr>
      </a:lvl8pPr>
      <a:lvl9pPr marL="1828800" algn="ctr" rtl="0" fontAlgn="base">
        <a:spcBef>
          <a:spcPct val="0"/>
        </a:spcBef>
        <a:spcAft>
          <a:spcPct val="0"/>
        </a:spcAft>
        <a:defRPr sz="4400">
          <a:solidFill>
            <a:srgbClr val="FF0000"/>
          </a:solidFill>
          <a:latin typeface="Arial" charset="0"/>
          <a:ea typeface="黑体" pitchFamily="49" charset="-122"/>
          <a:cs typeface="宋体" charset="-122"/>
        </a:defRPr>
      </a:lvl9pPr>
    </p:titleStyle>
    <p:bodyStyle>
      <a:lvl1pPr marL="342900" indent="-342900" algn="l" rtl="0" fontAlgn="base">
        <a:spcBef>
          <a:spcPct val="20000"/>
        </a:spcBef>
        <a:spcAft>
          <a:spcPct val="0"/>
        </a:spcAft>
        <a:buChar char="•"/>
        <a:defRPr sz="3200" b="1">
          <a:solidFill>
            <a:srgbClr val="0000FF"/>
          </a:solidFill>
          <a:latin typeface="+mn-lt"/>
          <a:ea typeface="+mn-ea"/>
          <a:cs typeface="+mn-cs"/>
        </a:defRPr>
      </a:lvl1pPr>
      <a:lvl2pPr marL="742950" indent="-285750" algn="l" rtl="0" fontAlgn="base">
        <a:spcBef>
          <a:spcPct val="20000"/>
        </a:spcBef>
        <a:spcAft>
          <a:spcPct val="0"/>
        </a:spcAft>
        <a:buChar char="–"/>
        <a:defRPr sz="2800" b="1">
          <a:solidFill>
            <a:schemeClr val="tx1"/>
          </a:solidFill>
          <a:latin typeface="+mn-lt"/>
          <a:ea typeface="+mn-ea"/>
          <a:cs typeface="+mn-cs"/>
        </a:defRPr>
      </a:lvl2pPr>
      <a:lvl3pPr marL="1143000" indent="-228600" algn="l" rtl="0" fontAlgn="base">
        <a:spcBef>
          <a:spcPct val="20000"/>
        </a:spcBef>
        <a:spcAft>
          <a:spcPct val="0"/>
        </a:spcAft>
        <a:buChar char="•"/>
        <a:defRPr sz="2400" b="1">
          <a:solidFill>
            <a:schemeClr val="tx1"/>
          </a:solidFill>
          <a:latin typeface="+mn-lt"/>
          <a:ea typeface="+mn-ea"/>
          <a:cs typeface="+mn-cs"/>
        </a:defRPr>
      </a:lvl3pPr>
      <a:lvl4pPr marL="1600200" indent="-228600" algn="l" rtl="0" fontAlgn="base">
        <a:spcBef>
          <a:spcPct val="20000"/>
        </a:spcBef>
        <a:spcAft>
          <a:spcPct val="0"/>
        </a:spcAft>
        <a:buChar char="–"/>
        <a:defRPr sz="2000" b="1">
          <a:solidFill>
            <a:schemeClr val="tx1"/>
          </a:solidFill>
          <a:latin typeface="+mn-lt"/>
          <a:ea typeface="+mn-ea"/>
          <a:cs typeface="+mn-cs"/>
        </a:defRPr>
      </a:lvl4pPr>
      <a:lvl5pPr marL="2057400" indent="-228600" algn="l" rtl="0" fontAlgn="base">
        <a:spcBef>
          <a:spcPct val="20000"/>
        </a:spcBef>
        <a:spcAft>
          <a:spcPct val="0"/>
        </a:spcAft>
        <a:buChar char="»"/>
        <a:defRPr sz="2000" b="1">
          <a:solidFill>
            <a:schemeClr val="tx1"/>
          </a:solidFill>
          <a:latin typeface="+mn-lt"/>
          <a:ea typeface="+mn-ea"/>
          <a:cs typeface="+mn-cs"/>
        </a:defRPr>
      </a:lvl5pPr>
      <a:lvl6pPr marL="2514600" indent="-228600" algn="l" rtl="0" fontAlgn="base">
        <a:spcBef>
          <a:spcPct val="20000"/>
        </a:spcBef>
        <a:spcAft>
          <a:spcPct val="0"/>
        </a:spcAft>
        <a:buChar char="»"/>
        <a:defRPr sz="2000" b="1">
          <a:solidFill>
            <a:schemeClr val="tx1"/>
          </a:solidFill>
          <a:latin typeface="+mn-lt"/>
          <a:ea typeface="+mn-ea"/>
          <a:cs typeface="+mn-cs"/>
        </a:defRPr>
      </a:lvl6pPr>
      <a:lvl7pPr marL="2971800" indent="-228600" algn="l" rtl="0" fontAlgn="base">
        <a:spcBef>
          <a:spcPct val="20000"/>
        </a:spcBef>
        <a:spcAft>
          <a:spcPct val="0"/>
        </a:spcAft>
        <a:buChar char="»"/>
        <a:defRPr sz="2000" b="1">
          <a:solidFill>
            <a:schemeClr val="tx1"/>
          </a:solidFill>
          <a:latin typeface="+mn-lt"/>
          <a:ea typeface="+mn-ea"/>
          <a:cs typeface="+mn-cs"/>
        </a:defRPr>
      </a:lvl7pPr>
      <a:lvl8pPr marL="3429000" indent="-228600" algn="l" rtl="0" fontAlgn="base">
        <a:spcBef>
          <a:spcPct val="20000"/>
        </a:spcBef>
        <a:spcAft>
          <a:spcPct val="0"/>
        </a:spcAft>
        <a:buChar char="»"/>
        <a:defRPr sz="2000" b="1">
          <a:solidFill>
            <a:schemeClr val="tx1"/>
          </a:solidFill>
          <a:latin typeface="+mn-lt"/>
          <a:ea typeface="+mn-ea"/>
          <a:cs typeface="+mn-cs"/>
        </a:defRPr>
      </a:lvl8pPr>
      <a:lvl9pPr marL="3886200" indent="-228600" algn="l" rtl="0" fontAlgn="base">
        <a:spcBef>
          <a:spcPct val="20000"/>
        </a:spcBef>
        <a:spcAft>
          <a:spcPct val="0"/>
        </a:spcAft>
        <a:buChar char="»"/>
        <a:defRPr sz="2000" b="1">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标题 1"/>
          <p:cNvSpPr>
            <a:spLocks noGrp="1"/>
          </p:cNvSpPr>
          <p:nvPr>
            <p:ph type="ctrTitle" idx="4294967295"/>
          </p:nvPr>
        </p:nvSpPr>
        <p:spPr>
          <a:xfrm>
            <a:off x="1219200" y="3886200"/>
            <a:ext cx="6858000" cy="990600"/>
          </a:xfrm>
        </p:spPr>
        <p:txBody>
          <a:bodyPr anchor="t"/>
          <a:lstStyle/>
          <a:p>
            <a:pPr algn="r"/>
            <a:r>
              <a:rPr lang="zh-CN" altLang="en-US">
                <a:solidFill>
                  <a:schemeClr val="tx1"/>
                </a:solidFill>
              </a:rPr>
              <a:t>第四课 科教兴国 立志成才</a:t>
            </a:r>
          </a:p>
        </p:txBody>
      </p:sp>
      <p:sp>
        <p:nvSpPr>
          <p:cNvPr id="14338" name="副标题 2"/>
          <p:cNvSpPr>
            <a:spLocks noGrp="1"/>
          </p:cNvSpPr>
          <p:nvPr>
            <p:ph type="subTitle" idx="4294967295"/>
          </p:nvPr>
        </p:nvSpPr>
        <p:spPr>
          <a:xfrm>
            <a:off x="1230313" y="5229225"/>
            <a:ext cx="6858000" cy="490538"/>
          </a:xfrm>
        </p:spPr>
        <p:txBody>
          <a:bodyPr/>
          <a:lstStyle/>
          <a:p>
            <a:pPr marL="0" indent="0" algn="r">
              <a:buFontTx/>
              <a:buNone/>
            </a:pPr>
            <a:r>
              <a:rPr lang="zh-CN" altLang="en-US" sz="2600">
                <a:solidFill>
                  <a:schemeClr val="tx2"/>
                </a:solidFill>
                <a:latin typeface="Bookman Old Style" pitchFamily="18" charset="0"/>
                <a:ea typeface="宋体" charset="-122"/>
              </a:rPr>
              <a:t>第三课 全面发展 立志成才</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标题 1"/>
          <p:cNvSpPr>
            <a:spLocks noGrp="1"/>
          </p:cNvSpPr>
          <p:nvPr>
            <p:ph type="title" idx="4294967295"/>
          </p:nvPr>
        </p:nvSpPr>
        <p:spPr/>
        <p:txBody>
          <a:bodyPr anchor="b"/>
          <a:lstStyle/>
          <a:p>
            <a:r>
              <a:rPr lang="zh-CN" altLang="en-US"/>
              <a:t>人才必须德才兼备</a:t>
            </a:r>
          </a:p>
        </p:txBody>
      </p:sp>
      <p:sp>
        <p:nvSpPr>
          <p:cNvPr id="23554" name="内容占位符 2"/>
          <p:cNvSpPr>
            <a:spLocks noGrp="1"/>
          </p:cNvSpPr>
          <p:nvPr>
            <p:ph sz="quarter" idx="4294967295"/>
          </p:nvPr>
        </p:nvSpPr>
        <p:spPr>
          <a:xfrm>
            <a:off x="457200" y="1219200"/>
            <a:ext cx="8229600" cy="4937125"/>
          </a:xfrm>
        </p:spPr>
        <p:txBody>
          <a:bodyPr/>
          <a:lstStyle/>
          <a:p>
            <a:r>
              <a:rPr lang="zh-CN" altLang="en-US" sz="3000"/>
              <a:t>无德无才</a:t>
            </a:r>
            <a:endParaRPr lang="en-US" altLang="zh-CN" sz="3000"/>
          </a:p>
          <a:p>
            <a:r>
              <a:rPr lang="zh-CN" altLang="en-US" sz="3000"/>
              <a:t>有德无才</a:t>
            </a:r>
            <a:endParaRPr lang="en-US" altLang="zh-CN" sz="3000"/>
          </a:p>
          <a:p>
            <a:r>
              <a:rPr lang="zh-CN" altLang="en-US" sz="3000"/>
              <a:t>有才无德</a:t>
            </a:r>
            <a:endParaRPr lang="en-US" altLang="zh-CN" sz="3000"/>
          </a:p>
          <a:p>
            <a:r>
              <a:rPr lang="zh-CN" altLang="en-US" sz="3000"/>
              <a:t>德才兼备</a:t>
            </a:r>
          </a:p>
        </p:txBody>
      </p:sp>
      <p:sp>
        <p:nvSpPr>
          <p:cNvPr id="4" name="右箭头 3"/>
          <p:cNvSpPr/>
          <p:nvPr/>
        </p:nvSpPr>
        <p:spPr>
          <a:xfrm>
            <a:off x="2268538" y="1412875"/>
            <a:ext cx="431800" cy="1444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TextBox 4"/>
          <p:cNvSpPr txBox="1">
            <a:spLocks noChangeArrowheads="1"/>
          </p:cNvSpPr>
          <p:nvPr/>
        </p:nvSpPr>
        <p:spPr bwMode="auto">
          <a:xfrm>
            <a:off x="2771775" y="1177925"/>
            <a:ext cx="1512888" cy="522288"/>
          </a:xfrm>
          <a:prstGeom prst="rect">
            <a:avLst/>
          </a:prstGeom>
          <a:noFill/>
          <a:ln w="9525">
            <a:noFill/>
            <a:miter lim="800000"/>
            <a:headEnd/>
            <a:tailEnd/>
          </a:ln>
        </p:spPr>
        <p:txBody>
          <a:bodyPr>
            <a:spAutoFit/>
          </a:bodyPr>
          <a:lstStyle/>
          <a:p>
            <a:r>
              <a:rPr lang="zh-CN" altLang="en-US" sz="2800">
                <a:latin typeface="Gill Sans MT"/>
                <a:ea typeface="华文新魏"/>
              </a:rPr>
              <a:t>废品</a:t>
            </a:r>
          </a:p>
        </p:txBody>
      </p:sp>
      <p:sp>
        <p:nvSpPr>
          <p:cNvPr id="6" name="右箭头 5"/>
          <p:cNvSpPr/>
          <p:nvPr/>
        </p:nvSpPr>
        <p:spPr>
          <a:xfrm>
            <a:off x="2268538" y="1916113"/>
            <a:ext cx="431800" cy="1444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TextBox 6"/>
          <p:cNvSpPr txBox="1">
            <a:spLocks noChangeArrowheads="1"/>
          </p:cNvSpPr>
          <p:nvPr/>
        </p:nvSpPr>
        <p:spPr bwMode="auto">
          <a:xfrm>
            <a:off x="2771775" y="1681163"/>
            <a:ext cx="1512888" cy="523875"/>
          </a:xfrm>
          <a:prstGeom prst="rect">
            <a:avLst/>
          </a:prstGeom>
          <a:noFill/>
          <a:ln w="9525">
            <a:noFill/>
            <a:miter lim="800000"/>
            <a:headEnd/>
            <a:tailEnd/>
          </a:ln>
        </p:spPr>
        <p:txBody>
          <a:bodyPr>
            <a:spAutoFit/>
          </a:bodyPr>
          <a:lstStyle/>
          <a:p>
            <a:r>
              <a:rPr lang="zh-CN" altLang="en-US" sz="2800">
                <a:latin typeface="Gill Sans MT"/>
                <a:ea typeface="华文新魏"/>
              </a:rPr>
              <a:t>次品</a:t>
            </a:r>
          </a:p>
        </p:txBody>
      </p:sp>
      <p:sp>
        <p:nvSpPr>
          <p:cNvPr id="8" name="TextBox 7"/>
          <p:cNvSpPr txBox="1">
            <a:spLocks noChangeArrowheads="1"/>
          </p:cNvSpPr>
          <p:nvPr/>
        </p:nvSpPr>
        <p:spPr bwMode="auto">
          <a:xfrm>
            <a:off x="2771775" y="2133600"/>
            <a:ext cx="1512888" cy="522288"/>
          </a:xfrm>
          <a:prstGeom prst="rect">
            <a:avLst/>
          </a:prstGeom>
          <a:noFill/>
          <a:ln w="9525">
            <a:noFill/>
            <a:miter lim="800000"/>
            <a:headEnd/>
            <a:tailEnd/>
          </a:ln>
        </p:spPr>
        <p:txBody>
          <a:bodyPr>
            <a:spAutoFit/>
          </a:bodyPr>
          <a:lstStyle/>
          <a:p>
            <a:r>
              <a:rPr lang="zh-CN" altLang="en-US" sz="2800">
                <a:latin typeface="Gill Sans MT"/>
                <a:ea typeface="华文新魏"/>
              </a:rPr>
              <a:t>危险品</a:t>
            </a:r>
          </a:p>
        </p:txBody>
      </p:sp>
      <p:sp>
        <p:nvSpPr>
          <p:cNvPr id="9" name="右箭头 8"/>
          <p:cNvSpPr/>
          <p:nvPr/>
        </p:nvSpPr>
        <p:spPr>
          <a:xfrm>
            <a:off x="2268538" y="2349500"/>
            <a:ext cx="431800"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右箭头 9"/>
          <p:cNvSpPr/>
          <p:nvPr/>
        </p:nvSpPr>
        <p:spPr>
          <a:xfrm>
            <a:off x="2268538" y="2781300"/>
            <a:ext cx="431800"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TextBox 10"/>
          <p:cNvSpPr txBox="1">
            <a:spLocks noChangeArrowheads="1"/>
          </p:cNvSpPr>
          <p:nvPr/>
        </p:nvSpPr>
        <p:spPr bwMode="auto">
          <a:xfrm>
            <a:off x="2782888" y="2565400"/>
            <a:ext cx="1511300" cy="522288"/>
          </a:xfrm>
          <a:prstGeom prst="rect">
            <a:avLst/>
          </a:prstGeom>
          <a:noFill/>
          <a:ln w="9525">
            <a:noFill/>
            <a:miter lim="800000"/>
            <a:headEnd/>
            <a:tailEnd/>
          </a:ln>
        </p:spPr>
        <p:txBody>
          <a:bodyPr>
            <a:spAutoFit/>
          </a:bodyPr>
          <a:lstStyle/>
          <a:p>
            <a:r>
              <a:rPr lang="zh-CN" altLang="en-US" sz="2800">
                <a:latin typeface="Gill Sans MT"/>
                <a:ea typeface="华文新魏"/>
              </a:rPr>
              <a:t>一等品</a:t>
            </a:r>
          </a:p>
        </p:txBody>
      </p:sp>
      <p:pic>
        <p:nvPicPr>
          <p:cNvPr id="5122" name="Picture 2"/>
          <p:cNvPicPr>
            <a:picLocks noChangeAspect="1" noChangeArrowheads="1"/>
          </p:cNvPicPr>
          <p:nvPr/>
        </p:nvPicPr>
        <p:blipFill>
          <a:blip r:embed="rId2" cstate="print"/>
          <a:srcRect/>
          <a:stretch>
            <a:fillRect/>
          </a:stretch>
        </p:blipFill>
        <p:spPr bwMode="auto">
          <a:xfrm>
            <a:off x="4427538" y="3213100"/>
            <a:ext cx="4000500" cy="2981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fade">
                                      <p:cBhvr>
                                        <p:cTn id="7" dur="1000"/>
                                        <p:tgtEl>
                                          <p:spTgt spid="23554">
                                            <p:txEl>
                                              <p:pRg st="0" end="0"/>
                                            </p:txEl>
                                          </p:spTgt>
                                        </p:tgtEl>
                                      </p:cBhvr>
                                    </p:animEffect>
                                    <p:anim calcmode="lin" valueType="num">
                                      <p:cBhvr>
                                        <p:cTn id="8" dur="1000" fill="hold"/>
                                        <p:tgtEl>
                                          <p:spTgt spid="2355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355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3554">
                                            <p:txEl>
                                              <p:pRg st="1" end="1"/>
                                            </p:txEl>
                                          </p:spTgt>
                                        </p:tgtEl>
                                        <p:attrNameLst>
                                          <p:attrName>style.visibility</p:attrName>
                                        </p:attrNameLst>
                                      </p:cBhvr>
                                      <p:to>
                                        <p:strVal val="visible"/>
                                      </p:to>
                                    </p:set>
                                    <p:animEffect transition="in" filter="fade">
                                      <p:cBhvr>
                                        <p:cTn id="24" dur="1000"/>
                                        <p:tgtEl>
                                          <p:spTgt spid="23554">
                                            <p:txEl>
                                              <p:pRg st="1" end="1"/>
                                            </p:txEl>
                                          </p:spTgt>
                                        </p:tgtEl>
                                      </p:cBhvr>
                                    </p:animEffect>
                                    <p:anim calcmode="lin" valueType="num">
                                      <p:cBhvr>
                                        <p:cTn id="25" dur="1000" fill="hold"/>
                                        <p:tgtEl>
                                          <p:spTgt spid="23554">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2355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3554">
                                            <p:txEl>
                                              <p:pRg st="2" end="2"/>
                                            </p:txEl>
                                          </p:spTgt>
                                        </p:tgtEl>
                                        <p:attrNameLst>
                                          <p:attrName>style.visibility</p:attrName>
                                        </p:attrNameLst>
                                      </p:cBhvr>
                                      <p:to>
                                        <p:strVal val="visible"/>
                                      </p:to>
                                    </p:set>
                                    <p:animEffect transition="in" filter="fade">
                                      <p:cBhvr>
                                        <p:cTn id="41" dur="1000"/>
                                        <p:tgtEl>
                                          <p:spTgt spid="23554">
                                            <p:txEl>
                                              <p:pRg st="2" end="2"/>
                                            </p:txEl>
                                          </p:spTgt>
                                        </p:tgtEl>
                                      </p:cBhvr>
                                    </p:animEffect>
                                    <p:anim calcmode="lin" valueType="num">
                                      <p:cBhvr>
                                        <p:cTn id="42" dur="1000" fill="hold"/>
                                        <p:tgtEl>
                                          <p:spTgt spid="23554">
                                            <p:txEl>
                                              <p:pRg st="2" end="2"/>
                                            </p:txEl>
                                          </p:spTgt>
                                        </p:tgtEl>
                                        <p:attrNameLst>
                                          <p:attrName>ppt_x</p:attrName>
                                        </p:attrNameLst>
                                      </p:cBhvr>
                                      <p:tavLst>
                                        <p:tav tm="0">
                                          <p:val>
                                            <p:strVal val="#ppt_x"/>
                                          </p:val>
                                        </p:tav>
                                        <p:tav tm="100000">
                                          <p:val>
                                            <p:strVal val="#ppt_x"/>
                                          </p:val>
                                        </p:tav>
                                      </p:tavLst>
                                    </p:anim>
                                    <p:anim calcmode="lin" valueType="num">
                                      <p:cBhvr>
                                        <p:cTn id="43" dur="1000" fill="hold"/>
                                        <p:tgtEl>
                                          <p:spTgt spid="2355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barn(inVertical)">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00"/>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23554">
                                            <p:txEl>
                                              <p:pRg st="3" end="3"/>
                                            </p:txEl>
                                          </p:spTgt>
                                        </p:tgtEl>
                                        <p:attrNameLst>
                                          <p:attrName>style.visibility</p:attrName>
                                        </p:attrNameLst>
                                      </p:cBhvr>
                                      <p:to>
                                        <p:strVal val="visible"/>
                                      </p:to>
                                    </p:set>
                                    <p:animEffect transition="in" filter="fade">
                                      <p:cBhvr>
                                        <p:cTn id="58" dur="1000"/>
                                        <p:tgtEl>
                                          <p:spTgt spid="23554">
                                            <p:txEl>
                                              <p:pRg st="3" end="3"/>
                                            </p:txEl>
                                          </p:spTgt>
                                        </p:tgtEl>
                                      </p:cBhvr>
                                    </p:animEffect>
                                    <p:anim calcmode="lin" valueType="num">
                                      <p:cBhvr>
                                        <p:cTn id="59" dur="1000" fill="hold"/>
                                        <p:tgtEl>
                                          <p:spTgt spid="23554">
                                            <p:txEl>
                                              <p:pRg st="3" end="3"/>
                                            </p:txEl>
                                          </p:spTgt>
                                        </p:tgtEl>
                                        <p:attrNameLst>
                                          <p:attrName>ppt_x</p:attrName>
                                        </p:attrNameLst>
                                      </p:cBhvr>
                                      <p:tavLst>
                                        <p:tav tm="0">
                                          <p:val>
                                            <p:strVal val="#ppt_x"/>
                                          </p:val>
                                        </p:tav>
                                        <p:tav tm="100000">
                                          <p:val>
                                            <p:strVal val="#ppt_x"/>
                                          </p:val>
                                        </p:tav>
                                      </p:tavLst>
                                    </p:anim>
                                    <p:anim calcmode="lin" valueType="num">
                                      <p:cBhvr>
                                        <p:cTn id="60" dur="1000" fill="hold"/>
                                        <p:tgtEl>
                                          <p:spTgt spid="2355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barn(inVertical)">
                                      <p:cBhvr>
                                        <p:cTn id="65" dur="500"/>
                                        <p:tgtEl>
                                          <p:spTgt spid="1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down)">
                                      <p:cBhvr>
                                        <p:cTn id="70" dur="500"/>
                                        <p:tgtEl>
                                          <p:spTgt spid="1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5122"/>
                                        </p:tgtEl>
                                        <p:attrNameLst>
                                          <p:attrName>style.visibility</p:attrName>
                                        </p:attrNameLst>
                                      </p:cBhvr>
                                      <p:to>
                                        <p:strVal val="visible"/>
                                      </p:to>
                                    </p:set>
                                    <p:animEffect transition="in" filter="wipe(down)">
                                      <p:cBhvr>
                                        <p:cTn id="75"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p:bldP spid="9" grpId="0" animBg="1"/>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7" name="Picture 2"/>
          <p:cNvPicPr>
            <a:picLocks noChangeAspect="1" noChangeArrowheads="1"/>
          </p:cNvPicPr>
          <p:nvPr/>
        </p:nvPicPr>
        <p:blipFill>
          <a:blip r:embed="rId2" cstate="print"/>
          <a:srcRect b="9944"/>
          <a:stretch>
            <a:fillRect/>
          </a:stretch>
        </p:blipFill>
        <p:spPr bwMode="auto">
          <a:xfrm>
            <a:off x="4724400" y="3500438"/>
            <a:ext cx="4191000" cy="2830512"/>
          </a:xfrm>
          <a:prstGeom prst="rect">
            <a:avLst/>
          </a:prstGeom>
          <a:noFill/>
          <a:ln w="9525">
            <a:noFill/>
            <a:miter lim="800000"/>
            <a:headEnd/>
            <a:tailEnd/>
          </a:ln>
        </p:spPr>
      </p:pic>
      <p:sp>
        <p:nvSpPr>
          <p:cNvPr id="24578" name="标题 1"/>
          <p:cNvSpPr>
            <a:spLocks noGrp="1"/>
          </p:cNvSpPr>
          <p:nvPr>
            <p:ph type="title" idx="4294967295"/>
          </p:nvPr>
        </p:nvSpPr>
        <p:spPr>
          <a:xfrm>
            <a:off x="395288" y="115888"/>
            <a:ext cx="8229600" cy="990600"/>
          </a:xfrm>
        </p:spPr>
        <p:txBody>
          <a:bodyPr anchor="b"/>
          <a:lstStyle/>
          <a:p>
            <a:r>
              <a:rPr lang="zh-CN" altLang="en-US"/>
              <a:t>高智商犯罪</a:t>
            </a:r>
          </a:p>
        </p:txBody>
      </p:sp>
      <p:sp>
        <p:nvSpPr>
          <p:cNvPr id="24579" name="内容占位符 2"/>
          <p:cNvSpPr>
            <a:spLocks noGrp="1"/>
          </p:cNvSpPr>
          <p:nvPr>
            <p:ph sz="quarter" idx="4294967295"/>
          </p:nvPr>
        </p:nvSpPr>
        <p:spPr>
          <a:xfrm>
            <a:off x="457200" y="1219200"/>
            <a:ext cx="5410200" cy="4937125"/>
          </a:xfrm>
        </p:spPr>
        <p:txBody>
          <a:bodyPr/>
          <a:lstStyle/>
          <a:p>
            <a:pPr>
              <a:lnSpc>
                <a:spcPct val="80000"/>
              </a:lnSpc>
            </a:pPr>
            <a:r>
              <a:rPr lang="zh-CN" altLang="en-US" sz="2600"/>
              <a:t>随着信息技术的飞速发展，一些犯罪行为越来越具有智能化的特征。调查显示，在我国被揭发的高技术犯罪以每年</a:t>
            </a:r>
            <a:r>
              <a:rPr lang="en-US" altLang="zh-CN" sz="2600"/>
              <a:t>40%</a:t>
            </a:r>
            <a:r>
              <a:rPr lang="zh-CN" altLang="en-US" sz="2600"/>
              <a:t>的速度逐年递增，网络技术在中国的迅猛发展，也使得欺诈、盗窃罪犯瞄准的目标正从企业、政府机关移向普通百姓，从而引起社会各界的重视和警惕。智能犯罪已经引起法学界、犯罪学界、金融界和计算机界的高度重视。从犯罪学的角度看，智能犯罪是指犯罪分子运用智慧、智力成果和先进的科技手段实施的犯罪。近几年来，利用高科技智能犯罪的手段不断演变翻新，给金融业造成了重大损失。其中，信息窃取、盗用、欺诈是此类犯罪中最为常见的类型。如利用伪造信用卡、制作假票据、篡改电脑程序等手段来欺诈钱财，是智能犯罪的常见特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barn(inVertical)">
                                      <p:cBhvr>
                                        <p:cTn id="7" dur="500"/>
                                        <p:tgtEl>
                                          <p:spTgt spid="245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标题 1"/>
          <p:cNvSpPr>
            <a:spLocks noGrp="1"/>
          </p:cNvSpPr>
          <p:nvPr>
            <p:ph type="title" idx="4294967295"/>
          </p:nvPr>
        </p:nvSpPr>
        <p:spPr/>
        <p:txBody>
          <a:bodyPr anchor="b"/>
          <a:lstStyle/>
          <a:p>
            <a:r>
              <a:rPr lang="zh-CN" altLang="en-US"/>
              <a:t>高智商犯罪</a:t>
            </a:r>
          </a:p>
        </p:txBody>
      </p:sp>
      <p:sp>
        <p:nvSpPr>
          <p:cNvPr id="25602" name="内容占位符 2"/>
          <p:cNvSpPr>
            <a:spLocks noGrp="1"/>
          </p:cNvSpPr>
          <p:nvPr>
            <p:ph sz="quarter" idx="4294967295"/>
          </p:nvPr>
        </p:nvSpPr>
        <p:spPr>
          <a:xfrm>
            <a:off x="457200" y="1219200"/>
            <a:ext cx="4402138" cy="4937125"/>
          </a:xfrm>
        </p:spPr>
        <p:txBody>
          <a:bodyPr/>
          <a:lstStyle/>
          <a:p>
            <a:pPr>
              <a:lnSpc>
                <a:spcPct val="80000"/>
              </a:lnSpc>
            </a:pPr>
            <a:r>
              <a:rPr lang="zh-CN" altLang="en-US" sz="2800"/>
              <a:t>国外有媒体报道，全球使用假信用卡的非法所得金额在</a:t>
            </a:r>
            <a:r>
              <a:rPr lang="en-US" altLang="zh-CN" sz="2800"/>
              <a:t>1991</a:t>
            </a:r>
            <a:r>
              <a:rPr lang="zh-CN" altLang="en-US" sz="2800"/>
              <a:t>年就已经超过了</a:t>
            </a:r>
            <a:r>
              <a:rPr lang="en-US" altLang="zh-CN" sz="2800"/>
              <a:t>1</a:t>
            </a:r>
            <a:r>
              <a:rPr lang="zh-CN" altLang="en-US" sz="2800"/>
              <a:t>亿美元。到了</a:t>
            </a:r>
            <a:r>
              <a:rPr lang="en-US" altLang="zh-CN" sz="2800"/>
              <a:t>2004</a:t>
            </a:r>
            <a:r>
              <a:rPr lang="zh-CN" altLang="en-US" sz="2800"/>
              <a:t>年，仅信用卡欺诈所造成的损失就高达</a:t>
            </a:r>
            <a:r>
              <a:rPr lang="en-US" altLang="zh-CN" sz="2800"/>
              <a:t>30</a:t>
            </a:r>
            <a:r>
              <a:rPr lang="zh-CN" altLang="en-US" sz="2800"/>
              <a:t>多亿美元，也就是说，与</a:t>
            </a:r>
            <a:r>
              <a:rPr lang="en-US" altLang="zh-CN" sz="2800"/>
              <a:t>15</a:t>
            </a:r>
            <a:r>
              <a:rPr lang="zh-CN" altLang="en-US" sz="2800"/>
              <a:t>年前相比，已经增长了</a:t>
            </a:r>
            <a:r>
              <a:rPr lang="en-US" altLang="zh-CN" sz="2800"/>
              <a:t>30</a:t>
            </a:r>
            <a:r>
              <a:rPr lang="zh-CN" altLang="en-US" sz="2800"/>
              <a:t>倍！而在中国，据有关资料统计显示，从已公开报道的中国新刑法实施以来所发生的具有代表性的计算机犯罪案件来看，所造成的经济损失都在万元以上。多数计算机犯罪造成的经济损失在</a:t>
            </a:r>
            <a:r>
              <a:rPr lang="en-US" altLang="zh-CN" sz="2800"/>
              <a:t>10</a:t>
            </a:r>
            <a:r>
              <a:rPr lang="zh-CN" altLang="en-US" sz="2800"/>
              <a:t>万元以上，有些达到</a:t>
            </a:r>
            <a:r>
              <a:rPr lang="en-US" altLang="zh-CN" sz="2800"/>
              <a:t>100</a:t>
            </a:r>
            <a:r>
              <a:rPr lang="zh-CN" altLang="en-US" sz="2800"/>
              <a:t>万元甚至上千万元。</a:t>
            </a:r>
          </a:p>
        </p:txBody>
      </p:sp>
      <p:pic>
        <p:nvPicPr>
          <p:cNvPr id="25603" name="Picture 2"/>
          <p:cNvPicPr>
            <a:picLocks noChangeAspect="1" noChangeArrowheads="1"/>
          </p:cNvPicPr>
          <p:nvPr/>
        </p:nvPicPr>
        <p:blipFill>
          <a:blip r:embed="rId2" cstate="print"/>
          <a:srcRect/>
          <a:stretch>
            <a:fillRect/>
          </a:stretch>
        </p:blipFill>
        <p:spPr bwMode="auto">
          <a:xfrm>
            <a:off x="5003800" y="1196975"/>
            <a:ext cx="3455988" cy="51165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wipe(down)">
                                      <p:cBhvr>
                                        <p:cTn id="7" dur="500"/>
                                        <p:tgtEl>
                                          <p:spTgt spid="256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5" name="标题 1"/>
          <p:cNvSpPr>
            <a:spLocks noGrp="1"/>
          </p:cNvSpPr>
          <p:nvPr>
            <p:ph type="title" idx="4294967295"/>
          </p:nvPr>
        </p:nvSpPr>
        <p:spPr/>
        <p:txBody>
          <a:bodyPr anchor="b"/>
          <a:lstStyle/>
          <a:p>
            <a:r>
              <a:rPr lang="zh-CN" altLang="en-US" sz="4100"/>
              <a:t>昔日</a:t>
            </a:r>
            <a:r>
              <a:rPr lang="zh-CN" altLang="en-US" sz="4100">
                <a:latin typeface="黑体"/>
              </a:rPr>
              <a:t>“</a:t>
            </a:r>
            <a:r>
              <a:rPr lang="zh-CN" altLang="en-US" sz="4100"/>
              <a:t>大盗</a:t>
            </a:r>
            <a:r>
              <a:rPr lang="zh-CN" altLang="en-US" sz="4100">
                <a:latin typeface="黑体"/>
              </a:rPr>
              <a:t>”</a:t>
            </a:r>
            <a:r>
              <a:rPr lang="zh-CN" altLang="en-US" sz="4100"/>
              <a:t>罗永正浪子回头、街头社区现身说法教人防盗</a:t>
            </a:r>
          </a:p>
        </p:txBody>
      </p:sp>
      <p:sp>
        <p:nvSpPr>
          <p:cNvPr id="26626" name="内容占位符 2"/>
          <p:cNvSpPr>
            <a:spLocks noGrp="1"/>
          </p:cNvSpPr>
          <p:nvPr>
            <p:ph sz="quarter" idx="4294967295"/>
          </p:nvPr>
        </p:nvSpPr>
        <p:spPr>
          <a:xfrm>
            <a:off x="457200" y="1219200"/>
            <a:ext cx="8229600" cy="5089525"/>
          </a:xfrm>
        </p:spPr>
        <p:txBody>
          <a:bodyPr/>
          <a:lstStyle/>
          <a:p>
            <a:pPr>
              <a:lnSpc>
                <a:spcPct val="80000"/>
              </a:lnSpc>
            </a:pPr>
            <a:r>
              <a:rPr lang="zh-CN" altLang="en-US" sz="2400"/>
              <a:t>昔日大盗浪子阿正回乡、携手阳光锁行现身说法、教人防盗、阿正真名罗永正祖籍广西河池、曾经从事盗窃生涯</a:t>
            </a:r>
            <a:r>
              <a:rPr lang="en-US" altLang="zh-CN" sz="2400"/>
              <a:t>13</a:t>
            </a:r>
            <a:r>
              <a:rPr lang="zh-CN" altLang="en-US" sz="2400"/>
              <a:t>年之久、其足迹遍布大江南北盗窃行为不计其数、最高一次盗窃数额高达</a:t>
            </a:r>
            <a:r>
              <a:rPr lang="en-US" altLang="zh-CN" sz="2400"/>
              <a:t>60</a:t>
            </a:r>
            <a:r>
              <a:rPr lang="zh-CN" altLang="en-US" sz="2400"/>
              <a:t>多万元、被广东警方称为大盗。</a:t>
            </a:r>
            <a:r>
              <a:rPr lang="en-US" altLang="zh-CN" sz="2400"/>
              <a:t>2006</a:t>
            </a:r>
            <a:r>
              <a:rPr lang="zh-CN" altLang="en-US" sz="2400"/>
              <a:t>年</a:t>
            </a:r>
            <a:r>
              <a:rPr lang="en-US" altLang="zh-CN" sz="2400"/>
              <a:t>3</a:t>
            </a:r>
            <a:r>
              <a:rPr lang="zh-CN" altLang="en-US" sz="2400"/>
              <a:t>月被警方抓获‘在狱中他自编“防盗手册”揭秘盗窃内幕、因改造表现优秀，在服刑</a:t>
            </a:r>
            <a:r>
              <a:rPr lang="en-US" altLang="zh-CN" sz="2400"/>
              <a:t>4</a:t>
            </a:r>
            <a:r>
              <a:rPr lang="zh-CN" altLang="en-US" sz="2400"/>
              <a:t>年后提前获释。出狱后用自己做小偷的经历、光明正大的走上防盗义务宣传之路，并注册成立了“中国防盗协会”。从</a:t>
            </a:r>
            <a:r>
              <a:rPr lang="en-US" altLang="zh-CN" sz="2400"/>
              <a:t>2011</a:t>
            </a:r>
            <a:r>
              <a:rPr lang="zh-CN" altLang="en-US" sz="2400"/>
              <a:t>年</a:t>
            </a:r>
            <a:r>
              <a:rPr lang="en-US" altLang="zh-CN" sz="2400"/>
              <a:t>6</a:t>
            </a:r>
            <a:r>
              <a:rPr lang="zh-CN" altLang="en-US" sz="2400"/>
              <a:t>月份开始在全国各地巡回宣传反盗防盗之术，教人们在日常生活中如何防盗。      </a:t>
            </a:r>
          </a:p>
          <a:p>
            <a:pPr>
              <a:lnSpc>
                <a:spcPct val="80000"/>
              </a:lnSpc>
            </a:pPr>
            <a:r>
              <a:rPr lang="zh-CN" altLang="en-US" sz="2400"/>
              <a:t>罗永正由于幼时父母过世、</a:t>
            </a:r>
            <a:r>
              <a:rPr lang="en-US" altLang="zh-CN" sz="2400"/>
              <a:t>13</a:t>
            </a:r>
            <a:r>
              <a:rPr lang="zh-CN" altLang="en-US" sz="2400"/>
              <a:t>岁便成了孤儿从此辍学在家、由于无人管教受到坏人的教唆、误入歧途干起盗窃行当、就在那</a:t>
            </a:r>
            <a:r>
              <a:rPr lang="en-US" altLang="zh-CN" sz="2400"/>
              <a:t>2006</a:t>
            </a:r>
            <a:r>
              <a:rPr lang="zh-CN" altLang="en-US" sz="2400"/>
              <a:t>年被捕时，他目睹了受害人被盗后的痛苦、听到了人们对小偷的痛骂，那一刻他泪流不止，潘然悔悟下定决心用后半生来赎罪、今天受阳光锁行的邀请在北湖安居小区现身说法、教人防盗、在他长达两个小时的讲解和演示后很多居民掌握了平时没有留意到的门锁知识、和居家防盗常识。罗永正说他自己之所以多次盗窃成功、实际上并没有破锁，最主要的原因是住户的防盗意识太差了、出入没关好门窗、没有养成反锁门的习惯所以小偷就能轻易的盗窃成功。他还说“市民不应该过于依赖门锁、而要时刻保持警觉的防盗意识、做到人防 技防 物防相结合。</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标题 1"/>
          <p:cNvSpPr>
            <a:spLocks noGrp="1"/>
          </p:cNvSpPr>
          <p:nvPr>
            <p:ph type="title" idx="4294967295"/>
          </p:nvPr>
        </p:nvSpPr>
        <p:spPr/>
        <p:txBody>
          <a:bodyPr anchor="b"/>
          <a:lstStyle/>
          <a:p>
            <a:r>
              <a:rPr lang="zh-CN" altLang="en-US"/>
              <a:t>人才必须体魄强健</a:t>
            </a:r>
          </a:p>
        </p:txBody>
      </p:sp>
      <p:sp>
        <p:nvSpPr>
          <p:cNvPr id="27650" name="内容占位符 2"/>
          <p:cNvSpPr>
            <a:spLocks noGrp="1"/>
          </p:cNvSpPr>
          <p:nvPr>
            <p:ph sz="quarter" idx="4294967295"/>
          </p:nvPr>
        </p:nvSpPr>
        <p:spPr>
          <a:xfrm>
            <a:off x="457200" y="1219200"/>
            <a:ext cx="8229600" cy="4937125"/>
          </a:xfrm>
        </p:spPr>
        <p:txBody>
          <a:bodyPr/>
          <a:lstStyle/>
          <a:p>
            <a:r>
              <a:rPr lang="zh-CN" altLang="en-US" sz="3000"/>
              <a:t>那么斯蒂芬</a:t>
            </a:r>
            <a:r>
              <a:rPr lang="en-US" altLang="zh-CN" sz="3000"/>
              <a:t>·</a:t>
            </a:r>
            <a:r>
              <a:rPr lang="zh-CN" altLang="en-US" sz="3000"/>
              <a:t>霍金是不是人才？</a:t>
            </a:r>
            <a:endParaRPr lang="en-US" altLang="zh-CN" sz="3000"/>
          </a:p>
          <a:p>
            <a:r>
              <a:rPr lang="zh-CN" altLang="en-US" sz="3000"/>
              <a:t>体魄强健是指身体强壮和心理健康两方面，是德与才的载体。</a:t>
            </a:r>
          </a:p>
        </p:txBody>
      </p:sp>
      <p:pic>
        <p:nvPicPr>
          <p:cNvPr id="27651" name="Picture 2"/>
          <p:cNvPicPr>
            <a:picLocks noChangeAspect="1" noChangeArrowheads="1"/>
          </p:cNvPicPr>
          <p:nvPr/>
        </p:nvPicPr>
        <p:blipFill>
          <a:blip r:embed="rId2" cstate="print"/>
          <a:srcRect/>
          <a:stretch>
            <a:fillRect/>
          </a:stretch>
        </p:blipFill>
        <p:spPr bwMode="auto">
          <a:xfrm>
            <a:off x="900113" y="2781300"/>
            <a:ext cx="3384550" cy="30337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 calcmode="lin" valueType="num">
                                      <p:cBhvr additive="base">
                                        <p:cTn id="7" dur="500" fill="hold"/>
                                        <p:tgtEl>
                                          <p:spTgt spid="2765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0">
                                            <p:txEl>
                                              <p:pRg st="1" end="1"/>
                                            </p:txEl>
                                          </p:spTgt>
                                        </p:tgtEl>
                                        <p:attrNameLst>
                                          <p:attrName>style.visibility</p:attrName>
                                        </p:attrNameLst>
                                      </p:cBhvr>
                                      <p:to>
                                        <p:strVal val="visible"/>
                                      </p:to>
                                    </p:set>
                                    <p:anim calcmode="lin" valueType="num">
                                      <p:cBhvr additive="base">
                                        <p:cTn id="13" dur="500" fill="hold"/>
                                        <p:tgtEl>
                                          <p:spTgt spid="2765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标题 1"/>
          <p:cNvSpPr>
            <a:spLocks noGrp="1"/>
          </p:cNvSpPr>
          <p:nvPr>
            <p:ph type="title" idx="4294967295"/>
          </p:nvPr>
        </p:nvSpPr>
        <p:spPr/>
        <p:txBody>
          <a:bodyPr anchor="b"/>
          <a:lstStyle/>
          <a:p>
            <a:r>
              <a:rPr lang="zh-CN" altLang="en-US"/>
              <a:t>所以，我们成才的目标是：</a:t>
            </a:r>
          </a:p>
        </p:txBody>
      </p:sp>
      <p:sp>
        <p:nvSpPr>
          <p:cNvPr id="28674" name="内容占位符 2"/>
          <p:cNvSpPr>
            <a:spLocks noGrp="1"/>
          </p:cNvSpPr>
          <p:nvPr>
            <p:ph sz="quarter" idx="4294967295"/>
          </p:nvPr>
        </p:nvSpPr>
        <p:spPr>
          <a:xfrm>
            <a:off x="457200" y="1219200"/>
            <a:ext cx="8229600" cy="4937125"/>
          </a:xfrm>
        </p:spPr>
        <p:txBody>
          <a:bodyPr/>
          <a:lstStyle/>
          <a:p>
            <a:r>
              <a:rPr lang="zh-CN" altLang="en-US" sz="3000"/>
              <a:t>一定要在德智体各方面都得到发展，成为有理想、有道德、有文化、有纪律的社会主义建设人才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Effect transition="in" filter="barn(inVertical)">
                                      <p:cBhvr>
                                        <p:cTn id="7" dur="500"/>
                                        <p:tgtEl>
                                          <p:spTgt spid="286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标题 1"/>
          <p:cNvSpPr>
            <a:spLocks noGrp="1"/>
          </p:cNvSpPr>
          <p:nvPr>
            <p:ph type="title" idx="4294967295"/>
          </p:nvPr>
        </p:nvSpPr>
        <p:spPr/>
        <p:txBody>
          <a:bodyPr anchor="b"/>
          <a:lstStyle/>
          <a:p>
            <a:r>
              <a:rPr lang="zh-CN" altLang="en-US"/>
              <a:t>人才的必备素养</a:t>
            </a:r>
            <a:r>
              <a:rPr lang="en-US" altLang="zh-CN">
                <a:latin typeface="黑体"/>
              </a:rPr>
              <a:t>——</a:t>
            </a:r>
            <a:r>
              <a:rPr lang="zh-CN" altLang="en-US"/>
              <a:t>科学精神、创新精神</a:t>
            </a:r>
          </a:p>
        </p:txBody>
      </p:sp>
      <p:sp>
        <p:nvSpPr>
          <p:cNvPr id="29698" name="内容占位符 2"/>
          <p:cNvSpPr>
            <a:spLocks noGrp="1"/>
          </p:cNvSpPr>
          <p:nvPr>
            <p:ph sz="quarter" idx="4294967295"/>
          </p:nvPr>
        </p:nvSpPr>
        <p:spPr>
          <a:xfrm>
            <a:off x="457200" y="1219200"/>
            <a:ext cx="8229600" cy="4937125"/>
          </a:xfrm>
        </p:spPr>
        <p:txBody>
          <a:bodyPr/>
          <a:lstStyle/>
          <a:p>
            <a:pPr>
              <a:lnSpc>
                <a:spcPct val="80000"/>
              </a:lnSpc>
            </a:pPr>
            <a:r>
              <a:rPr lang="zh-CN" altLang="en-US" sz="2400"/>
              <a:t>在“</a:t>
            </a:r>
            <a:r>
              <a:rPr lang="en-US" altLang="zh-CN" sz="2400"/>
              <a:t>1999</a:t>
            </a:r>
            <a:r>
              <a:rPr lang="zh-CN" altLang="en-US" sz="2400"/>
              <a:t>年世界十大科技进展”中，与“人体第</a:t>
            </a:r>
            <a:r>
              <a:rPr lang="en-US" altLang="zh-CN" sz="2400"/>
              <a:t>22</a:t>
            </a:r>
            <a:r>
              <a:rPr lang="zh-CN" altLang="en-US" sz="2400"/>
              <a:t>对染色体密码被破译”、“哈勃望远镜发现最遥远的天体”等生命科学、空间科学的重大成就相并列的有一条是：“朱棣文完成现代版‘比萨斜塔实验’”。</a:t>
            </a:r>
          </a:p>
          <a:p>
            <a:pPr>
              <a:lnSpc>
                <a:spcPct val="80000"/>
              </a:lnSpc>
            </a:pPr>
            <a:r>
              <a:rPr lang="zh-CN" altLang="en-US" sz="2400"/>
              <a:t>朱棣文，他就是</a:t>
            </a:r>
            <a:r>
              <a:rPr lang="en-US" altLang="zh-CN" sz="2400"/>
              <a:t>1997</a:t>
            </a:r>
            <a:r>
              <a:rPr lang="zh-CN" altLang="en-US" sz="2400"/>
              <a:t>年诺贝尔物理学奖得主、美籍华人物理学家。“比萨斜塔实验”是指意大利物理学家伽利略（</a:t>
            </a:r>
            <a:r>
              <a:rPr lang="en-US" altLang="zh-CN" sz="2400"/>
              <a:t>1564—1642</a:t>
            </a:r>
            <a:r>
              <a:rPr lang="zh-CN" altLang="en-US" sz="2400"/>
              <a:t>）在</a:t>
            </a:r>
            <a:r>
              <a:rPr lang="en-US" altLang="zh-CN" sz="2400"/>
              <a:t>400</a:t>
            </a:r>
            <a:r>
              <a:rPr lang="zh-CN" altLang="en-US" sz="2400"/>
              <a:t>年前通过从比萨斜塔上自由下落两个形状、大小相同但重量不同的物体，结果同时落地，证明了物体下落的速度与其重量无关，从而推翻了古希腊哲学家亚里斯多德（公元前</a:t>
            </a:r>
            <a:r>
              <a:rPr lang="en-US" altLang="zh-CN" sz="2400"/>
              <a:t>384—</a:t>
            </a:r>
            <a:r>
              <a:rPr lang="zh-CN" altLang="en-US" sz="2400"/>
              <a:t>前</a:t>
            </a:r>
            <a:r>
              <a:rPr lang="en-US" altLang="zh-CN" sz="2400"/>
              <a:t>322</a:t>
            </a:r>
            <a:r>
              <a:rPr lang="zh-CN" altLang="en-US" sz="2400"/>
              <a:t>）关于“重物体的落体速度快于轻物体”的错误理论，成为在科学史上纠正了流传近</a:t>
            </a:r>
            <a:r>
              <a:rPr lang="en-US" altLang="zh-CN" sz="2400"/>
              <a:t>2000</a:t>
            </a:r>
            <a:r>
              <a:rPr lang="zh-CN" altLang="en-US" sz="2400"/>
              <a:t>年的谬误的著名实验。“比萨斜塔实验”的“现代版”则是指朱棣文在美国斯坦福大学领导的一个研究小组，通过“坠落”原子而精确测算出了单个原子所受的重力加速度，并发现这一重力加速度与由数十亿原子组成的宏观尺度物理所受重力加速度相同，即微观原子与宏观物体下落的速度也与其重量无关。</a:t>
            </a:r>
            <a:endParaRPr lang="en-US" altLang="zh-CN" sz="2400"/>
          </a:p>
          <a:p>
            <a:pPr>
              <a:lnSpc>
                <a:spcPct val="80000"/>
              </a:lnSpc>
            </a:pPr>
            <a:r>
              <a:rPr lang="en-US" altLang="zh-CN" sz="2400"/>
              <a:t>1997</a:t>
            </a:r>
            <a:r>
              <a:rPr lang="zh-CN" altLang="en-US" sz="2400"/>
              <a:t>年，</a:t>
            </a:r>
            <a:r>
              <a:rPr lang="en-US" altLang="zh-CN" sz="2400"/>
              <a:t>49</a:t>
            </a:r>
            <a:r>
              <a:rPr lang="zh-CN" altLang="en-US" sz="2400"/>
              <a:t>岁的朱棣文因“激光冷却捕捉原子”的方法而荣膺了诺贝尔物理学奖，两年以后的</a:t>
            </a:r>
            <a:r>
              <a:rPr lang="en-US" altLang="zh-CN" sz="2400"/>
              <a:t>1999</a:t>
            </a:r>
            <a:r>
              <a:rPr lang="zh-CN" altLang="en-US" sz="2400"/>
              <a:t>年，</a:t>
            </a:r>
            <a:r>
              <a:rPr lang="en-US" altLang="zh-CN" sz="2400"/>
              <a:t>51</a:t>
            </a:r>
            <a:r>
              <a:rPr lang="zh-CN" altLang="en-US" sz="2400"/>
              <a:t>岁的朱棣文又取得了领先世界的重大科学成就，是什么原因使他能在短时间里一而再地在尖端科技前沿领域出成果呢？</a:t>
            </a:r>
          </a:p>
        </p:txBody>
      </p:sp>
      <p:sp>
        <p:nvSpPr>
          <p:cNvPr id="4" name="折角形 3"/>
          <p:cNvSpPr/>
          <p:nvPr/>
        </p:nvSpPr>
        <p:spPr>
          <a:xfrm>
            <a:off x="2411413" y="2276475"/>
            <a:ext cx="5761037" cy="3455988"/>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3600" dirty="0">
                <a:effectLst>
                  <a:outerShdw blurRad="38100" dist="38100" dir="2700000" algn="tl">
                    <a:srgbClr val="000000">
                      <a:alpha val="43137"/>
                    </a:srgbClr>
                  </a:outerShdw>
                </a:effectLst>
              </a:rPr>
              <a:t>科学精神最基本的要求是求真务实，开拓创新。科学的本质就是创新，要不断有所发现，有所发明。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fade">
                                      <p:cBhvr>
                                        <p:cTn id="7" dur="1000"/>
                                        <p:tgtEl>
                                          <p:spTgt spid="29698">
                                            <p:txEl>
                                              <p:pRg st="0" end="0"/>
                                            </p:txEl>
                                          </p:spTgt>
                                        </p:tgtEl>
                                      </p:cBhvr>
                                    </p:animEffect>
                                    <p:anim calcmode="lin" valueType="num">
                                      <p:cBhvr>
                                        <p:cTn id="8" dur="1000" fill="hold"/>
                                        <p:tgtEl>
                                          <p:spTgt spid="2969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969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698">
                                            <p:txEl>
                                              <p:pRg st="1" end="1"/>
                                            </p:txEl>
                                          </p:spTgt>
                                        </p:tgtEl>
                                        <p:attrNameLst>
                                          <p:attrName>style.visibility</p:attrName>
                                        </p:attrNameLst>
                                      </p:cBhvr>
                                      <p:to>
                                        <p:strVal val="visible"/>
                                      </p:to>
                                    </p:set>
                                    <p:animEffect transition="in" filter="fade">
                                      <p:cBhvr>
                                        <p:cTn id="14" dur="1000"/>
                                        <p:tgtEl>
                                          <p:spTgt spid="29698">
                                            <p:txEl>
                                              <p:pRg st="1" end="1"/>
                                            </p:txEl>
                                          </p:spTgt>
                                        </p:tgtEl>
                                      </p:cBhvr>
                                    </p:animEffect>
                                    <p:anim calcmode="lin" valueType="num">
                                      <p:cBhvr>
                                        <p:cTn id="15" dur="1000" fill="hold"/>
                                        <p:tgtEl>
                                          <p:spTgt spid="2969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969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698">
                                            <p:txEl>
                                              <p:pRg st="2" end="2"/>
                                            </p:txEl>
                                          </p:spTgt>
                                        </p:tgtEl>
                                        <p:attrNameLst>
                                          <p:attrName>style.visibility</p:attrName>
                                        </p:attrNameLst>
                                      </p:cBhvr>
                                      <p:to>
                                        <p:strVal val="visible"/>
                                      </p:to>
                                    </p:set>
                                    <p:animEffect transition="in" filter="fade">
                                      <p:cBhvr>
                                        <p:cTn id="21" dur="1000"/>
                                        <p:tgtEl>
                                          <p:spTgt spid="29698">
                                            <p:txEl>
                                              <p:pRg st="2" end="2"/>
                                            </p:txEl>
                                          </p:spTgt>
                                        </p:tgtEl>
                                      </p:cBhvr>
                                    </p:animEffect>
                                    <p:anim calcmode="lin" valueType="num">
                                      <p:cBhvr>
                                        <p:cTn id="22" dur="1000" fill="hold"/>
                                        <p:tgtEl>
                                          <p:spTgt spid="2969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969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9697"/>
                                        </p:tgtEl>
                                        <p:attrNameLst>
                                          <p:attrName>style.visibility</p:attrName>
                                        </p:attrNameLst>
                                      </p:cBhvr>
                                      <p:to>
                                        <p:strVal val="visible"/>
                                      </p:to>
                                    </p:set>
                                    <p:animEffect transition="in" filter="wipe(down)">
                                      <p:cBhvr>
                                        <p:cTn id="28" dur="500"/>
                                        <p:tgtEl>
                                          <p:spTgt spid="2969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P spid="29698" grpId="0" build="p"/>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标题 1"/>
          <p:cNvSpPr>
            <a:spLocks noGrp="1"/>
          </p:cNvSpPr>
          <p:nvPr>
            <p:ph type="title" idx="4294967295"/>
          </p:nvPr>
        </p:nvSpPr>
        <p:spPr/>
        <p:txBody>
          <a:bodyPr anchor="b"/>
          <a:lstStyle/>
          <a:p>
            <a:r>
              <a:rPr lang="zh-CN" altLang="en-US"/>
              <a:t>人文精神是成才的重要素养</a:t>
            </a:r>
          </a:p>
        </p:txBody>
      </p:sp>
      <p:sp>
        <p:nvSpPr>
          <p:cNvPr id="30722" name="内容占位符 2"/>
          <p:cNvSpPr>
            <a:spLocks noGrp="1"/>
          </p:cNvSpPr>
          <p:nvPr>
            <p:ph sz="quarter" idx="4294967295"/>
          </p:nvPr>
        </p:nvSpPr>
        <p:spPr>
          <a:xfrm>
            <a:off x="457200" y="1219200"/>
            <a:ext cx="8229600" cy="4937125"/>
          </a:xfrm>
        </p:spPr>
        <p:txBody>
          <a:bodyPr/>
          <a:lstStyle/>
          <a:p>
            <a:r>
              <a:rPr lang="zh-CN" altLang="en-US" sz="3000"/>
              <a:t>献身精神和顽强精神是人文精神的重要内容（为什么？）</a:t>
            </a:r>
          </a:p>
        </p:txBody>
      </p:sp>
      <p:pic>
        <p:nvPicPr>
          <p:cNvPr id="30723" name="Picture 2"/>
          <p:cNvPicPr>
            <a:picLocks noChangeAspect="1" noChangeArrowheads="1"/>
          </p:cNvPicPr>
          <p:nvPr/>
        </p:nvPicPr>
        <p:blipFill>
          <a:blip r:embed="rId2" cstate="print"/>
          <a:srcRect/>
          <a:stretch>
            <a:fillRect/>
          </a:stretch>
        </p:blipFill>
        <p:spPr bwMode="auto">
          <a:xfrm>
            <a:off x="971550" y="2328863"/>
            <a:ext cx="6121400" cy="3932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5" name="标题 1"/>
          <p:cNvSpPr>
            <a:spLocks noGrp="1"/>
          </p:cNvSpPr>
          <p:nvPr>
            <p:ph type="title" idx="4294967295"/>
          </p:nvPr>
        </p:nvSpPr>
        <p:spPr/>
        <p:txBody>
          <a:bodyPr anchor="b"/>
          <a:lstStyle/>
          <a:p>
            <a:r>
              <a:rPr lang="en-US" altLang="zh-CN"/>
              <a:t>Stay Hungry Stay Foolish</a:t>
            </a:r>
            <a:endParaRPr lang="zh-CN" altLang="en-US"/>
          </a:p>
        </p:txBody>
      </p:sp>
      <p:sp>
        <p:nvSpPr>
          <p:cNvPr id="31746" name="内容占位符 2"/>
          <p:cNvSpPr>
            <a:spLocks noGrp="1"/>
          </p:cNvSpPr>
          <p:nvPr>
            <p:ph sz="quarter" idx="4294967295"/>
          </p:nvPr>
        </p:nvSpPr>
        <p:spPr>
          <a:xfrm>
            <a:off x="457200" y="1219200"/>
            <a:ext cx="8229600" cy="4937125"/>
          </a:xfrm>
        </p:spPr>
        <p:txBody>
          <a:bodyPr/>
          <a:lstStyle/>
          <a:p>
            <a:r>
              <a:rPr lang="zh-CN" altLang="en-US" sz="3000"/>
              <a:t>如饥似渴，抱朴守拙</a:t>
            </a:r>
          </a:p>
          <a:p>
            <a:r>
              <a:rPr lang="zh-CN" altLang="en-US" sz="3000"/>
              <a:t>“</a:t>
            </a:r>
            <a:r>
              <a:rPr lang="en-US" altLang="zh-CN" sz="3000"/>
              <a:t>Stay hungry”</a:t>
            </a:r>
            <a:r>
              <a:rPr lang="zh-CN" altLang="en-US" sz="3000"/>
              <a:t>字面是指保持饥饿的状态，实质上是说要有一颗好学好奇的心，要如饥似渴地学习，但如果要有如饥似渴的学习心态，必须要有空杯心态，时刻清零，保持初学者的心态，抱朴守拙，叫“</a:t>
            </a:r>
            <a:r>
              <a:rPr lang="en-US" altLang="zh-CN" sz="3000"/>
              <a:t>stay foolish”</a:t>
            </a:r>
            <a:r>
              <a:rPr lang="zh-CN" altLang="en-US" sz="3000"/>
              <a:t>。这里没有大智若愚的意思，而是指要始终拥有一颗初学者的心态。</a:t>
            </a:r>
          </a:p>
        </p:txBody>
      </p:sp>
      <p:pic>
        <p:nvPicPr>
          <p:cNvPr id="11267" name="Picture 3"/>
          <p:cNvPicPr>
            <a:picLocks noChangeAspect="1" noChangeArrowheads="1"/>
          </p:cNvPicPr>
          <p:nvPr/>
        </p:nvPicPr>
        <p:blipFill>
          <a:blip r:embed="rId2" cstate="print"/>
          <a:srcRect/>
          <a:stretch>
            <a:fillRect/>
          </a:stretch>
        </p:blipFill>
        <p:spPr bwMode="auto">
          <a:xfrm>
            <a:off x="4787900" y="3933825"/>
            <a:ext cx="3502025" cy="2222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745"/>
                                        </p:tgtEl>
                                        <p:attrNameLst>
                                          <p:attrName>style.visibility</p:attrName>
                                        </p:attrNameLst>
                                      </p:cBhvr>
                                      <p:to>
                                        <p:strVal val="visible"/>
                                      </p:to>
                                    </p:set>
                                    <p:animEffect transition="in" filter="wipe(down)">
                                      <p:cBhvr>
                                        <p:cTn id="7" dur="500"/>
                                        <p:tgtEl>
                                          <p:spTgt spid="3174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1746">
                                            <p:txEl>
                                              <p:pRg st="0" end="0"/>
                                            </p:txEl>
                                          </p:spTgt>
                                        </p:tgtEl>
                                        <p:attrNameLst>
                                          <p:attrName>style.visibility</p:attrName>
                                        </p:attrNameLst>
                                      </p:cBhvr>
                                      <p:to>
                                        <p:strVal val="visible"/>
                                      </p:to>
                                    </p:set>
                                    <p:animEffect transition="in" filter="barn(inVertical)">
                                      <p:cBhvr>
                                        <p:cTn id="12" dur="500"/>
                                        <p:tgtEl>
                                          <p:spTgt spid="3174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1746">
                                            <p:txEl>
                                              <p:pRg st="1" end="1"/>
                                            </p:txEl>
                                          </p:spTgt>
                                        </p:tgtEl>
                                        <p:attrNameLst>
                                          <p:attrName>style.visibility</p:attrName>
                                        </p:attrNameLst>
                                      </p:cBhvr>
                                      <p:to>
                                        <p:strVal val="visible"/>
                                      </p:to>
                                    </p:set>
                                    <p:animEffect transition="in" filter="barn(inVertical)">
                                      <p:cBhvr>
                                        <p:cTn id="17" dur="500"/>
                                        <p:tgtEl>
                                          <p:spTgt spid="3174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11267"/>
                                        </p:tgtEl>
                                        <p:attrNameLst>
                                          <p:attrName>style.visibility</p:attrName>
                                        </p:attrNameLst>
                                      </p:cBhvr>
                                      <p:to>
                                        <p:strVal val="visible"/>
                                      </p:to>
                                    </p:set>
                                    <p:anim calcmode="lin" valueType="num">
                                      <p:cBhvr>
                                        <p:cTn id="22" dur="1000" fill="hold"/>
                                        <p:tgtEl>
                                          <p:spTgt spid="11267"/>
                                        </p:tgtEl>
                                        <p:attrNameLst>
                                          <p:attrName>ppt_w</p:attrName>
                                        </p:attrNameLst>
                                      </p:cBhvr>
                                      <p:tavLst>
                                        <p:tav tm="0">
                                          <p:val>
                                            <p:fltVal val="0"/>
                                          </p:val>
                                        </p:tav>
                                        <p:tav tm="100000">
                                          <p:val>
                                            <p:strVal val="#ppt_w"/>
                                          </p:val>
                                        </p:tav>
                                      </p:tavLst>
                                    </p:anim>
                                    <p:anim calcmode="lin" valueType="num">
                                      <p:cBhvr>
                                        <p:cTn id="23" dur="1000" fill="hold"/>
                                        <p:tgtEl>
                                          <p:spTgt spid="11267"/>
                                        </p:tgtEl>
                                        <p:attrNameLst>
                                          <p:attrName>ppt_h</p:attrName>
                                        </p:attrNameLst>
                                      </p:cBhvr>
                                      <p:tavLst>
                                        <p:tav tm="0">
                                          <p:val>
                                            <p:fltVal val="0"/>
                                          </p:val>
                                        </p:tav>
                                        <p:tav tm="100000">
                                          <p:val>
                                            <p:strVal val="#ppt_h"/>
                                          </p:val>
                                        </p:tav>
                                      </p:tavLst>
                                    </p:anim>
                                    <p:anim calcmode="lin" valueType="num">
                                      <p:cBhvr>
                                        <p:cTn id="24" dur="1000" fill="hold"/>
                                        <p:tgtEl>
                                          <p:spTgt spid="11267"/>
                                        </p:tgtEl>
                                        <p:attrNameLst>
                                          <p:attrName>style.rotation</p:attrName>
                                        </p:attrNameLst>
                                      </p:cBhvr>
                                      <p:tavLst>
                                        <p:tav tm="0">
                                          <p:val>
                                            <p:fltVal val="90"/>
                                          </p:val>
                                        </p:tav>
                                        <p:tav tm="100000">
                                          <p:val>
                                            <p:fltVal val="0"/>
                                          </p:val>
                                        </p:tav>
                                      </p:tavLst>
                                    </p:anim>
                                    <p:animEffect transition="in" filter="fade">
                                      <p:cBhvr>
                                        <p:cTn id="25" dur="1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p:bldP spid="31746"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标题 1"/>
          <p:cNvSpPr>
            <a:spLocks noGrp="1"/>
          </p:cNvSpPr>
          <p:nvPr>
            <p:ph type="title" idx="4294967295"/>
          </p:nvPr>
        </p:nvSpPr>
        <p:spPr/>
        <p:txBody>
          <a:bodyPr anchor="b"/>
          <a:lstStyle/>
          <a:p>
            <a:r>
              <a:rPr lang="zh-CN" altLang="en-US" sz="4100"/>
              <a:t>人才的成长和发展，是由多因素的综合效应所造成的</a:t>
            </a:r>
          </a:p>
        </p:txBody>
      </p:sp>
      <p:sp>
        <p:nvSpPr>
          <p:cNvPr id="32770" name="内容占位符 2"/>
          <p:cNvSpPr>
            <a:spLocks noGrp="1"/>
          </p:cNvSpPr>
          <p:nvPr>
            <p:ph sz="quarter" idx="4294967295"/>
          </p:nvPr>
        </p:nvSpPr>
        <p:spPr>
          <a:xfrm>
            <a:off x="457200" y="1219200"/>
            <a:ext cx="8229600" cy="4937125"/>
          </a:xfrm>
        </p:spPr>
        <p:txBody>
          <a:bodyPr/>
          <a:lstStyle/>
          <a:p>
            <a:r>
              <a:rPr lang="zh-CN" altLang="en-US" sz="3000"/>
              <a:t>所谓制造“天才的神话”能否复制？</a:t>
            </a:r>
            <a:endParaRPr lang="en-US" altLang="zh-CN" sz="3000"/>
          </a:p>
        </p:txBody>
      </p:sp>
      <p:pic>
        <p:nvPicPr>
          <p:cNvPr id="10242" name="Picture 2"/>
          <p:cNvPicPr>
            <a:picLocks noChangeAspect="1" noChangeArrowheads="1"/>
          </p:cNvPicPr>
          <p:nvPr/>
        </p:nvPicPr>
        <p:blipFill rotWithShape="1">
          <a:blip r:embed="rId3" cstate="print">
            <a:extLst>
              <a:ext uri="{28A0092B-C50C-407E-A947-70E740481C1C}"/>
            </a:extLst>
          </a:blip>
          <a:srcRect l="18206" t="7817" r="17463" b="5539"/>
          <a:stretch/>
        </p:blipFill>
        <p:spPr bwMode="auto">
          <a:xfrm rot="20578042">
            <a:off x="957703" y="3535150"/>
            <a:ext cx="1951991" cy="262907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ext uri="{91240B29-F687-4F45-9708-019B960494DF}"/>
          </a:extLst>
        </p:spPr>
      </p:pic>
      <p:pic>
        <p:nvPicPr>
          <p:cNvPr id="10244" name="Picture 4"/>
          <p:cNvPicPr>
            <a:picLocks noChangeAspect="1" noChangeArrowheads="1"/>
          </p:cNvPicPr>
          <p:nvPr/>
        </p:nvPicPr>
        <p:blipFill>
          <a:blip r:embed="rId4" cstate="print">
            <a:extLst>
              <a:ext uri="{28A0092B-C50C-407E-A947-70E740481C1C}"/>
            </a:extLst>
          </a:blip>
          <a:srcRect/>
          <a:stretch>
            <a:fillRect/>
          </a:stretch>
        </p:blipFill>
        <p:spPr bwMode="auto">
          <a:xfrm rot="815907">
            <a:off x="6325252" y="804358"/>
            <a:ext cx="1907035" cy="289066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pic>
        <p:nvPicPr>
          <p:cNvPr id="10245" name="Picture 5"/>
          <p:cNvPicPr>
            <a:picLocks noChangeAspect="1" noChangeArrowheads="1"/>
          </p:cNvPicPr>
          <p:nvPr/>
        </p:nvPicPr>
        <p:blipFill rotWithShape="1">
          <a:blip r:embed="rId5" cstate="print"/>
          <a:srcRect l="14972" r="15059"/>
          <a:stretch/>
        </p:blipFill>
        <p:spPr bwMode="auto">
          <a:xfrm>
            <a:off x="4716463" y="3213100"/>
            <a:ext cx="1770062" cy="2530475"/>
          </a:xfrm>
          <a:prstGeom prst="rect">
            <a:avLst/>
          </a:prstGeom>
          <a:ln>
            <a:noFill/>
          </a:ln>
          <a:effectLst>
            <a:outerShdw blurRad="190500" algn="tl" rotWithShape="0">
              <a:srgbClr val="000000">
                <a:alpha val="70000"/>
              </a:srgbClr>
            </a:outerShdw>
          </a:effectLst>
          <a:extLst>
            <a:ext uri="{909E8E84-426E-40DD-AFC4-6F175D3DCCD1}"/>
            <a:ext uri="{91240B29-F687-4F45-9708-019B960494DF}"/>
          </a:extLst>
        </p:spPr>
      </p:pic>
      <p:pic>
        <p:nvPicPr>
          <p:cNvPr id="10246" name="Picture 6"/>
          <p:cNvPicPr>
            <a:picLocks noChangeAspect="1" noChangeArrowheads="1"/>
          </p:cNvPicPr>
          <p:nvPr/>
        </p:nvPicPr>
        <p:blipFill rotWithShape="1">
          <a:blip r:embed="rId6" cstate="print">
            <a:extLst>
              <a:ext uri="{28A0092B-C50C-407E-A947-70E740481C1C}"/>
            </a:extLst>
          </a:blip>
          <a:srcRect l="13906" r="13506"/>
          <a:stretch/>
        </p:blipFill>
        <p:spPr bwMode="auto">
          <a:xfrm rot="20752501">
            <a:off x="6921405" y="3772202"/>
            <a:ext cx="1521070" cy="20955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extLst>
        </p:spPr>
      </p:pic>
      <p:pic>
        <p:nvPicPr>
          <p:cNvPr id="10248" name="Picture 8"/>
          <p:cNvPicPr>
            <a:picLocks noChangeAspect="1" noChangeArrowheads="1"/>
          </p:cNvPicPr>
          <p:nvPr/>
        </p:nvPicPr>
        <p:blipFill rotWithShape="1">
          <a:blip r:embed="rId7" cstate="print">
            <a:extLst>
              <a:ext uri="{28A0092B-C50C-407E-A947-70E740481C1C}"/>
            </a:extLst>
          </a:blip>
          <a:srcRect l="13750" r="14183"/>
          <a:stretch/>
        </p:blipFill>
        <p:spPr bwMode="auto">
          <a:xfrm>
            <a:off x="2627784" y="3238734"/>
            <a:ext cx="2008832" cy="278745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ext uri="{91240B29-F687-4F45-9708-019B960494DF}"/>
          </a:extLst>
        </p:spPr>
      </p:pic>
      <p:sp>
        <p:nvSpPr>
          <p:cNvPr id="4" name="折角形 3"/>
          <p:cNvSpPr/>
          <p:nvPr/>
        </p:nvSpPr>
        <p:spPr>
          <a:xfrm>
            <a:off x="2268538" y="2060575"/>
            <a:ext cx="5111750" cy="368300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3200" dirty="0"/>
              <a:t>既有先天的因素，又有后天的社会环境。尤其是个体的社会实践和主观努力起决定性作用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 calcmode="lin" valueType="num">
                                      <p:cBhvr additive="base">
                                        <p:cTn id="7" dur="500" fill="hold"/>
                                        <p:tgtEl>
                                          <p:spTgt spid="327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2769"/>
                                        </p:tgtEl>
                                        <p:attrNameLst>
                                          <p:attrName>style.visibility</p:attrName>
                                        </p:attrNameLst>
                                      </p:cBhvr>
                                      <p:to>
                                        <p:strVal val="visible"/>
                                      </p:to>
                                    </p:set>
                                    <p:animEffect transition="in" filter="wipe(down)">
                                      <p:cBhvr>
                                        <p:cTn id="13" dur="500"/>
                                        <p:tgtEl>
                                          <p:spTgt spid="32769"/>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9" grpId="0"/>
      <p:bldP spid="32770" grpId="0" build="p"/>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标题 1"/>
          <p:cNvSpPr>
            <a:spLocks noGrp="1"/>
          </p:cNvSpPr>
          <p:nvPr>
            <p:ph type="title" idx="4294967295"/>
          </p:nvPr>
        </p:nvSpPr>
        <p:spPr/>
        <p:txBody>
          <a:bodyPr anchor="b"/>
          <a:lstStyle/>
          <a:p>
            <a:r>
              <a:rPr lang="zh-CN" altLang="en-US"/>
              <a:t>什么是</a:t>
            </a:r>
            <a:r>
              <a:rPr lang="zh-CN" altLang="en-US">
                <a:latin typeface="黑体"/>
              </a:rPr>
              <a:t>“</a:t>
            </a:r>
            <a:r>
              <a:rPr lang="zh-CN" altLang="en-US"/>
              <a:t>人才</a:t>
            </a:r>
            <a:r>
              <a:rPr lang="zh-CN" altLang="en-US">
                <a:latin typeface="黑体"/>
              </a:rPr>
              <a:t>”</a:t>
            </a:r>
            <a:r>
              <a:rPr lang="zh-CN" altLang="en-US"/>
              <a:t>？</a:t>
            </a:r>
          </a:p>
        </p:txBody>
      </p:sp>
      <p:sp>
        <p:nvSpPr>
          <p:cNvPr id="15362" name="内容占位符 2"/>
          <p:cNvSpPr>
            <a:spLocks noGrp="1"/>
          </p:cNvSpPr>
          <p:nvPr>
            <p:ph sz="quarter" idx="4294967295"/>
          </p:nvPr>
        </p:nvSpPr>
        <p:spPr>
          <a:xfrm>
            <a:off x="457200" y="1219200"/>
            <a:ext cx="8229600" cy="4937125"/>
          </a:xfrm>
        </p:spPr>
        <p:txBody>
          <a:bodyPr/>
          <a:lstStyle/>
          <a:p>
            <a:r>
              <a:rPr lang="zh-CN" altLang="en-US" sz="3000"/>
              <a:t>观点：人才就是具有有出众才能的人</a:t>
            </a:r>
            <a:endParaRPr lang="en-US" altLang="zh-CN" sz="3000"/>
          </a:p>
          <a:p>
            <a:r>
              <a:rPr lang="en-US" altLang="zh-CN" sz="3000"/>
              <a:t>【</a:t>
            </a:r>
            <a:r>
              <a:rPr lang="zh-CN" altLang="en-US" sz="3000"/>
              <a:t>评价</a:t>
            </a:r>
            <a:r>
              <a:rPr lang="en-US" altLang="zh-CN" sz="3000"/>
              <a:t>】</a:t>
            </a:r>
            <a:r>
              <a:rPr lang="zh-CN" altLang="en-US" sz="3000"/>
              <a:t>你是否认同这一观点？</a:t>
            </a:r>
            <a:endParaRPr lang="en-US" altLang="zh-CN" sz="3000"/>
          </a:p>
          <a:p>
            <a:endParaRPr lang="en-US" altLang="zh-CN" sz="30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7" name="标题 1"/>
          <p:cNvSpPr>
            <a:spLocks noGrp="1"/>
          </p:cNvSpPr>
          <p:nvPr>
            <p:ph type="title" idx="4294967295"/>
          </p:nvPr>
        </p:nvSpPr>
        <p:spPr/>
        <p:txBody>
          <a:bodyPr anchor="b"/>
          <a:lstStyle/>
          <a:p>
            <a:r>
              <a:rPr lang="zh-CN" altLang="en-US">
                <a:latin typeface="黑体"/>
              </a:rPr>
              <a:t>“</a:t>
            </a:r>
            <a:r>
              <a:rPr lang="zh-CN" altLang="en-US"/>
              <a:t>虎妈</a:t>
            </a:r>
            <a:r>
              <a:rPr lang="zh-CN" altLang="en-US">
                <a:latin typeface="黑体"/>
              </a:rPr>
              <a:t>”</a:t>
            </a:r>
            <a:r>
              <a:rPr lang="zh-CN" altLang="en-US"/>
              <a:t> </a:t>
            </a:r>
            <a:r>
              <a:rPr lang="zh-CN" altLang="en-US">
                <a:latin typeface="黑体"/>
              </a:rPr>
              <a:t>“</a:t>
            </a:r>
            <a:r>
              <a:rPr lang="zh-CN" altLang="en-US"/>
              <a:t>狼爸</a:t>
            </a:r>
            <a:r>
              <a:rPr lang="zh-CN" altLang="en-US">
                <a:latin typeface="黑体"/>
              </a:rPr>
              <a:t>”</a:t>
            </a:r>
            <a:endParaRPr lang="zh-CN" altLang="en-US"/>
          </a:p>
        </p:txBody>
      </p:sp>
      <p:sp>
        <p:nvSpPr>
          <p:cNvPr id="34818" name="内容占位符 2"/>
          <p:cNvSpPr>
            <a:spLocks noGrp="1"/>
          </p:cNvSpPr>
          <p:nvPr>
            <p:ph sz="quarter" idx="4294967295"/>
          </p:nvPr>
        </p:nvSpPr>
        <p:spPr>
          <a:xfrm>
            <a:off x="457200" y="1219200"/>
            <a:ext cx="8229600" cy="4937125"/>
          </a:xfrm>
        </p:spPr>
        <p:txBody>
          <a:bodyPr/>
          <a:lstStyle/>
          <a:p>
            <a:endParaRPr lang="zh-CN" altLang="en-US" sz="3000"/>
          </a:p>
        </p:txBody>
      </p:sp>
      <p:pic>
        <p:nvPicPr>
          <p:cNvPr id="34819" name="Picture 2"/>
          <p:cNvPicPr>
            <a:picLocks noChangeAspect="1" noChangeArrowheads="1"/>
          </p:cNvPicPr>
          <p:nvPr/>
        </p:nvPicPr>
        <p:blipFill>
          <a:blip r:embed="rId2" cstate="print"/>
          <a:srcRect/>
          <a:stretch>
            <a:fillRect/>
          </a:stretch>
        </p:blipFill>
        <p:spPr bwMode="auto">
          <a:xfrm>
            <a:off x="279400" y="1125538"/>
            <a:ext cx="4286250" cy="3124200"/>
          </a:xfrm>
          <a:prstGeom prst="rect">
            <a:avLst/>
          </a:prstGeom>
          <a:noFill/>
          <a:ln w="9525">
            <a:noFill/>
            <a:miter lim="800000"/>
            <a:headEnd/>
            <a:tailEnd/>
          </a:ln>
        </p:spPr>
      </p:pic>
      <p:pic>
        <p:nvPicPr>
          <p:cNvPr id="34820" name="Picture 3"/>
          <p:cNvPicPr>
            <a:picLocks noChangeAspect="1" noChangeArrowheads="1"/>
          </p:cNvPicPr>
          <p:nvPr/>
        </p:nvPicPr>
        <p:blipFill>
          <a:blip r:embed="rId3" cstate="print"/>
          <a:srcRect/>
          <a:stretch>
            <a:fillRect/>
          </a:stretch>
        </p:blipFill>
        <p:spPr bwMode="auto">
          <a:xfrm>
            <a:off x="684213" y="4116388"/>
            <a:ext cx="3825875" cy="2524125"/>
          </a:xfrm>
          <a:prstGeom prst="rect">
            <a:avLst/>
          </a:prstGeom>
          <a:noFill/>
          <a:ln w="9525">
            <a:noFill/>
            <a:miter lim="800000"/>
            <a:headEnd/>
            <a:tailEnd/>
          </a:ln>
        </p:spPr>
      </p:pic>
      <p:pic>
        <p:nvPicPr>
          <p:cNvPr id="34821" name="Picture 4"/>
          <p:cNvPicPr>
            <a:picLocks noChangeAspect="1" noChangeArrowheads="1"/>
          </p:cNvPicPr>
          <p:nvPr/>
        </p:nvPicPr>
        <p:blipFill>
          <a:blip r:embed="rId4" cstate="print"/>
          <a:srcRect/>
          <a:stretch>
            <a:fillRect/>
          </a:stretch>
        </p:blipFill>
        <p:spPr bwMode="auto">
          <a:xfrm>
            <a:off x="4932363" y="1123950"/>
            <a:ext cx="3887787" cy="5153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标题 1"/>
          <p:cNvSpPr>
            <a:spLocks noGrp="1"/>
          </p:cNvSpPr>
          <p:nvPr>
            <p:ph type="title" idx="4294967295"/>
          </p:nvPr>
        </p:nvSpPr>
        <p:spPr/>
        <p:txBody>
          <a:bodyPr anchor="b"/>
          <a:lstStyle/>
          <a:p>
            <a:r>
              <a:rPr lang="zh-CN" altLang="en-US"/>
              <a:t>风雨哈佛路</a:t>
            </a:r>
          </a:p>
        </p:txBody>
      </p:sp>
      <p:sp>
        <p:nvSpPr>
          <p:cNvPr id="35842" name="内容占位符 2"/>
          <p:cNvSpPr>
            <a:spLocks noGrp="1"/>
          </p:cNvSpPr>
          <p:nvPr>
            <p:ph sz="quarter" idx="4294967295"/>
          </p:nvPr>
        </p:nvSpPr>
        <p:spPr>
          <a:xfrm>
            <a:off x="457200" y="1219200"/>
            <a:ext cx="4114800" cy="4937125"/>
          </a:xfrm>
        </p:spPr>
        <p:txBody>
          <a:bodyPr/>
          <a:lstStyle/>
          <a:p>
            <a:pPr>
              <a:lnSpc>
                <a:spcPct val="80000"/>
              </a:lnSpc>
            </a:pPr>
            <a:r>
              <a:rPr lang="en-US" altLang="zh-CN" sz="2000"/>
              <a:t>《</a:t>
            </a:r>
            <a:r>
              <a:rPr lang="zh-CN" altLang="en-US" sz="2000"/>
              <a:t>风雨哈佛路</a:t>
            </a:r>
            <a:r>
              <a:rPr lang="en-US" altLang="zh-CN" sz="2000"/>
              <a:t>》</a:t>
            </a:r>
            <a:r>
              <a:rPr lang="zh-CN" altLang="en-US" sz="2000"/>
              <a:t>主人公莉丝出生在纽约的贫民窟，尽管父母吸毒，莉丝仍然深爱着他们。她在毒品、艾滋、饥饿充斥的环境中度过童年。在学校，莉丝肮脏的衣着，和藏在头发里的虱子让她饱受同学嘲弄，终因逃课被送进女童院。</a:t>
            </a:r>
            <a:r>
              <a:rPr lang="en-US" altLang="zh-CN" sz="2000"/>
              <a:t>15</a:t>
            </a:r>
            <a:r>
              <a:rPr lang="zh-CN" altLang="en-US" sz="2000"/>
              <a:t>岁时，莉丝拼尽全力维持的家庭最终破碎，她开始流落街头，捡拾垃圾，偷东西</a:t>
            </a:r>
            <a:r>
              <a:rPr lang="en-US" altLang="zh-CN" sz="2000"/>
              <a:t>……</a:t>
            </a:r>
            <a:r>
              <a:rPr lang="zh-CN" altLang="en-US" sz="2000"/>
              <a:t>莉丝流落街头时，母亲因艾滋感染而死，莉丝深受触动，她决定不再继续这样的生活，她要改变命运，重返高中。</a:t>
            </a:r>
            <a:endParaRPr lang="en-US" altLang="zh-CN" sz="2000"/>
          </a:p>
          <a:p>
            <a:pPr>
              <a:lnSpc>
                <a:spcPct val="80000"/>
              </a:lnSpc>
            </a:pPr>
            <a:r>
              <a:rPr lang="zh-CN" altLang="en-US" sz="2000"/>
              <a:t>无处安身的莉丝常在地铁站、走廊里学习、睡觉，她用</a:t>
            </a:r>
            <a:r>
              <a:rPr lang="en-US" altLang="zh-CN" sz="2000"/>
              <a:t>2</a:t>
            </a:r>
            <a:r>
              <a:rPr lang="zh-CN" altLang="en-US" sz="2000"/>
              <a:t>年的时间完成了</a:t>
            </a:r>
            <a:r>
              <a:rPr lang="en-US" altLang="zh-CN" sz="2000"/>
              <a:t>4</a:t>
            </a:r>
            <a:r>
              <a:rPr lang="zh-CN" altLang="en-US" sz="2000"/>
              <a:t>年的课程，并获得“</a:t>
            </a:r>
            <a:r>
              <a:rPr lang="en-US" altLang="zh-CN" sz="2000"/>
              <a:t>《</a:t>
            </a:r>
            <a:r>
              <a:rPr lang="zh-CN" altLang="en-US" sz="2000"/>
              <a:t>纽约时报</a:t>
            </a:r>
            <a:r>
              <a:rPr lang="en-US" altLang="zh-CN" sz="2000"/>
              <a:t>》</a:t>
            </a:r>
            <a:r>
              <a:rPr lang="zh-CN" altLang="en-US" sz="2000"/>
              <a:t>一等奖学金”，以优异的成绩进入哈佛大学。</a:t>
            </a:r>
          </a:p>
          <a:p>
            <a:pPr>
              <a:lnSpc>
                <a:spcPct val="80000"/>
              </a:lnSpc>
            </a:pPr>
            <a:r>
              <a:rPr lang="zh-CN" altLang="en-US" sz="2000"/>
              <a:t>这是一个女孩与命运抗争的故事，面对逆境与绝望，她不屈服的勇者精神，令人动容！</a:t>
            </a:r>
          </a:p>
        </p:txBody>
      </p:sp>
      <p:pic>
        <p:nvPicPr>
          <p:cNvPr id="35843" name="Picture 2"/>
          <p:cNvPicPr>
            <a:picLocks noChangeAspect="1" noChangeArrowheads="1"/>
          </p:cNvPicPr>
          <p:nvPr/>
        </p:nvPicPr>
        <p:blipFill>
          <a:blip r:embed="rId2" cstate="print"/>
          <a:srcRect/>
          <a:stretch>
            <a:fillRect/>
          </a:stretch>
        </p:blipFill>
        <p:spPr bwMode="auto">
          <a:xfrm>
            <a:off x="5003800" y="1268413"/>
            <a:ext cx="3529013" cy="4818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标题 1"/>
          <p:cNvSpPr>
            <a:spLocks noGrp="1"/>
          </p:cNvSpPr>
          <p:nvPr>
            <p:ph type="title" idx="4294967295"/>
          </p:nvPr>
        </p:nvSpPr>
        <p:spPr/>
        <p:txBody>
          <a:bodyPr anchor="b"/>
          <a:lstStyle/>
          <a:p>
            <a:r>
              <a:rPr lang="zh-CN" altLang="en-US"/>
              <a:t>人才成长的途径是多种多样的</a:t>
            </a:r>
          </a:p>
        </p:txBody>
      </p:sp>
      <p:sp>
        <p:nvSpPr>
          <p:cNvPr id="36866" name="内容占位符 2"/>
          <p:cNvSpPr>
            <a:spLocks noGrp="1"/>
          </p:cNvSpPr>
          <p:nvPr>
            <p:ph sz="quarter" idx="4294967295"/>
          </p:nvPr>
        </p:nvSpPr>
        <p:spPr>
          <a:xfrm>
            <a:off x="457200" y="1219200"/>
            <a:ext cx="8229600" cy="4937125"/>
          </a:xfrm>
        </p:spPr>
        <p:txBody>
          <a:bodyPr/>
          <a:lstStyle/>
          <a:p>
            <a:r>
              <a:rPr lang="zh-CN" altLang="en-US" sz="3000"/>
              <a:t>对“学历”的看法</a:t>
            </a:r>
            <a:endParaRPr lang="en-US" altLang="zh-CN" sz="3000"/>
          </a:p>
          <a:p>
            <a:r>
              <a:rPr lang="zh-CN" altLang="en-US" sz="3000"/>
              <a:t>无论是读普通高中，还是读中专、技校，只要我们努力学习，都可以把自己培养成为现代化建设需要的合格人才。</a:t>
            </a:r>
          </a:p>
        </p:txBody>
      </p:sp>
      <p:grpSp>
        <p:nvGrpSpPr>
          <p:cNvPr id="7" name="组合 6"/>
          <p:cNvGrpSpPr>
            <a:grpSpLocks/>
          </p:cNvGrpSpPr>
          <p:nvPr/>
        </p:nvGrpSpPr>
        <p:grpSpPr bwMode="auto">
          <a:xfrm>
            <a:off x="2197100" y="3700463"/>
            <a:ext cx="3789363" cy="952500"/>
            <a:chOff x="2195736" y="3699799"/>
            <a:chExt cx="3788200" cy="953337"/>
          </a:xfrm>
        </p:grpSpPr>
        <p:sp>
          <p:nvSpPr>
            <p:cNvPr id="4" name="矩形 3"/>
            <p:cNvSpPr/>
            <p:nvPr/>
          </p:nvSpPr>
          <p:spPr>
            <a:xfrm>
              <a:off x="2195736" y="3729806"/>
              <a:ext cx="1569660" cy="923330"/>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ea typeface="+mn-ea"/>
                  <a:cs typeface="+mn-cs"/>
                </a:rPr>
                <a:t>学历</a:t>
              </a:r>
            </a:p>
          </p:txBody>
        </p:sp>
        <p:sp>
          <p:nvSpPr>
            <p:cNvPr id="5" name="不等于号 4"/>
            <p:cNvSpPr/>
            <p:nvPr/>
          </p:nvSpPr>
          <p:spPr>
            <a:xfrm>
              <a:off x="3700646" y="3975447"/>
              <a:ext cx="720080" cy="504056"/>
            </a:xfrm>
            <a:prstGeom prst="mathNotEqual">
              <a:avLst/>
            </a:prstGeom>
          </p:spPr>
          <p:style>
            <a:lnRef idx="0">
              <a:schemeClr val="accent2"/>
            </a:lnRef>
            <a:fillRef idx="3">
              <a:schemeClr val="accent2"/>
            </a:fillRef>
            <a:effectRef idx="3">
              <a:schemeClr val="accent2"/>
            </a:effectRef>
            <a:fontRef idx="minor">
              <a:schemeClr val="lt1"/>
            </a:fontRef>
          </p:style>
          <p:txBody>
            <a:bodyPr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endParaRPr lang="zh-CN" altLang="en-US" b="1" cap="all">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矩形 5"/>
            <p:cNvSpPr/>
            <p:nvPr/>
          </p:nvSpPr>
          <p:spPr>
            <a:xfrm>
              <a:off x="4414275" y="3699799"/>
              <a:ext cx="1569661" cy="923330"/>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ea typeface="+mn-ea"/>
                  <a:cs typeface="+mn-cs"/>
                </a:rPr>
                <a:t>能力</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6866">
                                            <p:txEl>
                                              <p:pRg st="0" end="0"/>
                                            </p:txEl>
                                          </p:spTgt>
                                        </p:tgtEl>
                                        <p:attrNameLst>
                                          <p:attrName>style.visibility</p:attrName>
                                        </p:attrNameLst>
                                      </p:cBhvr>
                                      <p:to>
                                        <p:strVal val="visible"/>
                                      </p:to>
                                    </p:set>
                                    <p:animEffect transition="in" filter="fade">
                                      <p:cBhvr>
                                        <p:cTn id="7" dur="1000"/>
                                        <p:tgtEl>
                                          <p:spTgt spid="36866">
                                            <p:txEl>
                                              <p:pRg st="0" end="0"/>
                                            </p:txEl>
                                          </p:spTgt>
                                        </p:tgtEl>
                                      </p:cBhvr>
                                    </p:animEffect>
                                    <p:anim calcmode="lin" valueType="num">
                                      <p:cBhvr>
                                        <p:cTn id="8" dur="1000" fill="hold"/>
                                        <p:tgtEl>
                                          <p:spTgt spid="3686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686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6866">
                                            <p:txEl>
                                              <p:pRg st="1" end="1"/>
                                            </p:txEl>
                                          </p:spTgt>
                                        </p:tgtEl>
                                        <p:attrNameLst>
                                          <p:attrName>style.visibility</p:attrName>
                                        </p:attrNameLst>
                                      </p:cBhvr>
                                      <p:to>
                                        <p:strVal val="visible"/>
                                      </p:to>
                                    </p:set>
                                    <p:animEffect transition="in" filter="fade">
                                      <p:cBhvr>
                                        <p:cTn id="21" dur="1000"/>
                                        <p:tgtEl>
                                          <p:spTgt spid="36866">
                                            <p:txEl>
                                              <p:pRg st="1" end="1"/>
                                            </p:txEl>
                                          </p:spTgt>
                                        </p:tgtEl>
                                      </p:cBhvr>
                                    </p:animEffect>
                                    <p:anim calcmode="lin" valueType="num">
                                      <p:cBhvr>
                                        <p:cTn id="22" dur="1000" fill="hold"/>
                                        <p:tgtEl>
                                          <p:spTgt spid="36866">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686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标题 1"/>
          <p:cNvSpPr>
            <a:spLocks noGrp="1"/>
          </p:cNvSpPr>
          <p:nvPr>
            <p:ph type="title" idx="4294967295"/>
          </p:nvPr>
        </p:nvSpPr>
        <p:spPr/>
        <p:txBody>
          <a:bodyPr anchor="b"/>
          <a:lstStyle/>
          <a:p>
            <a:r>
              <a:rPr lang="en-US" altLang="zh-CN"/>
              <a:t>《</a:t>
            </a:r>
            <a:r>
              <a:rPr lang="zh-CN" altLang="en-US"/>
              <a:t>最强大脑</a:t>
            </a:r>
            <a:r>
              <a:rPr lang="en-US" altLang="zh-CN"/>
              <a:t>》</a:t>
            </a:r>
            <a:r>
              <a:rPr lang="zh-CN" altLang="en-US">
                <a:latin typeface="黑体"/>
              </a:rPr>
              <a:t>“</a:t>
            </a:r>
            <a:r>
              <a:rPr lang="zh-CN" altLang="en-US"/>
              <a:t>心算</a:t>
            </a:r>
            <a:r>
              <a:rPr lang="zh-CN" altLang="en-US">
                <a:latin typeface="黑体"/>
              </a:rPr>
              <a:t>”</a:t>
            </a:r>
            <a:r>
              <a:rPr lang="zh-CN" altLang="en-US"/>
              <a:t>萝莉</a:t>
            </a:r>
            <a:r>
              <a:rPr lang="en-US" altLang="zh-CN">
                <a:latin typeface="黑体"/>
              </a:rPr>
              <a:t>——</a:t>
            </a:r>
            <a:r>
              <a:rPr lang="zh-CN" altLang="en-US"/>
              <a:t>辻洼凛音</a:t>
            </a:r>
          </a:p>
        </p:txBody>
      </p:sp>
      <p:sp>
        <p:nvSpPr>
          <p:cNvPr id="16386" name="内容占位符 2"/>
          <p:cNvSpPr>
            <a:spLocks noGrp="1"/>
          </p:cNvSpPr>
          <p:nvPr>
            <p:ph sz="quarter" idx="4294967295"/>
          </p:nvPr>
        </p:nvSpPr>
        <p:spPr>
          <a:xfrm>
            <a:off x="457200" y="1219200"/>
            <a:ext cx="3898900" cy="4937125"/>
          </a:xfrm>
        </p:spPr>
        <p:txBody>
          <a:bodyPr/>
          <a:lstStyle/>
          <a:p>
            <a:pPr>
              <a:lnSpc>
                <a:spcPct val="80000"/>
              </a:lnSpc>
            </a:pPr>
            <a:r>
              <a:rPr lang="zh-CN" altLang="en-US" sz="2400"/>
              <a:t>年仅</a:t>
            </a:r>
            <a:r>
              <a:rPr lang="en-US" altLang="zh-CN" sz="2400"/>
              <a:t>9</a:t>
            </a:r>
            <a:r>
              <a:rPr lang="zh-CN" altLang="en-US" sz="2400"/>
              <a:t>岁，天赋异禀，</a:t>
            </a:r>
            <a:r>
              <a:rPr lang="en-US" altLang="zh-CN" sz="2400"/>
              <a:t>7</a:t>
            </a:r>
            <a:r>
              <a:rPr lang="zh-CN" altLang="en-US" sz="2400"/>
              <a:t>岁获得了日本心算最高级别</a:t>
            </a:r>
            <a:r>
              <a:rPr lang="en-US" altLang="zh-CN" sz="2400"/>
              <a:t>——</a:t>
            </a:r>
            <a:r>
              <a:rPr lang="zh-CN" altLang="en-US" sz="2400"/>
              <a:t>十段，该段位合格率仅为</a:t>
            </a:r>
            <a:r>
              <a:rPr lang="en-US" altLang="zh-CN" sz="2400"/>
              <a:t>0.1%</a:t>
            </a:r>
            <a:r>
              <a:rPr lang="zh-CN" altLang="en-US" sz="2400"/>
              <a:t>。她还曾多次登上日本综艺节目，拥有很高的知名度，是公认的小神童。</a:t>
            </a:r>
            <a:endParaRPr lang="en-US" altLang="zh-CN" sz="2400"/>
          </a:p>
          <a:p>
            <a:pPr>
              <a:lnSpc>
                <a:spcPct val="80000"/>
              </a:lnSpc>
            </a:pPr>
            <a:r>
              <a:rPr lang="zh-CN" altLang="en-US" sz="2400"/>
              <a:t>小学三年级的辻洼凛音是日本心算界最年轻的选手。她才</a:t>
            </a:r>
            <a:r>
              <a:rPr lang="en-US" altLang="zh-CN" sz="2400"/>
              <a:t>6</a:t>
            </a:r>
            <a:r>
              <a:rPr lang="zh-CN" altLang="en-US" sz="2400"/>
              <a:t>岁时，就已经被日本全国心算教育联盟第</a:t>
            </a:r>
            <a:r>
              <a:rPr lang="en-US" altLang="zh-CN" sz="2400"/>
              <a:t>345</a:t>
            </a:r>
            <a:r>
              <a:rPr lang="zh-CN" altLang="en-US" sz="2400"/>
              <a:t>回鉴定为暗算的合格</a:t>
            </a:r>
            <a:r>
              <a:rPr lang="en-US" altLang="zh-CN" sz="2400"/>
              <a:t>9</a:t>
            </a:r>
            <a:r>
              <a:rPr lang="zh-CN" altLang="en-US" sz="2400"/>
              <a:t>段，与她同段位的对手时年已中学</a:t>
            </a:r>
            <a:r>
              <a:rPr lang="en-US" altLang="zh-CN" sz="2400"/>
              <a:t>2</a:t>
            </a:r>
            <a:r>
              <a:rPr lang="zh-CN" altLang="en-US" sz="2400"/>
              <a:t>年级，而她还是幼儿园小朋友，由此可见她是全日本年龄最小、段位却最高的。小学</a:t>
            </a:r>
            <a:r>
              <a:rPr lang="en-US" altLang="zh-CN" sz="2400"/>
              <a:t>1</a:t>
            </a:r>
            <a:r>
              <a:rPr lang="zh-CN" altLang="en-US" sz="2400"/>
              <a:t>年级</a:t>
            </a:r>
            <a:r>
              <a:rPr lang="en-US" altLang="zh-CN" sz="2400"/>
              <a:t>5</a:t>
            </a:r>
            <a:r>
              <a:rPr lang="zh-CN" altLang="en-US" sz="2400"/>
              <a:t>个月时（</a:t>
            </a:r>
            <a:r>
              <a:rPr lang="en-US" altLang="zh-CN" sz="2400"/>
              <a:t>7</a:t>
            </a:r>
            <a:r>
              <a:rPr lang="zh-CN" altLang="en-US" sz="2400"/>
              <a:t>岁）获得最高位</a:t>
            </a:r>
            <a:r>
              <a:rPr lang="en-US" altLang="zh-CN" sz="2400"/>
              <a:t>10</a:t>
            </a:r>
            <a:r>
              <a:rPr lang="zh-CN" altLang="en-US" sz="2400"/>
              <a:t>段。那时她已经是全日本年纪最小的心算纪录保持者。</a:t>
            </a:r>
          </a:p>
        </p:txBody>
      </p:sp>
      <p:pic>
        <p:nvPicPr>
          <p:cNvPr id="16387" name="Picture 2"/>
          <p:cNvPicPr>
            <a:picLocks noChangeAspect="1" noChangeArrowheads="1"/>
          </p:cNvPicPr>
          <p:nvPr/>
        </p:nvPicPr>
        <p:blipFill>
          <a:blip r:embed="rId2" cstate="print"/>
          <a:srcRect/>
          <a:stretch>
            <a:fillRect/>
          </a:stretch>
        </p:blipFill>
        <p:spPr bwMode="auto">
          <a:xfrm>
            <a:off x="5148263" y="1268413"/>
            <a:ext cx="3448050" cy="5173662"/>
          </a:xfrm>
          <a:prstGeom prst="rect">
            <a:avLst/>
          </a:prstGeom>
          <a:noFill/>
          <a:ln w="9525">
            <a:noFill/>
            <a:miter lim="800000"/>
            <a:headEnd/>
            <a:tailEnd/>
          </a:ln>
        </p:spPr>
      </p:pic>
      <p:sp>
        <p:nvSpPr>
          <p:cNvPr id="4" name="云形标注 3"/>
          <p:cNvSpPr/>
          <p:nvPr/>
        </p:nvSpPr>
        <p:spPr>
          <a:xfrm>
            <a:off x="1619250" y="2420938"/>
            <a:ext cx="3024188" cy="2952750"/>
          </a:xfrm>
          <a:prstGeom prst="cloudCallout">
            <a:avLst>
              <a:gd name="adj1" fmla="val 82081"/>
              <a:gd name="adj2" fmla="val -3250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200" dirty="0"/>
              <a:t>【</a:t>
            </a:r>
            <a:r>
              <a:rPr lang="zh-CN" altLang="en-US" sz="3200" dirty="0"/>
              <a:t>提问</a:t>
            </a:r>
            <a:r>
              <a:rPr lang="en-US" altLang="zh-CN" sz="3200" dirty="0"/>
              <a:t>】</a:t>
            </a:r>
            <a:r>
              <a:rPr lang="zh-CN" altLang="en-US" sz="3200" dirty="0"/>
              <a:t>她是不是“人才”？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标题 1"/>
          <p:cNvSpPr>
            <a:spLocks noGrp="1"/>
          </p:cNvSpPr>
          <p:nvPr>
            <p:ph type="title" idx="4294967295"/>
          </p:nvPr>
        </p:nvSpPr>
        <p:spPr/>
        <p:txBody>
          <a:bodyPr anchor="b"/>
          <a:lstStyle/>
          <a:p>
            <a:r>
              <a:rPr lang="zh-CN" altLang="en-US"/>
              <a:t>职业技能大赛</a:t>
            </a:r>
            <a:r>
              <a:rPr lang="en-US" altLang="zh-CN">
                <a:latin typeface="黑体"/>
              </a:rPr>
              <a:t>——</a:t>
            </a:r>
            <a:r>
              <a:rPr lang="zh-CN" altLang="en-US"/>
              <a:t>三百六十行，行行出状元</a:t>
            </a:r>
          </a:p>
        </p:txBody>
      </p:sp>
      <p:sp>
        <p:nvSpPr>
          <p:cNvPr id="17410" name="内容占位符 2"/>
          <p:cNvSpPr>
            <a:spLocks noGrp="1"/>
          </p:cNvSpPr>
          <p:nvPr>
            <p:ph sz="quarter" idx="4294967295"/>
          </p:nvPr>
        </p:nvSpPr>
        <p:spPr>
          <a:xfrm>
            <a:off x="457200" y="1219200"/>
            <a:ext cx="8316913" cy="2065338"/>
          </a:xfrm>
        </p:spPr>
        <p:txBody>
          <a:bodyPr/>
          <a:lstStyle/>
          <a:p>
            <a:pPr>
              <a:lnSpc>
                <a:spcPct val="80000"/>
              </a:lnSpc>
            </a:pPr>
            <a:r>
              <a:rPr lang="zh-CN" altLang="en-US" sz="2400"/>
              <a:t>全国职业院校技能大赛是中华人民共和国教育部发起，联合国务院有关部门、行业和地方共同举办的一项年度全国性职业教育学生竞赛活动。为充分展示职业教育改革发展的丰硕成果，集中展现职业院校师生的风采，努力营造全社会关心、支持职业教育发展的良好氛围，促进职业院校与行业企业的产教结合，更好地为中国经济建设和社会发展服务。是专业覆盖面最广、参赛选手最多、社会影响最大、联合主办部门最全的国家级职业院校技能赛事。</a:t>
            </a:r>
          </a:p>
        </p:txBody>
      </p:sp>
      <p:pic>
        <p:nvPicPr>
          <p:cNvPr id="17411" name="Picture 2"/>
          <p:cNvPicPr>
            <a:picLocks noChangeAspect="1" noChangeArrowheads="1"/>
          </p:cNvPicPr>
          <p:nvPr/>
        </p:nvPicPr>
        <p:blipFill>
          <a:blip r:embed="rId2" cstate="print"/>
          <a:srcRect/>
          <a:stretch>
            <a:fillRect/>
          </a:stretch>
        </p:blipFill>
        <p:spPr bwMode="auto">
          <a:xfrm>
            <a:off x="4500563" y="3284538"/>
            <a:ext cx="4222750" cy="2808287"/>
          </a:xfrm>
          <a:prstGeom prst="rect">
            <a:avLst/>
          </a:prstGeom>
          <a:noFill/>
          <a:ln w="9525">
            <a:noFill/>
            <a:miter lim="800000"/>
            <a:headEnd/>
            <a:tailEnd/>
          </a:ln>
        </p:spPr>
      </p:pic>
      <p:pic>
        <p:nvPicPr>
          <p:cNvPr id="17412" name="Picture 3"/>
          <p:cNvPicPr>
            <a:picLocks noChangeAspect="1" noChangeArrowheads="1"/>
          </p:cNvPicPr>
          <p:nvPr/>
        </p:nvPicPr>
        <p:blipFill>
          <a:blip r:embed="rId3" cstate="print"/>
          <a:srcRect/>
          <a:stretch>
            <a:fillRect/>
          </a:stretch>
        </p:blipFill>
        <p:spPr bwMode="auto">
          <a:xfrm>
            <a:off x="1023938" y="3573463"/>
            <a:ext cx="3198812" cy="2398712"/>
          </a:xfrm>
          <a:prstGeom prst="rect">
            <a:avLst/>
          </a:prstGeom>
          <a:noFill/>
          <a:ln w="9525">
            <a:noFill/>
            <a:miter lim="800000"/>
            <a:headEnd/>
            <a:tailEnd/>
          </a:ln>
        </p:spPr>
      </p:pic>
      <p:sp>
        <p:nvSpPr>
          <p:cNvPr id="4" name="云形标注 3"/>
          <p:cNvSpPr/>
          <p:nvPr/>
        </p:nvSpPr>
        <p:spPr>
          <a:xfrm>
            <a:off x="3276600" y="2060575"/>
            <a:ext cx="3959225" cy="2232025"/>
          </a:xfrm>
          <a:prstGeom prst="cloudCallout">
            <a:avLst>
              <a:gd name="adj1" fmla="val -36188"/>
              <a:gd name="adj2" fmla="val 6921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3600" dirty="0"/>
              <a:t>【</a:t>
            </a:r>
            <a:r>
              <a:rPr lang="zh-CN" altLang="en-US" sz="3600" dirty="0"/>
              <a:t>提问</a:t>
            </a:r>
            <a:r>
              <a:rPr lang="en-US" altLang="zh-CN" sz="3600" dirty="0"/>
              <a:t>】</a:t>
            </a:r>
            <a:r>
              <a:rPr lang="zh-CN" altLang="en-US" sz="3600" dirty="0"/>
              <a:t>他们是不是“人才”？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标题 1"/>
          <p:cNvSpPr>
            <a:spLocks noGrp="1"/>
          </p:cNvSpPr>
          <p:nvPr>
            <p:ph type="title" idx="4294967295"/>
          </p:nvPr>
        </p:nvSpPr>
        <p:spPr/>
        <p:txBody>
          <a:bodyPr anchor="b"/>
          <a:lstStyle/>
          <a:p>
            <a:r>
              <a:rPr lang="zh-CN" altLang="en-US"/>
              <a:t>什么是</a:t>
            </a:r>
            <a:r>
              <a:rPr lang="zh-CN" altLang="en-US">
                <a:latin typeface="黑体"/>
              </a:rPr>
              <a:t>“</a:t>
            </a:r>
            <a:r>
              <a:rPr lang="zh-CN" altLang="en-US"/>
              <a:t>人才</a:t>
            </a:r>
            <a:r>
              <a:rPr lang="zh-CN" altLang="en-US">
                <a:latin typeface="黑体"/>
              </a:rPr>
              <a:t>”</a:t>
            </a:r>
            <a:r>
              <a:rPr lang="zh-CN" altLang="en-US"/>
              <a:t>？</a:t>
            </a:r>
          </a:p>
        </p:txBody>
      </p:sp>
      <p:sp>
        <p:nvSpPr>
          <p:cNvPr id="18434" name="内容占位符 2"/>
          <p:cNvSpPr>
            <a:spLocks noGrp="1"/>
          </p:cNvSpPr>
          <p:nvPr>
            <p:ph sz="quarter" idx="4294967295"/>
          </p:nvPr>
        </p:nvSpPr>
        <p:spPr>
          <a:xfrm>
            <a:off x="457200" y="1219200"/>
            <a:ext cx="8229600" cy="4937125"/>
          </a:xfrm>
        </p:spPr>
        <p:txBody>
          <a:bodyPr/>
          <a:lstStyle/>
          <a:p>
            <a:r>
              <a:rPr lang="zh-CN" altLang="en-US" sz="3000"/>
              <a:t>观点：人才就是具有有出众才能的人</a:t>
            </a:r>
            <a:endParaRPr lang="en-US" altLang="zh-CN" sz="3000"/>
          </a:p>
          <a:p>
            <a:r>
              <a:rPr lang="en-US" altLang="zh-CN" sz="3000"/>
              <a:t>【</a:t>
            </a:r>
            <a:r>
              <a:rPr lang="zh-CN" altLang="en-US" sz="3000"/>
              <a:t>评价</a:t>
            </a:r>
            <a:r>
              <a:rPr lang="en-US" altLang="zh-CN" sz="3000"/>
              <a:t>】</a:t>
            </a:r>
            <a:r>
              <a:rPr lang="zh-CN" altLang="en-US" sz="3000"/>
              <a:t>你是否认同这一观点？</a:t>
            </a:r>
            <a:endParaRPr lang="en-US" altLang="zh-CN" sz="3000"/>
          </a:p>
          <a:p>
            <a:endParaRPr lang="en-US" altLang="zh-CN" sz="3000"/>
          </a:p>
        </p:txBody>
      </p:sp>
      <p:sp>
        <p:nvSpPr>
          <p:cNvPr id="4" name="折角形 3"/>
          <p:cNvSpPr/>
          <p:nvPr/>
        </p:nvSpPr>
        <p:spPr>
          <a:xfrm>
            <a:off x="1643063" y="2857500"/>
            <a:ext cx="6072187" cy="285750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3200" dirty="0"/>
              <a:t>凡是具有一定的专业知识和技能，能够以自己的创造性劳动，为国家的兴盛和社会的进步作出较大贡献的人，就是人才。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标题 1"/>
          <p:cNvSpPr>
            <a:spLocks noGrp="1"/>
          </p:cNvSpPr>
          <p:nvPr>
            <p:ph type="title" idx="4294967295"/>
          </p:nvPr>
        </p:nvSpPr>
        <p:spPr/>
        <p:txBody>
          <a:bodyPr anchor="b"/>
          <a:lstStyle/>
          <a:p>
            <a:endParaRPr lang="zh-CN" altLang="en-US"/>
          </a:p>
        </p:txBody>
      </p:sp>
      <p:sp>
        <p:nvSpPr>
          <p:cNvPr id="19458" name="内容占位符 2"/>
          <p:cNvSpPr>
            <a:spLocks noGrp="1"/>
          </p:cNvSpPr>
          <p:nvPr>
            <p:ph sz="quarter" idx="4294967295"/>
          </p:nvPr>
        </p:nvSpPr>
        <p:spPr>
          <a:xfrm>
            <a:off x="457200" y="1219200"/>
            <a:ext cx="8229600" cy="4937125"/>
          </a:xfrm>
        </p:spPr>
        <p:txBody>
          <a:bodyPr/>
          <a:lstStyle/>
          <a:p>
            <a:r>
              <a:rPr lang="zh-CN" altLang="en-US" sz="3000"/>
              <a:t>国家需要的人才不仅是多样的，而且是大量的。</a:t>
            </a:r>
            <a:endParaRPr lang="en-US" altLang="zh-CN" sz="3000"/>
          </a:p>
          <a:p>
            <a:r>
              <a:rPr lang="zh-CN" altLang="en-US" sz="3000"/>
              <a:t>我国正进行的社会主义现代化建设，需要培养同现代化要求相适应的数以亿计的高素质的劳动者，数以千万计的专门人才和一大批拔尖创新人才。</a:t>
            </a:r>
            <a:endParaRPr lang="en-US" altLang="zh-CN" sz="3000"/>
          </a:p>
          <a:p>
            <a:r>
              <a:rPr lang="zh-CN" altLang="en-US" sz="3000"/>
              <a:t>努力提高国民整体素质，培养合格人才，是我国在本世纪的国际竞争中立于不败之地的根本保证。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Effect transition="in" filter="fade">
                                      <p:cBhvr>
                                        <p:cTn id="7" dur="1000"/>
                                        <p:tgtEl>
                                          <p:spTgt spid="19458">
                                            <p:txEl>
                                              <p:pRg st="0" end="0"/>
                                            </p:txEl>
                                          </p:spTgt>
                                        </p:tgtEl>
                                      </p:cBhvr>
                                    </p:animEffect>
                                    <p:anim calcmode="lin" valueType="num">
                                      <p:cBhvr>
                                        <p:cTn id="8" dur="1000" fill="hold"/>
                                        <p:tgtEl>
                                          <p:spTgt spid="1945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945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458">
                                            <p:txEl>
                                              <p:pRg st="1" end="1"/>
                                            </p:txEl>
                                          </p:spTgt>
                                        </p:tgtEl>
                                        <p:attrNameLst>
                                          <p:attrName>style.visibility</p:attrName>
                                        </p:attrNameLst>
                                      </p:cBhvr>
                                      <p:to>
                                        <p:strVal val="visible"/>
                                      </p:to>
                                    </p:set>
                                    <p:animEffect transition="in" filter="fade">
                                      <p:cBhvr>
                                        <p:cTn id="14" dur="1000"/>
                                        <p:tgtEl>
                                          <p:spTgt spid="19458">
                                            <p:txEl>
                                              <p:pRg st="1" end="1"/>
                                            </p:txEl>
                                          </p:spTgt>
                                        </p:tgtEl>
                                      </p:cBhvr>
                                    </p:animEffect>
                                    <p:anim calcmode="lin" valueType="num">
                                      <p:cBhvr>
                                        <p:cTn id="15" dur="1000" fill="hold"/>
                                        <p:tgtEl>
                                          <p:spTgt spid="1945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945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9458">
                                            <p:txEl>
                                              <p:pRg st="2" end="2"/>
                                            </p:txEl>
                                          </p:spTgt>
                                        </p:tgtEl>
                                        <p:attrNameLst>
                                          <p:attrName>style.visibility</p:attrName>
                                        </p:attrNameLst>
                                      </p:cBhvr>
                                      <p:to>
                                        <p:strVal val="visible"/>
                                      </p:to>
                                    </p:set>
                                    <p:animEffect transition="in" filter="fade">
                                      <p:cBhvr>
                                        <p:cTn id="21" dur="1000"/>
                                        <p:tgtEl>
                                          <p:spTgt spid="19458">
                                            <p:txEl>
                                              <p:pRg st="2" end="2"/>
                                            </p:txEl>
                                          </p:spTgt>
                                        </p:tgtEl>
                                      </p:cBhvr>
                                    </p:animEffect>
                                    <p:anim calcmode="lin" valueType="num">
                                      <p:cBhvr>
                                        <p:cTn id="22" dur="1000" fill="hold"/>
                                        <p:tgtEl>
                                          <p:spTgt spid="1945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945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标题 1"/>
          <p:cNvSpPr>
            <a:spLocks noGrp="1"/>
          </p:cNvSpPr>
          <p:nvPr>
            <p:ph type="title" idx="4294967295"/>
          </p:nvPr>
        </p:nvSpPr>
        <p:spPr/>
        <p:txBody>
          <a:bodyPr anchor="b"/>
          <a:lstStyle/>
          <a:p>
            <a:r>
              <a:rPr lang="en-US" altLang="zh-CN"/>
              <a:t>【</a:t>
            </a:r>
            <a:r>
              <a:rPr lang="zh-CN" altLang="en-US"/>
              <a:t>试试看</a:t>
            </a:r>
            <a:r>
              <a:rPr lang="en-US" altLang="zh-CN"/>
              <a:t>】</a:t>
            </a:r>
            <a:r>
              <a:rPr lang="zh-CN" altLang="en-US"/>
              <a:t>招聘启事</a:t>
            </a:r>
          </a:p>
        </p:txBody>
      </p:sp>
      <p:sp>
        <p:nvSpPr>
          <p:cNvPr id="20482" name="内容占位符 2"/>
          <p:cNvSpPr>
            <a:spLocks noGrp="1"/>
          </p:cNvSpPr>
          <p:nvPr>
            <p:ph sz="quarter" idx="4294967295"/>
          </p:nvPr>
        </p:nvSpPr>
        <p:spPr>
          <a:xfrm>
            <a:off x="457200" y="1219200"/>
            <a:ext cx="8229600" cy="4937125"/>
          </a:xfrm>
        </p:spPr>
        <p:txBody>
          <a:bodyPr/>
          <a:lstStyle/>
          <a:p>
            <a:r>
              <a:rPr lang="zh-CN" altLang="en-US" sz="3000"/>
              <a:t>如果让你草拟一份乐团乐手的招聘启事，你会怎么写？</a:t>
            </a:r>
            <a:endParaRPr lang="en-US" altLang="zh-CN" sz="3000"/>
          </a:p>
          <a:p>
            <a:endParaRPr lang="zh-CN" altLang="en-US" sz="3000"/>
          </a:p>
        </p:txBody>
      </p:sp>
      <p:grpSp>
        <p:nvGrpSpPr>
          <p:cNvPr id="6" name="组合 5"/>
          <p:cNvGrpSpPr>
            <a:grpSpLocks/>
          </p:cNvGrpSpPr>
          <p:nvPr/>
        </p:nvGrpSpPr>
        <p:grpSpPr bwMode="auto">
          <a:xfrm rot="-705035">
            <a:off x="885825" y="2220913"/>
            <a:ext cx="3698875" cy="3784600"/>
            <a:chOff x="683568" y="1916832"/>
            <a:chExt cx="3888432" cy="4176464"/>
          </a:xfrm>
        </p:grpSpPr>
        <p:sp>
          <p:nvSpPr>
            <p:cNvPr id="4" name="竖卷形 3"/>
            <p:cNvSpPr/>
            <p:nvPr/>
          </p:nvSpPr>
          <p:spPr>
            <a:xfrm>
              <a:off x="683568" y="1916832"/>
              <a:ext cx="3888432" cy="4176464"/>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1842953" y="2505670"/>
              <a:ext cx="1569661" cy="923330"/>
            </a:xfrm>
            <a:prstGeom prst="rect">
              <a:avLst/>
            </a:prstGeom>
            <a:noFill/>
          </p:spPr>
          <p:txBody>
            <a:bodyPr wrap="none">
              <a:spAutoFit/>
            </a:bodyPr>
            <a:lstStyle/>
            <a:p>
              <a:pPr algn="ctr" fontAlgn="auto">
                <a:spcBef>
                  <a:spcPts val="0"/>
                </a:spcBef>
                <a:spcAft>
                  <a:spcPts val="0"/>
                </a:spcAft>
                <a:defRPr/>
              </a:pPr>
              <a:r>
                <a:rPr lang="zh-CN" altLang="en-US" sz="5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mn-ea"/>
                  <a:cs typeface="+mn-cs"/>
                </a:rPr>
                <a:t>招聘</a:t>
              </a:r>
            </a:p>
          </p:txBody>
        </p:sp>
      </p:grpSp>
      <p:pic>
        <p:nvPicPr>
          <p:cNvPr id="20484" name="Picture 2"/>
          <p:cNvPicPr>
            <a:picLocks noChangeAspect="1" noChangeArrowheads="1"/>
          </p:cNvPicPr>
          <p:nvPr/>
        </p:nvPicPr>
        <p:blipFill>
          <a:blip r:embed="rId2" cstate="print"/>
          <a:srcRect/>
          <a:stretch>
            <a:fillRect/>
          </a:stretch>
        </p:blipFill>
        <p:spPr bwMode="auto">
          <a:xfrm>
            <a:off x="4951413" y="2667000"/>
            <a:ext cx="3432175" cy="3236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标题 1"/>
          <p:cNvSpPr>
            <a:spLocks noGrp="1"/>
          </p:cNvSpPr>
          <p:nvPr>
            <p:ph type="title" idx="4294967295"/>
          </p:nvPr>
        </p:nvSpPr>
        <p:spPr/>
        <p:txBody>
          <a:bodyPr anchor="b"/>
          <a:lstStyle/>
          <a:p>
            <a:endParaRPr lang="zh-CN" altLang="en-US"/>
          </a:p>
        </p:txBody>
      </p:sp>
      <p:sp>
        <p:nvSpPr>
          <p:cNvPr id="21506" name="内容占位符 2"/>
          <p:cNvSpPr>
            <a:spLocks noGrp="1"/>
          </p:cNvSpPr>
          <p:nvPr>
            <p:ph sz="quarter" idx="4294967295"/>
          </p:nvPr>
        </p:nvSpPr>
        <p:spPr>
          <a:xfrm>
            <a:off x="457200" y="1219200"/>
            <a:ext cx="8229600" cy="4937125"/>
          </a:xfrm>
        </p:spPr>
        <p:txBody>
          <a:bodyPr/>
          <a:lstStyle/>
          <a:p>
            <a:endParaRPr lang="zh-CN" altLang="en-US" sz="3000"/>
          </a:p>
        </p:txBody>
      </p:sp>
      <p:pic>
        <p:nvPicPr>
          <p:cNvPr id="4098" name="Picture 2"/>
          <p:cNvPicPr>
            <a:picLocks noChangeAspect="1" noChangeArrowheads="1"/>
          </p:cNvPicPr>
          <p:nvPr/>
        </p:nvPicPr>
        <p:blipFill>
          <a:blip r:embed="rId2" cstate="print">
            <a:extLst>
              <a:ext uri="{28A0092B-C50C-407E-A947-70E740481C1C}"/>
            </a:extLst>
          </a:blip>
          <a:srcRect/>
          <a:stretch>
            <a:fillRect/>
          </a:stretch>
        </p:blipFill>
        <p:spPr bwMode="auto">
          <a:xfrm>
            <a:off x="0" y="20479"/>
            <a:ext cx="5652120" cy="6840394"/>
          </a:xfrm>
          <a:prstGeom prst="rect">
            <a:avLst/>
          </a:prstGeom>
          <a:ln>
            <a:noFill/>
          </a:ln>
          <a:effectLst>
            <a:softEdge rad="112500"/>
          </a:effectLst>
          <a:extLst>
            <a:ext uri="{909E8E84-426E-40DD-AFC4-6F175D3DCCD1}"/>
            <a:ext uri="{91240B29-F687-4F45-9708-019B960494DF}"/>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标题 1"/>
          <p:cNvSpPr>
            <a:spLocks noGrp="1"/>
          </p:cNvSpPr>
          <p:nvPr>
            <p:ph type="title" idx="4294967295"/>
          </p:nvPr>
        </p:nvSpPr>
        <p:spPr/>
        <p:txBody>
          <a:bodyPr anchor="b"/>
          <a:lstStyle/>
          <a:p>
            <a:r>
              <a:rPr lang="en-US" altLang="zh-CN"/>
              <a:t>【</a:t>
            </a:r>
            <a:r>
              <a:rPr lang="zh-CN" altLang="en-US"/>
              <a:t>讨论</a:t>
            </a:r>
            <a:r>
              <a:rPr lang="en-US" altLang="zh-CN"/>
              <a:t>】</a:t>
            </a:r>
            <a:r>
              <a:rPr lang="zh-CN" altLang="en-US"/>
              <a:t>我们需要什么样的人才？</a:t>
            </a:r>
          </a:p>
        </p:txBody>
      </p:sp>
      <p:sp>
        <p:nvSpPr>
          <p:cNvPr id="22530" name="内容占位符 2"/>
          <p:cNvSpPr>
            <a:spLocks noGrp="1"/>
          </p:cNvSpPr>
          <p:nvPr>
            <p:ph sz="quarter" idx="4294967295"/>
          </p:nvPr>
        </p:nvSpPr>
        <p:spPr>
          <a:xfrm>
            <a:off x="457200" y="1219200"/>
            <a:ext cx="8229600" cy="4937125"/>
          </a:xfrm>
        </p:spPr>
        <p:txBody>
          <a:bodyPr/>
          <a:lstStyle/>
          <a:p>
            <a:r>
              <a:rPr lang="zh-CN" altLang="en-US" sz="3000"/>
              <a:t>世界</a:t>
            </a:r>
            <a:r>
              <a:rPr lang="en-US" altLang="zh-CN" sz="3000"/>
              <a:t>21</a:t>
            </a:r>
            <a:r>
              <a:rPr lang="zh-CN" altLang="en-US" sz="3000"/>
              <a:t>世纪教育委员会提出的</a:t>
            </a:r>
            <a:r>
              <a:rPr lang="en-US" altLang="zh-CN" sz="3000"/>
              <a:t>21</a:t>
            </a:r>
            <a:r>
              <a:rPr lang="zh-CN" altLang="en-US" sz="3000"/>
              <a:t>世纪人才素质的七条标准：</a:t>
            </a:r>
            <a:endParaRPr lang="en-US" altLang="zh-CN" sz="3000"/>
          </a:p>
          <a:p>
            <a:r>
              <a:rPr lang="zh-CN" altLang="en-US" sz="3000"/>
              <a:t>一、积极进取开拓的精神</a:t>
            </a:r>
            <a:endParaRPr lang="en-US" altLang="zh-CN" sz="3000"/>
          </a:p>
          <a:p>
            <a:r>
              <a:rPr lang="zh-CN" altLang="en-US" sz="3000"/>
              <a:t>二、崇高的道德品质和对人类的责任感</a:t>
            </a:r>
            <a:endParaRPr lang="en-US" altLang="zh-CN" sz="3000"/>
          </a:p>
          <a:p>
            <a:r>
              <a:rPr lang="zh-CN" altLang="en-US" sz="3000"/>
              <a:t>三、有较强的适应能力和创造能力</a:t>
            </a:r>
            <a:endParaRPr lang="en-US" altLang="zh-CN" sz="3000"/>
          </a:p>
          <a:p>
            <a:r>
              <a:rPr lang="zh-CN" altLang="en-US" sz="3000"/>
              <a:t>四、有宽厚扎实的基础知识</a:t>
            </a:r>
            <a:endParaRPr lang="en-US" altLang="zh-CN" sz="3000"/>
          </a:p>
          <a:p>
            <a:r>
              <a:rPr lang="zh-CN" altLang="en-US" sz="3000"/>
              <a:t>五、有终身学习的本领</a:t>
            </a:r>
            <a:endParaRPr lang="en-US" altLang="zh-CN" sz="3000"/>
          </a:p>
          <a:p>
            <a:r>
              <a:rPr lang="zh-CN" altLang="en-US" sz="3000"/>
              <a:t>六、有丰富多彩的健康个性</a:t>
            </a:r>
            <a:endParaRPr lang="en-US" altLang="zh-CN" sz="3000"/>
          </a:p>
          <a:p>
            <a:r>
              <a:rPr lang="zh-CN" altLang="en-US" sz="3000"/>
              <a:t>七、具有和他人协调与进行国际交往的能力</a:t>
            </a:r>
            <a:endParaRPr lang="en-US" altLang="zh-CN" sz="3000"/>
          </a:p>
          <a:p>
            <a:endParaRPr lang="en-US" altLang="zh-CN" sz="3000"/>
          </a:p>
          <a:p>
            <a:pPr>
              <a:buFontTx/>
              <a:buNone/>
            </a:pPr>
            <a:endParaRPr lang="en-US" altLang="zh-CN" sz="3000"/>
          </a:p>
          <a:p>
            <a:endParaRPr lang="en-US" altLang="zh-CN" sz="3000"/>
          </a:p>
          <a:p>
            <a:endParaRPr lang="en-US" altLang="zh-CN" sz="3000"/>
          </a:p>
          <a:p>
            <a:endParaRPr lang="zh-CN" altLang="en-US" sz="3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Effect transition="in" filter="fade">
                                      <p:cBhvr>
                                        <p:cTn id="7" dur="1000"/>
                                        <p:tgtEl>
                                          <p:spTgt spid="22530">
                                            <p:txEl>
                                              <p:pRg st="0" end="0"/>
                                            </p:txEl>
                                          </p:spTgt>
                                        </p:tgtEl>
                                      </p:cBhvr>
                                    </p:animEffect>
                                    <p:anim calcmode="lin" valueType="num">
                                      <p:cBhvr>
                                        <p:cTn id="8" dur="1000" fill="hold"/>
                                        <p:tgtEl>
                                          <p:spTgt spid="2253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253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530">
                                            <p:txEl>
                                              <p:pRg st="1" end="1"/>
                                            </p:txEl>
                                          </p:spTgt>
                                        </p:tgtEl>
                                        <p:attrNameLst>
                                          <p:attrName>style.visibility</p:attrName>
                                        </p:attrNameLst>
                                      </p:cBhvr>
                                      <p:to>
                                        <p:strVal val="visible"/>
                                      </p:to>
                                    </p:set>
                                    <p:animEffect transition="in" filter="fade">
                                      <p:cBhvr>
                                        <p:cTn id="14" dur="1000"/>
                                        <p:tgtEl>
                                          <p:spTgt spid="22530">
                                            <p:txEl>
                                              <p:pRg st="1" end="1"/>
                                            </p:txEl>
                                          </p:spTgt>
                                        </p:tgtEl>
                                      </p:cBhvr>
                                    </p:animEffect>
                                    <p:anim calcmode="lin" valueType="num">
                                      <p:cBhvr>
                                        <p:cTn id="15" dur="1000" fill="hold"/>
                                        <p:tgtEl>
                                          <p:spTgt spid="22530">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253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530">
                                            <p:txEl>
                                              <p:pRg st="2" end="2"/>
                                            </p:txEl>
                                          </p:spTgt>
                                        </p:tgtEl>
                                        <p:attrNameLst>
                                          <p:attrName>style.visibility</p:attrName>
                                        </p:attrNameLst>
                                      </p:cBhvr>
                                      <p:to>
                                        <p:strVal val="visible"/>
                                      </p:to>
                                    </p:set>
                                    <p:animEffect transition="in" filter="fade">
                                      <p:cBhvr>
                                        <p:cTn id="21" dur="1000"/>
                                        <p:tgtEl>
                                          <p:spTgt spid="22530">
                                            <p:txEl>
                                              <p:pRg st="2" end="2"/>
                                            </p:txEl>
                                          </p:spTgt>
                                        </p:tgtEl>
                                      </p:cBhvr>
                                    </p:animEffect>
                                    <p:anim calcmode="lin" valueType="num">
                                      <p:cBhvr>
                                        <p:cTn id="22" dur="1000" fill="hold"/>
                                        <p:tgtEl>
                                          <p:spTgt spid="22530">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253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530">
                                            <p:txEl>
                                              <p:pRg st="3" end="3"/>
                                            </p:txEl>
                                          </p:spTgt>
                                        </p:tgtEl>
                                        <p:attrNameLst>
                                          <p:attrName>style.visibility</p:attrName>
                                        </p:attrNameLst>
                                      </p:cBhvr>
                                      <p:to>
                                        <p:strVal val="visible"/>
                                      </p:to>
                                    </p:set>
                                    <p:animEffect transition="in" filter="fade">
                                      <p:cBhvr>
                                        <p:cTn id="28" dur="1000"/>
                                        <p:tgtEl>
                                          <p:spTgt spid="22530">
                                            <p:txEl>
                                              <p:pRg st="3" end="3"/>
                                            </p:txEl>
                                          </p:spTgt>
                                        </p:tgtEl>
                                      </p:cBhvr>
                                    </p:animEffect>
                                    <p:anim calcmode="lin" valueType="num">
                                      <p:cBhvr>
                                        <p:cTn id="29" dur="1000" fill="hold"/>
                                        <p:tgtEl>
                                          <p:spTgt spid="22530">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2530">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530">
                                            <p:txEl>
                                              <p:pRg st="4" end="4"/>
                                            </p:txEl>
                                          </p:spTgt>
                                        </p:tgtEl>
                                        <p:attrNameLst>
                                          <p:attrName>style.visibility</p:attrName>
                                        </p:attrNameLst>
                                      </p:cBhvr>
                                      <p:to>
                                        <p:strVal val="visible"/>
                                      </p:to>
                                    </p:set>
                                    <p:animEffect transition="in" filter="fade">
                                      <p:cBhvr>
                                        <p:cTn id="35" dur="1000"/>
                                        <p:tgtEl>
                                          <p:spTgt spid="22530">
                                            <p:txEl>
                                              <p:pRg st="4" end="4"/>
                                            </p:txEl>
                                          </p:spTgt>
                                        </p:tgtEl>
                                      </p:cBhvr>
                                    </p:animEffect>
                                    <p:anim calcmode="lin" valueType="num">
                                      <p:cBhvr>
                                        <p:cTn id="36" dur="1000" fill="hold"/>
                                        <p:tgtEl>
                                          <p:spTgt spid="22530">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2530">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2530">
                                            <p:txEl>
                                              <p:pRg st="5" end="5"/>
                                            </p:txEl>
                                          </p:spTgt>
                                        </p:tgtEl>
                                        <p:attrNameLst>
                                          <p:attrName>style.visibility</p:attrName>
                                        </p:attrNameLst>
                                      </p:cBhvr>
                                      <p:to>
                                        <p:strVal val="visible"/>
                                      </p:to>
                                    </p:set>
                                    <p:animEffect transition="in" filter="fade">
                                      <p:cBhvr>
                                        <p:cTn id="42" dur="1000"/>
                                        <p:tgtEl>
                                          <p:spTgt spid="22530">
                                            <p:txEl>
                                              <p:pRg st="5" end="5"/>
                                            </p:txEl>
                                          </p:spTgt>
                                        </p:tgtEl>
                                      </p:cBhvr>
                                    </p:animEffect>
                                    <p:anim calcmode="lin" valueType="num">
                                      <p:cBhvr>
                                        <p:cTn id="43" dur="1000" fill="hold"/>
                                        <p:tgtEl>
                                          <p:spTgt spid="22530">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2530">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2530">
                                            <p:txEl>
                                              <p:pRg st="6" end="6"/>
                                            </p:txEl>
                                          </p:spTgt>
                                        </p:tgtEl>
                                        <p:attrNameLst>
                                          <p:attrName>style.visibility</p:attrName>
                                        </p:attrNameLst>
                                      </p:cBhvr>
                                      <p:to>
                                        <p:strVal val="visible"/>
                                      </p:to>
                                    </p:set>
                                    <p:animEffect transition="in" filter="fade">
                                      <p:cBhvr>
                                        <p:cTn id="49" dur="1000"/>
                                        <p:tgtEl>
                                          <p:spTgt spid="22530">
                                            <p:txEl>
                                              <p:pRg st="6" end="6"/>
                                            </p:txEl>
                                          </p:spTgt>
                                        </p:tgtEl>
                                      </p:cBhvr>
                                    </p:animEffect>
                                    <p:anim calcmode="lin" valueType="num">
                                      <p:cBhvr>
                                        <p:cTn id="50" dur="1000" fill="hold"/>
                                        <p:tgtEl>
                                          <p:spTgt spid="22530">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2530">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2530">
                                            <p:txEl>
                                              <p:pRg st="7" end="7"/>
                                            </p:txEl>
                                          </p:spTgt>
                                        </p:tgtEl>
                                        <p:attrNameLst>
                                          <p:attrName>style.visibility</p:attrName>
                                        </p:attrNameLst>
                                      </p:cBhvr>
                                      <p:to>
                                        <p:strVal val="visible"/>
                                      </p:to>
                                    </p:set>
                                    <p:animEffect transition="in" filter="fade">
                                      <p:cBhvr>
                                        <p:cTn id="56" dur="1000"/>
                                        <p:tgtEl>
                                          <p:spTgt spid="22530">
                                            <p:txEl>
                                              <p:pRg st="7" end="7"/>
                                            </p:txEl>
                                          </p:spTgt>
                                        </p:tgtEl>
                                      </p:cBhvr>
                                    </p:animEffect>
                                    <p:anim calcmode="lin" valueType="num">
                                      <p:cBhvr>
                                        <p:cTn id="57" dur="1000" fill="hold"/>
                                        <p:tgtEl>
                                          <p:spTgt spid="22530">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22530">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theme/theme1.xml><?xml version="1.0" encoding="utf-8"?>
<a:theme xmlns:a="http://schemas.openxmlformats.org/drawingml/2006/main" name="2012版中考一轮复习化学精品课件（含2011中考真题）第15课时粒子构成物质（19ppt)">
  <a:themeElements>
    <a:clrScheme name="2012版中考一轮复习化学精品课件（含2011中考真题）第15课时粒子构成物质（19p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012版中考一轮复习化学精品课件（含2011中考真题）第15课时粒子构成物质（19ppt)">
      <a:majorFont>
        <a:latin typeface="Arial"/>
        <a:ea typeface="黑体"/>
        <a:cs typeface="宋体"/>
      </a:majorFont>
      <a:minorFont>
        <a:latin typeface="Arial"/>
        <a:ea typeface="楷体_GB2312"/>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012版中考一轮复习化学精品课件（含2011中考真题）第15课时粒子构成物质（19p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012版中考一轮复习化学精品课件（含2011中考真题）第15课时粒子构成物质（19pp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012版中考一轮复习化学精品课件（含2011中考真题）第15课时粒子构成物质（19pp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012版中考一轮复习化学精品课件（含2011中考真题）第15课时粒子构成物质（19pp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012版中考一轮复习化学精品课件（含2011中考真题）第15课时粒子构成物质（19pp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012版中考一轮复习化学精品课件（含2011中考真题）第15课时粒子构成物质（19pp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012版中考一轮复习化学精品课件（含2011中考真题）第15课时粒子构成物质（19pp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012版中考一轮复习化学精品课件（含2011中考真题）第15课时粒子构成物质（19pp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012版中考一轮复习化学精品课件（含2011中考真题）第15课时粒子构成物质（19pp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012版中考一轮复习化学精品课件（含2011中考真题）第15课时粒子构成物质（19pp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012版中考一轮复习化学精品课件（含2011中考真题）第15课时粒子构成物质（19pp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012版中考一轮复习化学精品课件（含2011中考真题）第15课时粒子构成物质（19pp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cai.7cxk.net2</Template>
  <TotalTime>225</TotalTime>
  <Words>3277</Words>
  <Application>Microsoft Office PowerPoint</Application>
  <PresentationFormat>On-screen Show (4:3)</PresentationFormat>
  <Paragraphs>79</Paragraphs>
  <Slides>22</Slides>
  <Notes>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2012版中考一轮复习化学精品课件（含2011中考真题）第15课时粒子构成物质（19ppt)</vt:lpstr>
      <vt:lpstr>第四课 科教兴国 立志成才</vt:lpstr>
      <vt:lpstr>什么是“人才”？</vt:lpstr>
      <vt:lpstr>《最强大脑》“心算”萝莉——辻洼凛音</vt:lpstr>
      <vt:lpstr>职业技能大赛——三百六十行，行行出状元</vt:lpstr>
      <vt:lpstr>什么是“人才”？</vt:lpstr>
      <vt:lpstr>Slide 6</vt:lpstr>
      <vt:lpstr>【试试看】招聘启事</vt:lpstr>
      <vt:lpstr>Slide 8</vt:lpstr>
      <vt:lpstr>【讨论】我们需要什么样的人才？</vt:lpstr>
      <vt:lpstr>人才必须德才兼备</vt:lpstr>
      <vt:lpstr>高智商犯罪</vt:lpstr>
      <vt:lpstr>高智商犯罪</vt:lpstr>
      <vt:lpstr>昔日“大盗”罗永正浪子回头、街头社区现身说法教人防盗</vt:lpstr>
      <vt:lpstr>人才必须体魄强健</vt:lpstr>
      <vt:lpstr>所以，我们成才的目标是：</vt:lpstr>
      <vt:lpstr>人才的必备素养——科学精神、创新精神</vt:lpstr>
      <vt:lpstr>人文精神是成才的重要素养</vt:lpstr>
      <vt:lpstr>Stay Hungry Stay Foolish</vt:lpstr>
      <vt:lpstr>人才的成长和发展，是由多因素的综合效应所造成的</vt:lpstr>
      <vt:lpstr>“虎妈” “狼爸”</vt:lpstr>
      <vt:lpstr>风雨哈佛路</vt:lpstr>
      <vt:lpstr>人才成长的途径是多种多样的</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第四课 科教兴国 立志成才</dc:title>
  <dc:creator/>
  <cp:keywords/>
  <dc:description/>
  <cp:lastModifiedBy>xbany</cp:lastModifiedBy>
  <cp:revision>1</cp:revision>
  <dcterms:created xsi:type="dcterms:W3CDTF">2015-03-23T00:59:29Z</dcterms:created>
  <dcterms:modified xsi:type="dcterms:W3CDTF">2018-11-23T14:13:19Z</dcterms:modified>
</cp:coreProperties>
</file>