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1" r:id="rId9"/>
    <p:sldId id="263" r:id="rId10"/>
    <p:sldId id="265" r:id="rId11"/>
    <p:sldId id="267" r:id="rId12"/>
    <p:sldId id="266" r:id="rId13"/>
    <p:sldId id="283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52BB1-7455-4735-8AFA-730C34D077E6}" type="datetimeFigureOut">
              <a:rPr lang="zh-CN" altLang="en-US" smtClean="0"/>
              <a:pPr/>
              <a:t>2013/4/2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0B032-3771-4197-838F-01C901394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../Videos/&#21095;&#32452;&#25293;&#25103;&#23649;&#23649;&#30772;&#22351;&#29615;&#22659;.flv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../Videos/&#32654;&#26032;&#25253;&#36947;&#65306;&#20020;&#27774;&#21448;&#26159;&#19990;&#30028;&#27745;&#26579;&#26368;&#20005;&#37325;&#30340;&#22478;&#24066;.flv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第五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课  着眼未来  永续发展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915176" cy="1752600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第二框 </a:t>
            </a:r>
            <a:r>
              <a:rPr lang="zh-CN" altLang="en-US" sz="2800" b="1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 建设资源节约型</a:t>
            </a:r>
            <a:r>
              <a:rPr lang="zh-CN" altLang="en-US" sz="2800" b="1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、环境友好型社会</a:t>
            </a:r>
            <a:endParaRPr lang="zh-CN" altLang="en-US" sz="2800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000240"/>
            <a:ext cx="77153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         建设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资源节约型社会的目的在于追求更少资源消耗、更低环境污染、更大经济和社会效益，实现可持续发展。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7224" y="928670"/>
            <a:ext cx="8286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建设资源节约型社会的目的何在？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jjsx.china.com.cn/club/up_jpg/201107/05_184454_8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96780" cy="3214686"/>
          </a:xfrm>
          <a:prstGeom prst="rect">
            <a:avLst/>
          </a:prstGeom>
          <a:noFill/>
        </p:spPr>
      </p:pic>
      <p:pic>
        <p:nvPicPr>
          <p:cNvPr id="22532" name="Picture 4" descr="http://jjsx.china.com.cn/club/up_jpg/201107/05_183943_378.jpg"/>
          <p:cNvPicPr>
            <a:picLocks noChangeAspect="1" noChangeArrowheads="1"/>
          </p:cNvPicPr>
          <p:nvPr/>
        </p:nvPicPr>
        <p:blipFill>
          <a:blip r:embed="rId3"/>
          <a:srcRect r="7382"/>
          <a:stretch>
            <a:fillRect/>
          </a:stretch>
        </p:blipFill>
        <p:spPr bwMode="auto">
          <a:xfrm>
            <a:off x="4663004" y="0"/>
            <a:ext cx="4480996" cy="3214686"/>
          </a:xfrm>
          <a:prstGeom prst="rect">
            <a:avLst/>
          </a:prstGeom>
          <a:noFill/>
        </p:spPr>
      </p:pic>
      <p:pic>
        <p:nvPicPr>
          <p:cNvPr id="22534" name="Picture 6" descr="http://jjsx.china.com.cn/club/up_jpg/201107/05_184309_5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43380"/>
            <a:ext cx="4568213" cy="2714620"/>
          </a:xfrm>
          <a:prstGeom prst="rect">
            <a:avLst/>
          </a:prstGeom>
          <a:noFill/>
        </p:spPr>
      </p:pic>
      <p:pic>
        <p:nvPicPr>
          <p:cNvPr id="22536" name="Picture 8" descr="http://jjsx.china.com.cn/club/up_jpg/201107/05_184402_34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32227" y="4214818"/>
            <a:ext cx="4611773" cy="264318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3286124"/>
            <a:ext cx="6715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方正姚体" pitchFamily="2" charset="-122"/>
                <a:ea typeface="方正姚体" pitchFamily="2" charset="-122"/>
              </a:rPr>
              <a:t>经过环境改造后焕然一新的山西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cn.dreamstime.com/%e7%85%a4%e7%9f%bf%e5%b7%a5%e4%ba%ba%e5%87%8f%e9%80%9f%e7%81%ab%e7%ae%ad%e7%9a%84%e9%93%81%e9%94%b9%e6%9c%a8%e5%88%bb-thumb23040469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34000" y="2943224"/>
            <a:ext cx="3810000" cy="391477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85786" y="500042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山西的呐喊</a:t>
            </a:r>
            <a:r>
              <a:rPr lang="en-US" altLang="zh-CN" sz="2800" b="1" dirty="0">
                <a:latin typeface="方正姚体" pitchFamily="2" charset="-122"/>
                <a:ea typeface="方正姚体" pitchFamily="2" charset="-122"/>
              </a:rPr>
              <a:t>——“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从此不再仅</a:t>
            </a:r>
            <a:r>
              <a:rPr lang="zh-CN" altLang="en-US" sz="2800" b="1" dirty="0" smtClean="0">
                <a:latin typeface="方正姚体" pitchFamily="2" charset="-122"/>
                <a:ea typeface="方正姚体" pitchFamily="2" charset="-122"/>
              </a:rPr>
              <a:t>是          ！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”</a:t>
            </a:r>
          </a:p>
        </p:txBody>
      </p:sp>
      <p:sp>
        <p:nvSpPr>
          <p:cNvPr id="3" name="矩形 2"/>
          <p:cNvSpPr/>
          <p:nvPr/>
        </p:nvSpPr>
        <p:spPr>
          <a:xfrm>
            <a:off x="5500694" y="0"/>
            <a:ext cx="17393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煤</a:t>
            </a:r>
            <a:endParaRPr lang="zh-CN" altLang="en-US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1571612"/>
            <a:ext cx="72866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         山西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的“当代愚公”、太原钢铁集团公司的工人李双良，“搬”走了太钢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1000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多万立方米废钢渣，回收废钢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142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万吨，创收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4.5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亿元，把旧日的废渣山变成了美丽的公园。</a:t>
            </a:r>
          </a:p>
          <a:p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        自此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，山西发出了“从此不再仅是煤”的呼喊。山西离不开煤，但不能再仅仅是挖煤，仅仅是提供原始的、粗放的煤！</a:t>
            </a:r>
          </a:p>
          <a:p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        改变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从矿井开始，传统的矿井被建设成高产高效的矿井，原煤开采时就要节约。新矿井采用全自动无人操作的薄煤层刨煤机成套设备和技术、中厚煤层轻型综采放顶煤技术和综合机械化采煤等技术，使资源回收率高达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85%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。</a:t>
            </a:r>
          </a:p>
        </p:txBody>
      </p:sp>
      <p:sp>
        <p:nvSpPr>
          <p:cNvPr id="23554" name="AutoShape 2" descr="http://t1.baidu.com/it/u=1085077589,2329857361&amp;fm=21&amp;gp=0.jpg"/>
          <p:cNvSpPr>
            <a:spLocks noChangeAspect="1" noChangeArrowheads="1"/>
          </p:cNvSpPr>
          <p:nvPr/>
        </p:nvSpPr>
        <p:spPr bwMode="auto">
          <a:xfrm>
            <a:off x="117475" y="-763588"/>
            <a:ext cx="1571625" cy="1619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coal.nengyuan.net/upimg/allimg/080421/1119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70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14290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如何建设资源节约型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社会？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928670"/>
            <a:ext cx="86439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① 建设资源节约型社会，我们要合理地、充分地、无浪费地利用可贵的资源。</a:t>
            </a:r>
          </a:p>
        </p:txBody>
      </p:sp>
      <p:pic>
        <p:nvPicPr>
          <p:cNvPr id="10244" name="Picture 4" descr="http://img.hc360.com/gift/info/images/201011/2010110114301321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029293"/>
            <a:ext cx="4071935" cy="4623909"/>
          </a:xfrm>
          <a:prstGeom prst="rect">
            <a:avLst/>
          </a:prstGeom>
          <a:noFill/>
        </p:spPr>
      </p:pic>
      <p:pic>
        <p:nvPicPr>
          <p:cNvPr id="10246" name="Picture 6" descr="http://pic4.zhongsou.com/image/480523fc564f628d48a.jpg"/>
          <p:cNvPicPr>
            <a:picLocks noChangeAspect="1" noChangeArrowheads="1"/>
          </p:cNvPicPr>
          <p:nvPr/>
        </p:nvPicPr>
        <p:blipFill>
          <a:blip r:embed="rId3"/>
          <a:srcRect r="1428" b="3845"/>
          <a:stretch>
            <a:fillRect/>
          </a:stretch>
        </p:blipFill>
        <p:spPr bwMode="auto">
          <a:xfrm>
            <a:off x="214282" y="2357430"/>
            <a:ext cx="4235480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img12.3lian.com/gaoqing02/01/28/02/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71537" y="0"/>
            <a:ext cx="6857999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85786" y="571480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② 建设资源节约型社会，要加快资源节约技术进步。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00232" y="2000240"/>
            <a:ext cx="68580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【</a:t>
            </a:r>
            <a:r>
              <a:rPr lang="zh-CN" altLang="en-US" sz="2800" b="1" dirty="0" smtClean="0">
                <a:latin typeface="方正姚体" pitchFamily="2" charset="-122"/>
                <a:ea typeface="方正姚体" pitchFamily="2" charset="-122"/>
              </a:rPr>
              <a:t>思考</a:t>
            </a:r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】</a:t>
            </a:r>
            <a:r>
              <a:rPr lang="zh-CN" altLang="en-US" sz="2800" b="1" dirty="0" smtClean="0">
                <a:latin typeface="方正姚体" pitchFamily="2" charset="-122"/>
                <a:ea typeface="方正姚体" pitchFamily="2" charset="-122"/>
              </a:rPr>
              <a:t>：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“循环经济”和“传统经济”的区别在哪里？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3429000"/>
            <a:ext cx="82153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方正姚体" pitchFamily="2" charset="-122"/>
                <a:ea typeface="方正姚体" pitchFamily="2" charset="-122"/>
              </a:rPr>
              <a:t>传统经济</a:t>
            </a:r>
            <a:r>
              <a:rPr lang="zh-CN" altLang="en-US" sz="2800" dirty="0">
                <a:latin typeface="方正姚体" pitchFamily="2" charset="-122"/>
                <a:ea typeface="方正姚体" pitchFamily="2" charset="-122"/>
              </a:rPr>
              <a:t>的生产模式是“资源</a:t>
            </a:r>
            <a:r>
              <a:rPr lang="en-US" altLang="zh-CN" sz="2800" dirty="0">
                <a:latin typeface="方正姚体" pitchFamily="2" charset="-122"/>
                <a:ea typeface="方正姚体" pitchFamily="2" charset="-122"/>
              </a:rPr>
              <a:t>—</a:t>
            </a:r>
            <a:r>
              <a:rPr lang="zh-CN" altLang="en-US" sz="2800" dirty="0">
                <a:latin typeface="方正姚体" pitchFamily="2" charset="-122"/>
                <a:ea typeface="方正姚体" pitchFamily="2" charset="-122"/>
              </a:rPr>
              <a:t>产品</a:t>
            </a:r>
            <a:r>
              <a:rPr lang="en-US" altLang="zh-CN" sz="2800" dirty="0">
                <a:latin typeface="方正姚体" pitchFamily="2" charset="-122"/>
                <a:ea typeface="方正姚体" pitchFamily="2" charset="-122"/>
              </a:rPr>
              <a:t>—</a:t>
            </a:r>
            <a:r>
              <a:rPr lang="zh-CN" altLang="en-US" sz="2800" dirty="0">
                <a:latin typeface="方正姚体" pitchFamily="2" charset="-122"/>
                <a:ea typeface="方正姚体" pitchFamily="2" charset="-122"/>
              </a:rPr>
              <a:t>废物”，经济发展速度越快，付出的资源环境代价就越大，最终将丧失发展的基础和后劲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。</a:t>
            </a:r>
            <a:endParaRPr lang="en-US" altLang="zh-CN" sz="28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800" b="1" dirty="0" smtClean="0">
                <a:solidFill>
                  <a:srgbClr val="00B050"/>
                </a:solidFill>
                <a:latin typeface="方正姚体" pitchFamily="2" charset="-122"/>
                <a:ea typeface="方正姚体" pitchFamily="2" charset="-122"/>
              </a:rPr>
              <a:t>循环</a:t>
            </a:r>
            <a:r>
              <a:rPr lang="zh-CN" altLang="en-US" sz="2800" b="1" dirty="0">
                <a:solidFill>
                  <a:srgbClr val="00B050"/>
                </a:solidFill>
                <a:latin typeface="方正姚体" pitchFamily="2" charset="-122"/>
                <a:ea typeface="方正姚体" pitchFamily="2" charset="-122"/>
              </a:rPr>
              <a:t>经济</a:t>
            </a:r>
            <a:r>
              <a:rPr lang="zh-CN" altLang="en-US" sz="2800" dirty="0">
                <a:latin typeface="方正姚体" pitchFamily="2" charset="-122"/>
                <a:ea typeface="方正姚体" pitchFamily="2" charset="-122"/>
              </a:rPr>
              <a:t>的生产模式是“资源</a:t>
            </a:r>
            <a:r>
              <a:rPr lang="en-US" altLang="zh-CN" sz="2800" dirty="0">
                <a:latin typeface="方正姚体" pitchFamily="2" charset="-122"/>
                <a:ea typeface="方正姚体" pitchFamily="2" charset="-122"/>
              </a:rPr>
              <a:t>—</a:t>
            </a:r>
            <a:r>
              <a:rPr lang="zh-CN" altLang="en-US" sz="2800" dirty="0">
                <a:latin typeface="方正姚体" pitchFamily="2" charset="-122"/>
                <a:ea typeface="方正姚体" pitchFamily="2" charset="-122"/>
              </a:rPr>
              <a:t>产品</a:t>
            </a:r>
            <a:r>
              <a:rPr lang="en-US" altLang="zh-CN" sz="2800" dirty="0">
                <a:latin typeface="方正姚体" pitchFamily="2" charset="-122"/>
                <a:ea typeface="方正姚体" pitchFamily="2" charset="-122"/>
              </a:rPr>
              <a:t>—</a:t>
            </a:r>
            <a:r>
              <a:rPr lang="zh-CN" altLang="en-US" sz="2800" dirty="0">
                <a:latin typeface="方正姚体" pitchFamily="2" charset="-122"/>
                <a:ea typeface="方正姚体" pitchFamily="2" charset="-122"/>
              </a:rPr>
              <a:t>再生资源”，以最小的资源和环境成本，取得最大的经济社会效益，是经济发展与环境保护的有机结合。</a:t>
            </a:r>
          </a:p>
        </p:txBody>
      </p:sp>
      <p:pic>
        <p:nvPicPr>
          <p:cNvPr id="26626" name="Picture 2" descr="http://img.pconline.com.cn/images/bbs4/20084/2/120713523101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85926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pica.nipic.com/2007-07-10/20077109221812_2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928794" y="714356"/>
            <a:ext cx="5639251" cy="539112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3071810"/>
            <a:ext cx="81439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循环经济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的含义：循环经济是一种以资源的高效利用和循环利用为核心，以“减量化、再利用、资源化”为原则，以低消耗、低排放、高效率为基本特征，符合可持续发展理念的经济增长模式。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0100" y="1142984"/>
            <a:ext cx="7000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③ 建设资源节约型社会，要大力发展循环经济。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571612"/>
            <a:ext cx="74295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建设资源节约型社会必须从根本上转变经济发展方式，努力走出一条科技含量高、经济效益好、环境污染少、人力资源得到充分发挥的新型工业化道路。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gzdaily.dayoo.com/res/2/20091217/1260984741390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49903"/>
            <a:ext cx="6119822" cy="490809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857588" y="0"/>
            <a:ext cx="52864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通过垃圾分类处理，回收来的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吨废纸可再生新纸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0.8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吨，相当于少砍伐树龄为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30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年的老树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20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棵，折合成木材可达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立方米；每利用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吨废铁，可炼钢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0.9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吨，相当于节约矿石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吨；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吨废塑料再利用可制造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0.7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吨无铅汽油；用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吨废弃食物加工饲料，可节约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0.36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吨粮食</a:t>
            </a:r>
            <a:r>
              <a:rPr lang="en-US" altLang="zh-CN" sz="2400" dirty="0">
                <a:latin typeface="方正姚体" pitchFamily="2" charset="-122"/>
                <a:ea typeface="方正姚体" pitchFamily="2" charset="-122"/>
              </a:rPr>
              <a:t>……</a:t>
            </a:r>
            <a:endParaRPr lang="zh-CN" altLang="en-US" sz="24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lnppb.gov.cn/cn/uploadfiles/201010/201010282208129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68879"/>
            <a:ext cx="9144000" cy="438912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73581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什么是“环境友好型社会”？</a:t>
            </a:r>
            <a:endParaRPr lang="zh-CN" altLang="en-US" sz="44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28670"/>
            <a:ext cx="8429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环境友好型社会就是全社会都采取有利于环境保护的生产方式、生活方式、消费方式，建立人与环境良性互动关系，实现人与自然的和谐。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i3.sinaimg.cn/dy/o/2011-04-07/1302117665_liMDP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929058" cy="6793760"/>
          </a:xfrm>
          <a:prstGeom prst="rect">
            <a:avLst/>
          </a:prstGeom>
          <a:noFill/>
        </p:spPr>
      </p:pic>
      <p:pic>
        <p:nvPicPr>
          <p:cNvPr id="1028" name="Picture 4" descr="http://hiphotos.baidu.com/tata%b6%fe%ca%c0/pic/item/d892c806784a9c2c3812bb4e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857496"/>
            <a:ext cx="4572000" cy="37052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86182" y="428604"/>
            <a:ext cx="49292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【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讨论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】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：你是否了解垃圾分类的有关知识？</a:t>
            </a:r>
            <a:endParaRPr lang="en-US" altLang="zh-CN" sz="3600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垃圾分类给我们带来的是好处多还是麻烦多？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xsrb.xsnet.cn/xsdaily/img/2006-05/26/2172_1148623520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11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tibetcul.com/UploadFiles/zhuanti_UploadFiles_1167/200611/200611041538392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11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newspaper.lndaily.com.cn/lnrb/dayang/200605/kq11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>
            <a:hlinkClick r:id="rId3" action="ppaction://hlinkfile"/>
          </p:cNvPr>
          <p:cNvSpPr txBox="1"/>
          <p:nvPr/>
        </p:nvSpPr>
        <p:spPr>
          <a:xfrm>
            <a:off x="857224" y="928670"/>
            <a:ext cx="7572428" cy="378565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方正姚体" pitchFamily="2" charset="-122"/>
                <a:ea typeface="方正姚体" pitchFamily="2" charset="-122"/>
              </a:rPr>
              <a:t>2006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年，影片</a:t>
            </a:r>
            <a:r>
              <a:rPr lang="en-US" altLang="zh-CN" sz="2400" dirty="0"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无极</a:t>
            </a:r>
            <a:r>
              <a:rPr lang="en-US" altLang="zh-CN" sz="2400" dirty="0"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剧组因拍摄过程中对香格里拉生态环境造成破坏被处以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9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万元罚款。云南香格里拉的“碧沽天池”地处海拔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4000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多米的高山，池水清澈澄明，周边覆盖着茂密的原始森林和草地。</a:t>
            </a:r>
            <a:r>
              <a:rPr lang="en-US" altLang="zh-CN" sz="2400" dirty="0"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无极</a:t>
            </a:r>
            <a:r>
              <a:rPr lang="en-US" altLang="zh-CN" sz="2400" dirty="0"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剧组的到来使美丽的天池犹如遭遇了一场毁容之灾：不仅饭盒、酒瓶、塑料袋、雨衣等垃圾遍地，而且还修建了长约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100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米的砂石路面和长约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20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米的铺有木条的道路，并搭建了名为“海棠精舍”的临时建筑物，破坏了碧沽天池周围部分高山草甸和高山灌丛植被，对天池周围的自然生态环境造成了影响。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496"/>
            <a:ext cx="78581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① 建设环境友好型社会，要求我们在利用自然资源、发展经济的过程中，合理利用自然资源，严格防范各种废弃物对自然环境的污染。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1785926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如何建设环境友好型社会？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4929198"/>
            <a:ext cx="7286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② 建设环境友好型社会，要求保护和及时修复自然生态。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5844" name="Picture 4" descr="http://y0.ifengimg.com/news_spider/dci_2012/08/3c1c570317fb3458398b36bf1efb07fa.jpg"/>
          <p:cNvPicPr>
            <a:picLocks noChangeAspect="1" noChangeArrowheads="1"/>
          </p:cNvPicPr>
          <p:nvPr/>
        </p:nvPicPr>
        <p:blipFill>
          <a:blip r:embed="rId3"/>
          <a:srcRect l="16500" t="3448" r="14499"/>
          <a:stretch>
            <a:fillRect/>
          </a:stretch>
        </p:blipFill>
        <p:spPr bwMode="auto">
          <a:xfrm>
            <a:off x="5357818" y="500042"/>
            <a:ext cx="3286148" cy="4000500"/>
          </a:xfrm>
          <a:prstGeom prst="rect">
            <a:avLst/>
          </a:prstGeom>
          <a:noFill/>
        </p:spPr>
      </p:pic>
      <p:pic>
        <p:nvPicPr>
          <p:cNvPr id="35846" name="Picture 6" descr="http://www.jsgs.com.cn/upfile/article/2011/07/1210506274.jpg"/>
          <p:cNvPicPr>
            <a:picLocks noChangeAspect="1" noChangeArrowheads="1"/>
          </p:cNvPicPr>
          <p:nvPr/>
        </p:nvPicPr>
        <p:blipFill>
          <a:blip r:embed="rId4"/>
          <a:srcRect l="20381" t="4156" r="19836" b="12742"/>
          <a:stretch>
            <a:fillRect/>
          </a:stretch>
        </p:blipFill>
        <p:spPr bwMode="auto">
          <a:xfrm>
            <a:off x="714348" y="571480"/>
            <a:ext cx="4143372" cy="3766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1500174"/>
            <a:ext cx="66437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③ 建设环境友好型社会，要求我们珍爱自然界的其他生命。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6866" name="Picture 2" descr="http://chongwu.taobao.aigou.com/res_base/jeecms_com_www/upload/article/image/2010_1/1_1/bwn0g3vqn3q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8934"/>
            <a:ext cx="4762500" cy="2914651"/>
          </a:xfrm>
          <a:prstGeom prst="rect">
            <a:avLst/>
          </a:prstGeom>
          <a:noFill/>
        </p:spPr>
      </p:pic>
      <p:pic>
        <p:nvPicPr>
          <p:cNvPr id="36868" name="Picture 4" descr="http://img6.faloo.com/picture/0x0/0/429/429077.jpg"/>
          <p:cNvPicPr>
            <a:picLocks noChangeAspect="1" noChangeArrowheads="1"/>
          </p:cNvPicPr>
          <p:nvPr/>
        </p:nvPicPr>
        <p:blipFill>
          <a:blip r:embed="rId4"/>
          <a:srcRect l="11006" t="2727" r="5660" b="4545"/>
          <a:stretch>
            <a:fillRect/>
          </a:stretch>
        </p:blipFill>
        <p:spPr bwMode="auto">
          <a:xfrm>
            <a:off x="4595112" y="2928934"/>
            <a:ext cx="4548888" cy="2918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428736"/>
            <a:ext cx="70009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④ 建设环境友好型社会，还需要积极倡导环境友好的消费方式。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7890" name="Picture 2" descr="http://newsxml.cnool.net/newspic2/2009/2009-9/2009-9-18/6338886452165625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214686"/>
            <a:ext cx="3810000" cy="2971800"/>
          </a:xfrm>
          <a:prstGeom prst="rect">
            <a:avLst/>
          </a:prstGeom>
          <a:noFill/>
        </p:spPr>
      </p:pic>
      <p:pic>
        <p:nvPicPr>
          <p:cNvPr id="37892" name="Picture 4" descr="http://gb.cri.cn/mmsource/images/2005/11/09/nc051109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29983" y="2500306"/>
            <a:ext cx="2985374" cy="4061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1643050"/>
            <a:ext cx="62865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         建设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环境友好型社会，就是要以环境承载力为基础，以遵循自然规律为准则，以绿色科技为动力，倡导环境文化和生态文明，构建经济社会环境协调发展的社会体系，实现可持续发展。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857232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努力增强节约资源、保护环境意识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1857364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、节约资源、保护环境，需要每个人的实际行动。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3214686"/>
            <a:ext cx="7000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、我们要自觉遵守节约资源、保护环境的道德规范和法律规范，主动承担社会责任。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什么是“资源节约型社会”？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472" y="1785926"/>
            <a:ext cx="7786742" cy="371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资源节约型社会是指在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____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____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____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等领域，通过采取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_____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_____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____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等综合性措施，提高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_____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利用效率，以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____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的资源消耗获得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____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的经济和社会收益，保障经济社会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_______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发展。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14876" y="1928802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生产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7884" y="1928802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流通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72330" y="192880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消费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271462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法律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271462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经济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6578" y="271462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行政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342900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资源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29520" y="342900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最少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68" y="407194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最大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4678" y="4857760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可持续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71480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【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思考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】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“节约”的双重含义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736"/>
            <a:ext cx="6357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其一，是相对浪费而言的节约。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43372" y="2357430"/>
            <a:ext cx="464347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其二，是要求在经济运行中对资源、能源需求实行减量化。即在生产和消费过程中，用尽可能少的资源、能源（或用可再生资源），创造相同的财富甚至更多的财富，最大限度地充分回收利用各种废弃物。</a:t>
            </a:r>
          </a:p>
          <a:p>
            <a:endParaRPr lang="zh-CN" altLang="en-US" dirty="0"/>
          </a:p>
        </p:txBody>
      </p:sp>
      <p:pic>
        <p:nvPicPr>
          <p:cNvPr id="15370" name="Picture 10" descr="http://img764.ph.126.net/TGp4TaNjwgVdZFYWd-l7kw==/2981101478343916643.jpg"/>
          <p:cNvPicPr>
            <a:picLocks noChangeAspect="1" noChangeArrowheads="1"/>
          </p:cNvPicPr>
          <p:nvPr/>
        </p:nvPicPr>
        <p:blipFill>
          <a:blip r:embed="rId2"/>
          <a:srcRect r="1724" b="4928"/>
          <a:stretch>
            <a:fillRect/>
          </a:stretch>
        </p:blipFill>
        <p:spPr bwMode="auto">
          <a:xfrm>
            <a:off x="0" y="1928802"/>
            <a:ext cx="4071934" cy="4643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2" name="Picture 12" descr="http://pica.nipic.com/2007-08-23/200782316745196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00826" y="214290"/>
            <a:ext cx="1592974" cy="1976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357166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建设资源节约型社会的目的何在？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948690"/>
            <a:ext cx="50006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方正姚体" pitchFamily="2" charset="-122"/>
                <a:ea typeface="方正姚体" pitchFamily="2" charset="-122"/>
              </a:rPr>
              <a:t>         20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世纪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90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年代，大洋彼岸曾向我国政府发来火情通报，“据卫星发回的图片显示，中国华北某处正在发生森林火灾”。经查证，“森林火灾”原来是山西一条山沟炼土焦大量排放的烟尘所致。</a:t>
            </a:r>
          </a:p>
          <a:p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         山西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遍地是煤，作为国家重要的煤炭能源基地，为外省输送了近百亿吨煤，占全国外调煤总量的</a:t>
            </a:r>
            <a:r>
              <a:rPr lang="en-US" sz="2400" dirty="0">
                <a:latin typeface="方正姚体" pitchFamily="2" charset="-122"/>
                <a:ea typeface="方正姚体" pitchFamily="2" charset="-122"/>
              </a:rPr>
              <a:t>70%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以上。滚滚的乌金运出去，而山西却变得千疮百孔。高强度、粗放式、大规模的煤炭开采，不仅导致了资源枯竭、环境污染、生态破坏、安全事故频发等问题，也使山西的经济结构趋于单一。</a:t>
            </a:r>
          </a:p>
          <a:p>
            <a:endParaRPr lang="zh-CN" altLang="en-US" dirty="0"/>
          </a:p>
        </p:txBody>
      </p:sp>
      <p:pic>
        <p:nvPicPr>
          <p:cNvPr id="17410" name="Picture 2" descr="http://snap.map.baidu.com/?qt=snap&amp;data=%7b%22src%22:%22snap%22,%22key%22:%22015,1006889611,1267050978%22,%22t%22:%22getpic%22%7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142984"/>
            <a:ext cx="3171831" cy="53516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cci555.com/h000/h12/img20101117175918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115" y="0"/>
            <a:ext cx="905088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71480"/>
            <a:ext cx="92866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jfdaily.com/jfimg/2010-51/29582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showchina.net.cn/BBS/attachmentsBBS/month_1009/10090911354198c7a30a1f204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07220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6143645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hlinkClick r:id="rId3" action="ppaction://hlinkfile"/>
              </a:rPr>
              <a:t>山西临汾当选世界污染最严重城市</a:t>
            </a:r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4296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【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思考</a:t>
            </a:r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】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从以上这段材料中，我们发现山西以往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的经济发展模式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存在哪些问题？</a:t>
            </a:r>
          </a:p>
        </p:txBody>
      </p:sp>
      <p:pic>
        <p:nvPicPr>
          <p:cNvPr id="21506" name="Picture 2" descr="http://news.xinhuanet.com/photo/2010-05/05/1274039_331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38275"/>
            <a:ext cx="9144000" cy="5419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</TotalTime>
  <Words>1206</Words>
  <Paragraphs>54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第五课  着眼未来  永续发展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hp</cp:lastModifiedBy>
  <dcterms:created xsi:type="dcterms:W3CDTF">2013-04-01T05:29:19Z</dcterms:created>
  <dcterms:modified xsi:type="dcterms:W3CDTF">2018-11-23T06:19:51Z</dcterms:modified>
</cp:coreProperties>
</file>