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sldIdLst>
    <p:sldId id="309" r:id="rId4"/>
    <p:sldId id="406" r:id="rId5"/>
    <p:sldId id="348" r:id="rId6"/>
    <p:sldId id="380" r:id="rId7"/>
    <p:sldId id="317" r:id="rId8"/>
    <p:sldId id="342" r:id="rId9"/>
    <p:sldId id="384" r:id="rId10"/>
    <p:sldId id="344" r:id="rId11"/>
    <p:sldId id="345" r:id="rId12"/>
    <p:sldId id="382" r:id="rId13"/>
    <p:sldId id="289" r:id="rId14"/>
    <p:sldId id="290" r:id="rId15"/>
    <p:sldId id="308" r:id="rId16"/>
    <p:sldId id="306" r:id="rId17"/>
    <p:sldId id="313" r:id="rId18"/>
    <p:sldId id="295" r:id="rId19"/>
    <p:sldId id="297" r:id="rId20"/>
    <p:sldId id="265" r:id="rId21"/>
    <p:sldId id="300" r:id="rId22"/>
    <p:sldId id="302" r:id="rId23"/>
    <p:sldId id="320" r:id="rId24"/>
    <p:sldId id="385" r:id="rId25"/>
    <p:sldId id="303" r:id="rId26"/>
    <p:sldId id="311" r:id="rId27"/>
    <p:sldId id="312" r:id="rId28"/>
    <p:sldId id="315" r:id="rId2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2929"/>
    <a:srgbClr val="0000CC"/>
    <a:srgbClr val="FF66CC"/>
    <a:srgbClr val="19EF7A"/>
    <a:srgbClr val="333300"/>
    <a:srgbClr val="0000FF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693"/>
    <p:restoredTop sz="94660"/>
  </p:normalViewPr>
  <p:slideViewPr>
    <p:cSldViewPr showGuides="1">
      <p:cViewPr varScale="1">
        <p:scale>
          <a:sx n="79" d="100"/>
          <a:sy n="79" d="100"/>
        </p:scale>
        <p:origin x="-702" y="-90"/>
      </p:cViewPr>
      <p:guideLst>
        <p:guide orient="horz" pos="2160"/>
        <p:guide pos="290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3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8370" name="标题 5836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8371" name="文本占位符 5837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8372" name="日期占位符 5837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58373" name="页脚占位符 5837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58374" name="灯片编号占位符 5837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hyperlink" Target="&#25112;&#22269;&#19971;&#38596;&#21644;&#21830;&#38789;&#21464;&#27861;.MPG" TargetMode="External"/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17.GIF"/><Relationship Id="rId2" Type="http://schemas.openxmlformats.org/officeDocument/2006/relationships/slide" Target="slide14.xml"/><Relationship Id="rId1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6562" name="组合 66561"/>
          <p:cNvGrpSpPr/>
          <p:nvPr/>
        </p:nvGrpSpPr>
        <p:grpSpPr>
          <a:xfrm>
            <a:off x="2286000" y="2520950"/>
            <a:ext cx="4572000" cy="4337050"/>
            <a:chOff x="3606" y="1570"/>
            <a:chExt cx="1905" cy="1444"/>
          </a:xfrm>
        </p:grpSpPr>
        <p:pic>
          <p:nvPicPr>
            <p:cNvPr id="66563" name="内容占位符 66562" descr="铁犁1"/>
            <p:cNvPicPr>
              <a:picLocks noChangeAspect="1"/>
            </p:cNvPicPr>
            <p:nvPr>
              <p:ph sz="quarter" idx="2"/>
            </p:nvPr>
          </p:nvPicPr>
          <p:blipFill>
            <a:blip r:embed="rId1"/>
            <a:stretch>
              <a:fillRect/>
            </a:stretch>
          </p:blipFill>
          <p:spPr>
            <a:xfrm>
              <a:off x="3606" y="1570"/>
              <a:ext cx="1905" cy="1209"/>
            </a:xfrm>
          </p:spPr>
        </p:pic>
        <p:sp>
          <p:nvSpPr>
            <p:cNvPr id="66564" name="文本框 66563"/>
            <p:cNvSpPr txBox="1"/>
            <p:nvPr/>
          </p:nvSpPr>
          <p:spPr>
            <a:xfrm>
              <a:off x="4286" y="2821"/>
              <a:ext cx="587" cy="1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/>
              <a:r>
                <a:rPr lang="zh-CN" altLang="en-US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铁犁铧</a:t>
              </a:r>
              <a:endPara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66567" name="矩形 66566"/>
          <p:cNvSpPr/>
          <p:nvPr/>
        </p:nvSpPr>
        <p:spPr>
          <a:xfrm>
            <a:off x="1295400" y="0"/>
            <a:ext cx="6391275" cy="28194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p>
            <a:pPr algn="ctr"/>
            <a:r>
              <a:rPr lang="zh-CN" altLang="en-US" sz="4400" b="1">
                <a:ln w="9525" cap="flat" cmpd="sng">
                  <a:solidFill>
                    <a:srgbClr val="00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808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第8课</a:t>
            </a:r>
            <a:endParaRPr lang="zh-CN" altLang="en-US" sz="4400" b="1">
              <a:ln w="9525" cap="flat" cmpd="sng">
                <a:solidFill>
                  <a:srgbClr val="00FF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808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zh-CN" altLang="en-US" sz="4400" b="1">
                <a:ln w="9525" cap="flat" cmpd="sng">
                  <a:solidFill>
                    <a:srgbClr val="00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808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铁器牛耕引发的社会变革</a:t>
            </a:r>
            <a:endParaRPr lang="zh-CN" altLang="en-US" sz="4400" b="1">
              <a:ln w="9525" cap="flat" cmpd="sng">
                <a:solidFill>
                  <a:srgbClr val="00FF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808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80" name="文本框 50179"/>
          <p:cNvSpPr txBox="1"/>
          <p:nvPr/>
        </p:nvSpPr>
        <p:spPr>
          <a:xfrm>
            <a:off x="990600" y="238125"/>
            <a:ext cx="3543300" cy="1098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6600" b="1" dirty="0">
                <a:solidFill>
                  <a:schemeClr val="hlink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想一想：</a:t>
            </a:r>
            <a:endParaRPr lang="zh-CN" altLang="en-US" sz="6600" b="1" dirty="0">
              <a:solidFill>
                <a:schemeClr val="hlink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50181" name="文本框 50180"/>
          <p:cNvSpPr txBox="1"/>
          <p:nvPr/>
        </p:nvSpPr>
        <p:spPr>
          <a:xfrm>
            <a:off x="990600" y="1752600"/>
            <a:ext cx="7772400" cy="3441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400" b="1" i="1" dirty="0">
                <a:solidFill>
                  <a:srgbClr val="FF66CC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         </a:t>
            </a:r>
            <a:r>
              <a:rPr lang="zh-CN" altLang="en-US" sz="4400" b="1" i="1" dirty="0">
                <a:solidFill>
                  <a:srgbClr val="FF66CC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你们怎么理解史书上</a:t>
            </a:r>
            <a:endParaRPr lang="zh-CN" altLang="en-US" sz="4400" b="1" i="1" dirty="0">
              <a:solidFill>
                <a:srgbClr val="FF66CC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pPr lvl="0"/>
            <a:endParaRPr lang="zh-CN" altLang="en-US" sz="4400" b="1" i="1" dirty="0">
              <a:solidFill>
                <a:srgbClr val="FF66CC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pPr lvl="0"/>
            <a:r>
              <a:rPr lang="zh-CN" altLang="en-US" sz="4400" b="1" i="1" dirty="0">
                <a:solidFill>
                  <a:srgbClr val="FF66CC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   记载的这一时期“公作则</a:t>
            </a:r>
            <a:endParaRPr lang="zh-CN" altLang="en-US" sz="4400" b="1" i="1" dirty="0">
              <a:solidFill>
                <a:srgbClr val="FF66CC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pPr lvl="0"/>
            <a:endParaRPr lang="zh-CN" altLang="en-US" sz="4400" b="1" i="1" dirty="0">
              <a:solidFill>
                <a:srgbClr val="FF66CC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pPr lvl="0"/>
            <a:r>
              <a:rPr lang="zh-CN" altLang="en-US" sz="4400" b="1" i="1" dirty="0">
                <a:solidFill>
                  <a:srgbClr val="FF66CC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   迟”、 “分地则速”的现象？</a:t>
            </a:r>
            <a:endParaRPr lang="zh-CN" altLang="en-US" sz="4400" b="1" i="1" dirty="0">
              <a:solidFill>
                <a:srgbClr val="FF66CC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50182" name="动作按钮: 后退或前一项 50181">
            <a:hlinkClick r:id="" action="ppaction://hlinkshowjump?jump=previousslide"/>
          </p:cNvPr>
          <p:cNvSpPr/>
          <p:nvPr/>
        </p:nvSpPr>
        <p:spPr>
          <a:xfrm>
            <a:off x="8229600" y="6096000"/>
            <a:ext cx="914400" cy="762000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018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018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50181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>
                                            <p:txEl>
                                              <p:charRg st="2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0181">
                                            <p:txEl>
                                              <p:charRg st="2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0181">
                                            <p:txEl>
                                              <p:charRg st="2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50181">
                                            <p:txEl>
                                              <p:charRg st="20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>
                                            <p:txEl>
                                              <p:charRg st="36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0181">
                                            <p:txEl>
                                              <p:charRg st="36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0181">
                                            <p:txEl>
                                              <p:charRg st="36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50181">
                                            <p:txEl>
                                              <p:charRg st="36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8914" name="标题 38913"/>
          <p:cNvSpPr>
            <a:spLocks noGrp="1"/>
          </p:cNvSpPr>
          <p:nvPr>
            <p:ph type="title"/>
          </p:nvPr>
        </p:nvSpPr>
        <p:spPr>
          <a:xfrm>
            <a:off x="228600" y="228600"/>
            <a:ext cx="3886200" cy="533400"/>
          </a:xfrm>
        </p:spPr>
        <p:txBody>
          <a:bodyPr anchor="ctr"/>
          <a:p>
            <a:r>
              <a:rPr lang="zh-CN" altLang="en-US" sz="5400" b="1" dirty="0">
                <a:solidFill>
                  <a:schemeClr val="hlink"/>
                </a:solidFill>
                <a:ea typeface="华文行楷" panose="02010800040101010101" pitchFamily="2" charset="-122"/>
              </a:rPr>
              <a:t>想一想：</a:t>
            </a:r>
            <a:endParaRPr lang="zh-CN" altLang="en-US" sz="5400" b="1" dirty="0">
              <a:solidFill>
                <a:schemeClr val="hlink"/>
              </a:solidFill>
              <a:ea typeface="华文行楷" panose="02010800040101010101" pitchFamily="2" charset="-122"/>
            </a:endParaRPr>
          </a:p>
        </p:txBody>
      </p:sp>
      <p:sp>
        <p:nvSpPr>
          <p:cNvPr id="38918" name="文本框 38917"/>
          <p:cNvSpPr txBox="1"/>
          <p:nvPr/>
        </p:nvSpPr>
        <p:spPr>
          <a:xfrm>
            <a:off x="533400" y="1146175"/>
            <a:ext cx="3194050" cy="579438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奴隶集体耕种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0" name="下箭头 38919"/>
          <p:cNvSpPr/>
          <p:nvPr/>
        </p:nvSpPr>
        <p:spPr>
          <a:xfrm>
            <a:off x="990600" y="1752600"/>
            <a:ext cx="1524000" cy="9906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8922" name="文本框 38921"/>
          <p:cNvSpPr txBox="1"/>
          <p:nvPr/>
        </p:nvSpPr>
        <p:spPr>
          <a:xfrm>
            <a:off x="4500563" y="1119188"/>
            <a:ext cx="3841750" cy="579437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出租给农民个体耕种</a:t>
            </a:r>
            <a:endParaRPr lang="zh-CN" altLang="en-US" sz="3200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3" name="下箭头 38922"/>
          <p:cNvSpPr/>
          <p:nvPr/>
        </p:nvSpPr>
        <p:spPr>
          <a:xfrm>
            <a:off x="5562600" y="1752600"/>
            <a:ext cx="1524000" cy="9906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8924" name="文本框 38923"/>
          <p:cNvSpPr txBox="1"/>
          <p:nvPr/>
        </p:nvSpPr>
        <p:spPr>
          <a:xfrm>
            <a:off x="1143000" y="2819400"/>
            <a:ext cx="1412875" cy="833438"/>
          </a:xfrm>
          <a:prstGeom prst="rect">
            <a:avLst/>
          </a:prstGeom>
          <a:solidFill>
            <a:srgbClr val="0000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pPr lvl="0"/>
            <a:r>
              <a:rPr lang="zh-CN" altLang="en-US" sz="4800" dirty="0">
                <a:solidFill>
                  <a:srgbClr val="FFFF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公作</a:t>
            </a:r>
            <a:endParaRPr lang="zh-CN" altLang="en-US" sz="4800" dirty="0">
              <a:solidFill>
                <a:srgbClr val="FFFF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38928" name="文本框 38927"/>
          <p:cNvSpPr txBox="1"/>
          <p:nvPr/>
        </p:nvSpPr>
        <p:spPr>
          <a:xfrm>
            <a:off x="5562600" y="2819400"/>
            <a:ext cx="1539875" cy="833438"/>
          </a:xfrm>
          <a:prstGeom prst="rect">
            <a:avLst/>
          </a:prstGeom>
          <a:solidFill>
            <a:srgbClr val="0000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/>
            <a:r>
              <a:rPr lang="zh-CN" altLang="en-US" sz="4800" dirty="0">
                <a:solidFill>
                  <a:srgbClr val="FFFF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分地</a:t>
            </a:r>
            <a:endParaRPr lang="zh-CN" altLang="en-US" sz="4800" dirty="0">
              <a:solidFill>
                <a:srgbClr val="FFFF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38929" name="文本框 38928"/>
          <p:cNvSpPr txBox="1"/>
          <p:nvPr/>
        </p:nvSpPr>
        <p:spPr>
          <a:xfrm>
            <a:off x="5257800" y="4340225"/>
            <a:ext cx="1565275" cy="923925"/>
          </a:xfrm>
          <a:prstGeom prst="rect">
            <a:avLst/>
          </a:prstGeom>
          <a:solidFill>
            <a:srgbClr val="0000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pPr lvl="0"/>
            <a:r>
              <a:rPr lang="zh-CN" altLang="en-US" sz="5400" b="1" dirty="0">
                <a:solidFill>
                  <a:srgbClr val="FFFF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则速</a:t>
            </a:r>
            <a:endParaRPr lang="zh-CN" altLang="en-US" sz="5400" b="1" dirty="0">
              <a:solidFill>
                <a:srgbClr val="FFFF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38930" name="直接连接符 38929"/>
          <p:cNvSpPr/>
          <p:nvPr/>
        </p:nvSpPr>
        <p:spPr>
          <a:xfrm flipH="1">
            <a:off x="5943600" y="3657600"/>
            <a:ext cx="685800" cy="685800"/>
          </a:xfrm>
          <a:prstGeom prst="line">
            <a:avLst/>
          </a:prstGeom>
          <a:ln w="1397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8931" name="文本框 38930"/>
          <p:cNvSpPr txBox="1"/>
          <p:nvPr/>
        </p:nvSpPr>
        <p:spPr>
          <a:xfrm>
            <a:off x="0" y="5486400"/>
            <a:ext cx="9134475" cy="1076325"/>
          </a:xfrm>
          <a:prstGeom prst="rect">
            <a:avLst/>
          </a:prstGeom>
          <a:solidFill>
            <a:srgbClr val="0000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个体小农逐渐成为社会的基本生产单位，新兴地主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阶级开始登上历史舞台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32" name="文本框 38931"/>
          <p:cNvSpPr txBox="1"/>
          <p:nvPr/>
        </p:nvSpPr>
        <p:spPr>
          <a:xfrm>
            <a:off x="1828800" y="4343400"/>
            <a:ext cx="1600200" cy="923925"/>
          </a:xfrm>
          <a:prstGeom prst="rect">
            <a:avLst/>
          </a:prstGeom>
          <a:solidFill>
            <a:srgbClr val="0000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/>
            <a:r>
              <a:rPr lang="zh-CN" altLang="en-US" sz="5400" b="1" dirty="0">
                <a:solidFill>
                  <a:srgbClr val="FFFF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则迟</a:t>
            </a:r>
            <a:endParaRPr lang="zh-CN" altLang="en-US" sz="5400" b="1" dirty="0">
              <a:solidFill>
                <a:srgbClr val="FFFF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38933" name="直接连接符 38932"/>
          <p:cNvSpPr/>
          <p:nvPr/>
        </p:nvSpPr>
        <p:spPr>
          <a:xfrm>
            <a:off x="1752600" y="3581400"/>
            <a:ext cx="609600" cy="762000"/>
          </a:xfrm>
          <a:prstGeom prst="line">
            <a:avLst/>
          </a:prstGeom>
          <a:ln w="1397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9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9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8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38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38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38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1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1">
                                            <p:txEl>
                                              <p:charRg st="23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 animBg="1"/>
      <p:bldP spid="38918" grpId="1" animBg="1"/>
      <p:bldP spid="38922" grpId="0" animBg="1"/>
      <p:bldP spid="38924" grpId="0" animBg="1"/>
      <p:bldP spid="38928" grpId="0" animBg="1"/>
      <p:bldP spid="38929" grpId="0" animBg="1"/>
      <p:bldP spid="389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8" name="图片 39937" descr="战国形势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9" name="文本框 39938"/>
          <p:cNvSpPr txBox="1"/>
          <p:nvPr/>
        </p:nvSpPr>
        <p:spPr>
          <a:xfrm>
            <a:off x="7010400" y="2362200"/>
            <a:ext cx="914400" cy="466725"/>
          </a:xfrm>
          <a:prstGeom prst="rect">
            <a:avLst/>
          </a:prstGeom>
          <a:noFill/>
          <a:ln w="9525" cap="flat" cmpd="sng">
            <a:solidFill>
              <a:srgbClr val="FFFF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邹忌</a:t>
            </a:r>
            <a:endParaRPr lang="zh-CN" altLang="en-US" sz="240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40" name="文本框 39939"/>
          <p:cNvSpPr txBox="1"/>
          <p:nvPr/>
        </p:nvSpPr>
        <p:spPr>
          <a:xfrm>
            <a:off x="4800600" y="4724400"/>
            <a:ext cx="990600" cy="466725"/>
          </a:xfrm>
          <a:prstGeom prst="rect">
            <a:avLst/>
          </a:prstGeom>
          <a:noFill/>
          <a:ln w="9525" cap="flat" cmpd="sng">
            <a:solidFill>
              <a:srgbClr val="FFFF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吴起</a:t>
            </a:r>
            <a:endParaRPr lang="zh-CN" altLang="en-US" sz="240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41" name="文本框 39940"/>
          <p:cNvSpPr txBox="1"/>
          <p:nvPr/>
        </p:nvSpPr>
        <p:spPr>
          <a:xfrm>
            <a:off x="5029200" y="3276600"/>
            <a:ext cx="838200" cy="466725"/>
          </a:xfrm>
          <a:prstGeom prst="rect">
            <a:avLst/>
          </a:prstGeom>
          <a:noFill/>
          <a:ln w="9525" cap="flat" cmpd="sng">
            <a:solidFill>
              <a:srgbClr val="FFFF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李悝</a:t>
            </a:r>
            <a:endParaRPr lang="zh-CN" altLang="en-US" sz="240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42" name="文本框 39941"/>
          <p:cNvSpPr txBox="1"/>
          <p:nvPr/>
        </p:nvSpPr>
        <p:spPr>
          <a:xfrm>
            <a:off x="6400800" y="4267200"/>
            <a:ext cx="1143000" cy="466725"/>
          </a:xfrm>
          <a:prstGeom prst="rect">
            <a:avLst/>
          </a:prstGeom>
          <a:noFill/>
          <a:ln w="9525" cap="flat" cmpd="sng">
            <a:solidFill>
              <a:srgbClr val="FFFF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申不害</a:t>
            </a:r>
            <a:endParaRPr lang="zh-CN" altLang="en-US" sz="240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43" name="文本框 39942"/>
          <p:cNvSpPr txBox="1"/>
          <p:nvPr/>
        </p:nvSpPr>
        <p:spPr>
          <a:xfrm>
            <a:off x="3429000" y="3276600"/>
            <a:ext cx="838200" cy="466725"/>
          </a:xfrm>
          <a:prstGeom prst="rect">
            <a:avLst/>
          </a:prstGeom>
          <a:noFill/>
          <a:ln w="9525" cap="flat" cmpd="sng">
            <a:solidFill>
              <a:srgbClr val="FFFF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商鞅</a:t>
            </a:r>
            <a:endParaRPr lang="zh-CN" altLang="en-US" sz="240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44" name="文本框 39943"/>
          <p:cNvSpPr txBox="1"/>
          <p:nvPr/>
        </p:nvSpPr>
        <p:spPr>
          <a:xfrm>
            <a:off x="0" y="228600"/>
            <a:ext cx="5410200" cy="641350"/>
          </a:xfrm>
          <a:prstGeom prst="rect">
            <a:avLst/>
          </a:prstGeom>
          <a:solidFill>
            <a:srgbClr val="FFFF00">
              <a:alpha val="96001"/>
            </a:srgbClr>
          </a:solidFill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i="1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二、竞相改革的时代风潮</a:t>
            </a:r>
            <a:endParaRPr lang="zh-CN" altLang="en-US" sz="3600" b="1" i="1" dirty="0">
              <a:solidFill>
                <a:srgbClr val="0000FF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9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animBg="1"/>
      <p:bldP spid="39940" grpId="0" animBg="1"/>
      <p:bldP spid="39941" grpId="0" animBg="1"/>
      <p:bldP spid="39942" grpId="0" animBg="1"/>
      <p:bldP spid="39943" grpId="0" animBg="1"/>
      <p:bldP spid="3994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矩形 65537"/>
          <p:cNvSpPr/>
          <p:nvPr/>
        </p:nvSpPr>
        <p:spPr>
          <a:xfrm>
            <a:off x="1981200" y="762000"/>
            <a:ext cx="5213350" cy="7620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tx1"/>
            </a:outerShdw>
          </a:effectLst>
        </p:spPr>
        <p:txBody>
          <a:bodyPr wrap="none" anchor="t">
            <a:spAutoFit/>
          </a:bodyPr>
          <a:p>
            <a:pPr lvl="0"/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竟相改革的时代风潮</a:t>
            </a:r>
            <a:endParaRPr lang="zh-CN" altLang="en-US" sz="4400" dirty="0">
              <a:solidFill>
                <a:srgbClr val="FF00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65539" name="矩形 65538"/>
          <p:cNvSpPr/>
          <p:nvPr/>
        </p:nvSpPr>
        <p:spPr>
          <a:xfrm>
            <a:off x="2362200" y="2498725"/>
            <a:ext cx="4572000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000" b="1" dirty="0">
                <a:solidFill>
                  <a:srgbClr val="80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魏国</a:t>
            </a:r>
            <a:r>
              <a:rPr lang="en-US" altLang="zh-CN" sz="4000" b="1" dirty="0">
                <a:solidFill>
                  <a:srgbClr val="80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——</a:t>
            </a:r>
            <a:r>
              <a:rPr lang="zh-CN" altLang="en-US" sz="4000" b="1" dirty="0">
                <a:solidFill>
                  <a:srgbClr val="80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李悝</a:t>
            </a:r>
            <a:br>
              <a:rPr lang="zh-CN" altLang="en-US" sz="4000" b="1" dirty="0">
                <a:solidFill>
                  <a:srgbClr val="80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</a:br>
            <a:r>
              <a:rPr lang="zh-CN" altLang="en-US" sz="4000" b="1" dirty="0">
                <a:solidFill>
                  <a:srgbClr val="80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楚国</a:t>
            </a:r>
            <a:r>
              <a:rPr lang="en-US" altLang="zh-CN" sz="4000" b="1" dirty="0">
                <a:solidFill>
                  <a:srgbClr val="80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——</a:t>
            </a:r>
            <a:r>
              <a:rPr lang="zh-CN" altLang="en-US" sz="4000" b="1" dirty="0">
                <a:solidFill>
                  <a:srgbClr val="80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吴起</a:t>
            </a:r>
            <a:endParaRPr lang="zh-CN" altLang="en-US" sz="4000" b="1" dirty="0">
              <a:solidFill>
                <a:srgbClr val="8000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 lvl="0"/>
            <a:r>
              <a:rPr lang="zh-CN" altLang="en-US" sz="4000" b="1" dirty="0">
                <a:solidFill>
                  <a:srgbClr val="80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韩国</a:t>
            </a:r>
            <a:r>
              <a:rPr lang="en-US" altLang="zh-CN" sz="4000" b="1" dirty="0">
                <a:solidFill>
                  <a:srgbClr val="80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——</a:t>
            </a:r>
            <a:r>
              <a:rPr lang="zh-CN" altLang="en-US" sz="4000" b="1" dirty="0">
                <a:solidFill>
                  <a:srgbClr val="80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申不害</a:t>
            </a:r>
            <a:endParaRPr lang="zh-CN" altLang="en-US" sz="4000" b="1" dirty="0">
              <a:solidFill>
                <a:srgbClr val="8000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 lvl="0"/>
            <a:r>
              <a:rPr lang="zh-CN" altLang="en-US" sz="4000" b="1" dirty="0">
                <a:solidFill>
                  <a:srgbClr val="80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齐国</a:t>
            </a:r>
            <a:r>
              <a:rPr lang="en-US" altLang="zh-CN" sz="4000" b="1" dirty="0">
                <a:solidFill>
                  <a:srgbClr val="80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——</a:t>
            </a:r>
            <a:r>
              <a:rPr lang="zh-CN" altLang="en-US" sz="4000" b="1" dirty="0">
                <a:solidFill>
                  <a:srgbClr val="80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邹忌</a:t>
            </a:r>
            <a:endParaRPr lang="zh-CN" altLang="en-US" sz="4000" b="1" dirty="0">
              <a:solidFill>
                <a:srgbClr val="800000"/>
              </a:solidFill>
              <a:latin typeface="Tahoma" panose="020B0604030504040204" pitchFamily="34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文本占位符 63489"/>
          <p:cNvSpPr>
            <a:spLocks noGrp="1"/>
          </p:cNvSpPr>
          <p:nvPr>
            <p:ph type="body" idx="1"/>
          </p:nvPr>
        </p:nvSpPr>
        <p:spPr>
          <a:xfrm>
            <a:off x="301625" y="533400"/>
            <a:ext cx="8540750" cy="5565775"/>
          </a:xfrm>
        </p:spPr>
        <p:txBody>
          <a:bodyPr/>
          <a:p>
            <a:pPr>
              <a:buNone/>
            </a:pPr>
            <a:r>
              <a:rPr lang="zh-CN" altLang="en-US" sz="4400" b="1" dirty="0">
                <a:solidFill>
                  <a:schemeClr val="hlink"/>
                </a:solidFill>
                <a:ea typeface="隶书" panose="02010509060101010101" pitchFamily="49" charset="-122"/>
              </a:rPr>
              <a:t>三</a:t>
            </a:r>
            <a:r>
              <a:rPr lang="en-US" altLang="zh-CN" sz="4400" b="1" dirty="0">
                <a:solidFill>
                  <a:schemeClr val="hlink"/>
                </a:solidFill>
                <a:ea typeface="隶书" panose="02010509060101010101" pitchFamily="49" charset="-122"/>
              </a:rPr>
              <a:t>.</a:t>
            </a:r>
            <a:r>
              <a:rPr lang="zh-CN" altLang="en-US" sz="4400" b="1" dirty="0">
                <a:solidFill>
                  <a:schemeClr val="hlink"/>
                </a:solidFill>
                <a:ea typeface="隶书" panose="02010509060101010101" pitchFamily="49" charset="-122"/>
                <a:hlinkClick r:id="rId1" action="ppaction://hlinksldjump"/>
              </a:rPr>
              <a:t>商鞅变法</a:t>
            </a:r>
            <a:r>
              <a:rPr lang="zh-CN" altLang="en-US" sz="4400" b="1" dirty="0">
                <a:solidFill>
                  <a:schemeClr val="hlink"/>
                </a:solidFill>
                <a:ea typeface="隶书" panose="02010509060101010101" pitchFamily="49" charset="-122"/>
              </a:rPr>
              <a:t>与秦的崛起</a:t>
            </a:r>
            <a:endParaRPr lang="zh-CN" altLang="en-US" sz="4400" b="1" dirty="0">
              <a:solidFill>
                <a:schemeClr val="hlink"/>
              </a:solidFill>
              <a:ea typeface="隶书" panose="02010509060101010101" pitchFamily="49" charset="-122"/>
            </a:endParaRPr>
          </a:p>
          <a:p>
            <a:pPr>
              <a:buNone/>
            </a:pPr>
            <a:r>
              <a:rPr lang="zh-CN" altLang="en-US" b="1" dirty="0">
                <a:ea typeface="隶书" panose="02010509060101010101" pitchFamily="49" charset="-122"/>
              </a:rPr>
              <a:t>    </a:t>
            </a:r>
            <a:r>
              <a:rPr lang="en-US" altLang="zh-CN" b="1" dirty="0">
                <a:ea typeface="隶书" panose="02010509060101010101" pitchFamily="49" charset="-122"/>
              </a:rPr>
              <a:t>1.</a:t>
            </a:r>
            <a:r>
              <a:rPr lang="zh-CN" altLang="en-US" b="1" dirty="0">
                <a:ea typeface="隶书" panose="02010509060101010101" pitchFamily="49" charset="-122"/>
                <a:hlinkClick r:id="rId2" action="ppaction://hlinksldjump"/>
              </a:rPr>
              <a:t>变法的历史背景</a:t>
            </a:r>
            <a:endParaRPr lang="zh-CN" altLang="en-US" b="1" dirty="0">
              <a:ea typeface="隶书" panose="02010509060101010101" pitchFamily="49" charset="-122"/>
              <a:hlinkClick r:id="rId2" action="ppaction://hlinksldjump"/>
            </a:endParaRPr>
          </a:p>
          <a:p>
            <a:pPr>
              <a:buNone/>
            </a:pPr>
            <a:r>
              <a:rPr lang="zh-CN" altLang="en-US" b="1" u="sng" dirty="0">
                <a:ea typeface="隶书" panose="02010509060101010101" pitchFamily="49" charset="-122"/>
                <a:hlinkClick r:id="rId2" action="ppaction://hlinksldjump"/>
              </a:rPr>
              <a:t>      目的：新兴地主阶级为了确立封建统治，发展封建经济。</a:t>
            </a:r>
            <a:endParaRPr lang="en-US" altLang="zh-CN" b="1" u="sng" dirty="0">
              <a:ea typeface="隶书" panose="02010509060101010101" pitchFamily="49" charset="-122"/>
              <a:hlinkClick r:id="rId2" action="ppaction://hlinksldjump"/>
            </a:endParaRPr>
          </a:p>
          <a:p>
            <a:pPr>
              <a:buNone/>
            </a:pPr>
            <a:r>
              <a:rPr lang="zh-CN" altLang="en-US" b="1">
                <a:solidFill>
                  <a:schemeClr val="hlink"/>
                </a:solidFill>
                <a:ea typeface="隶书" panose="02010509060101010101" pitchFamily="49" charset="-122"/>
              </a:rPr>
              <a:t>    </a:t>
            </a:r>
            <a:r>
              <a:rPr lang="en-US" altLang="zh-CN" b="1">
                <a:solidFill>
                  <a:schemeClr val="hlink"/>
                </a:solidFill>
                <a:ea typeface="隶书" panose="02010509060101010101" pitchFamily="49" charset="-122"/>
              </a:rPr>
              <a:t>2</a:t>
            </a:r>
            <a:r>
              <a:rPr lang="en-US" altLang="zh-CN" b="1" dirty="0">
                <a:ea typeface="隶书" panose="02010509060101010101" pitchFamily="49" charset="-122"/>
              </a:rPr>
              <a:t>.</a:t>
            </a:r>
            <a:r>
              <a:rPr lang="zh-CN" altLang="en-US" b="1" dirty="0">
                <a:ea typeface="隶书" panose="02010509060101010101" pitchFamily="49" charset="-122"/>
              </a:rPr>
              <a:t>变法的时间</a:t>
            </a:r>
            <a:r>
              <a:rPr lang="en-US" altLang="zh-CN" b="1" dirty="0">
                <a:ea typeface="隶书" panose="02010509060101010101" pitchFamily="49" charset="-122"/>
              </a:rPr>
              <a:t>:</a:t>
            </a:r>
            <a:r>
              <a:rPr lang="zh-CN" altLang="en-US" b="1" dirty="0">
                <a:ea typeface="隶书" panose="02010509060101010101" pitchFamily="49" charset="-122"/>
              </a:rPr>
              <a:t>公元前</a:t>
            </a:r>
            <a:r>
              <a:rPr lang="en-US" altLang="zh-CN" b="1" dirty="0">
                <a:ea typeface="隶书" panose="02010509060101010101" pitchFamily="49" charset="-122"/>
              </a:rPr>
              <a:t>356</a:t>
            </a:r>
            <a:r>
              <a:rPr lang="zh-CN" altLang="en-US" b="1" dirty="0">
                <a:ea typeface="隶书" panose="02010509060101010101" pitchFamily="49" charset="-122"/>
              </a:rPr>
              <a:t>年</a:t>
            </a:r>
            <a:endParaRPr lang="zh-CN" altLang="en-US" b="1" dirty="0">
              <a:ea typeface="隶书" panose="02010509060101010101" pitchFamily="49" charset="-122"/>
            </a:endParaRPr>
          </a:p>
          <a:p>
            <a:pPr>
              <a:buNone/>
            </a:pPr>
            <a:r>
              <a:rPr lang="zh-CN" altLang="en-US" b="1" dirty="0">
                <a:ea typeface="隶书" panose="02010509060101010101" pitchFamily="49" charset="-122"/>
              </a:rPr>
              <a:t>    </a:t>
            </a:r>
            <a:r>
              <a:rPr lang="en-US" altLang="zh-CN" b="1">
                <a:solidFill>
                  <a:schemeClr val="hlink"/>
                </a:solidFill>
                <a:ea typeface="隶书" panose="02010509060101010101" pitchFamily="49" charset="-122"/>
              </a:rPr>
              <a:t>3</a:t>
            </a:r>
            <a:r>
              <a:rPr lang="en-US" altLang="zh-CN" b="1" dirty="0">
                <a:ea typeface="隶书" panose="02010509060101010101" pitchFamily="49" charset="-122"/>
              </a:rPr>
              <a:t>.</a:t>
            </a:r>
            <a:r>
              <a:rPr lang="zh-CN" altLang="en-US" b="1" dirty="0">
                <a:ea typeface="隶书" panose="02010509060101010101" pitchFamily="49" charset="-122"/>
              </a:rPr>
              <a:t>变法的人物</a:t>
            </a:r>
            <a:r>
              <a:rPr lang="en-US" altLang="zh-CN" b="1" dirty="0">
                <a:ea typeface="隶书" panose="02010509060101010101" pitchFamily="49" charset="-122"/>
              </a:rPr>
              <a:t>:</a:t>
            </a:r>
            <a:r>
              <a:rPr lang="zh-CN" altLang="en-US" b="1" dirty="0">
                <a:ea typeface="隶书" panose="02010509060101010101" pitchFamily="49" charset="-122"/>
                <a:hlinkClick r:id="rId1" action="ppaction://hlinksldjump"/>
              </a:rPr>
              <a:t>商鞅</a:t>
            </a:r>
            <a:r>
              <a:rPr lang="en-US" altLang="zh-CN" b="1" dirty="0">
                <a:ea typeface="隶书" panose="02010509060101010101" pitchFamily="49" charset="-122"/>
              </a:rPr>
              <a:t>(</a:t>
            </a:r>
            <a:r>
              <a:rPr lang="zh-CN" altLang="en-US" b="1" dirty="0">
                <a:ea typeface="隶书" panose="02010509060101010101" pitchFamily="49" charset="-122"/>
              </a:rPr>
              <a:t>在秦孝公支持下</a:t>
            </a:r>
            <a:r>
              <a:rPr lang="en-US" altLang="zh-CN" b="1">
                <a:ea typeface="隶书" panose="02010509060101010101" pitchFamily="49" charset="-122"/>
              </a:rPr>
              <a:t>)</a:t>
            </a:r>
            <a:r>
              <a:rPr lang="en-US" altLang="zh-CN" sz="800" b="1">
                <a:ea typeface="隶书" panose="02010509060101010101" pitchFamily="49" charset="-122"/>
              </a:rPr>
              <a:t> </a:t>
            </a:r>
            <a:endParaRPr lang="en-US" altLang="zh-CN" sz="800" b="1">
              <a:ea typeface="隶书" panose="02010509060101010101" pitchFamily="49" charset="-122"/>
            </a:endParaRPr>
          </a:p>
          <a:p>
            <a:pPr>
              <a:buNone/>
            </a:pPr>
            <a:r>
              <a:rPr lang="en-US" altLang="zh-CN" sz="800" b="1">
                <a:ea typeface="隶书" panose="02010509060101010101" pitchFamily="49" charset="-122"/>
              </a:rPr>
              <a:t>                 </a:t>
            </a:r>
            <a:r>
              <a:rPr lang="en-US" altLang="zh-CN" b="1">
                <a:solidFill>
                  <a:schemeClr val="hlink"/>
                </a:solidFill>
                <a:ea typeface="隶书" panose="02010509060101010101" pitchFamily="49" charset="-122"/>
              </a:rPr>
              <a:t>4</a:t>
            </a:r>
            <a:r>
              <a:rPr lang="en-US" altLang="zh-CN" b="1" dirty="0">
                <a:ea typeface="隶书" panose="02010509060101010101" pitchFamily="49" charset="-122"/>
              </a:rPr>
              <a:t>.</a:t>
            </a:r>
            <a:r>
              <a:rPr lang="zh-CN" altLang="en-US" b="1" dirty="0">
                <a:ea typeface="隶书" panose="02010509060101010101" pitchFamily="49" charset="-122"/>
              </a:rPr>
              <a:t>变法内容</a:t>
            </a:r>
            <a:r>
              <a:rPr lang="en-US" altLang="zh-CN" sz="800" b="1" dirty="0">
                <a:ea typeface="隶书" panose="02010509060101010101" pitchFamily="49" charset="-122"/>
              </a:rPr>
              <a:t>(</a:t>
            </a:r>
            <a:r>
              <a:rPr lang="zh-CN" altLang="en-US" sz="800" b="1" dirty="0">
                <a:ea typeface="隶书" panose="02010509060101010101" pitchFamily="49" charset="-122"/>
                <a:hlinkClick r:id="rId3" action="ppaction://hlinksldjump"/>
              </a:rPr>
              <a:t>变法内容</a:t>
            </a:r>
            <a:r>
              <a:rPr lang="en-US" altLang="zh-CN" sz="800" b="1" err="1">
                <a:ea typeface="隶书" panose="02010509060101010101" pitchFamily="49" charset="-122"/>
                <a:hlinkClick r:id="rId3" action="ppaction://hlinksldjump"/>
              </a:rPr>
              <a:t>.ppt</a:t>
            </a:r>
            <a:r>
              <a:rPr lang="en-US" altLang="zh-CN" sz="800" b="1">
                <a:ea typeface="隶书" panose="02010509060101010101" pitchFamily="49" charset="-122"/>
                <a:hlinkClick r:id="rId3" action="ppaction://hlinksldjump"/>
              </a:rPr>
              <a:t>)</a:t>
            </a:r>
            <a:endParaRPr lang="en-US" altLang="zh-CN" sz="800" b="1">
              <a:ea typeface="隶书" panose="02010509060101010101" pitchFamily="49" charset="-122"/>
            </a:endParaRPr>
          </a:p>
          <a:p>
            <a:pPr algn="l">
              <a:buNone/>
            </a:pPr>
            <a:r>
              <a:rPr lang="en-US" altLang="zh-CN" sz="800" b="1">
                <a:ea typeface="隶书" panose="02010509060101010101" pitchFamily="49" charset="-122"/>
              </a:rPr>
              <a:t>               </a:t>
            </a:r>
            <a:r>
              <a:rPr lang="en-US" altLang="zh-CN" sz="800" b="1">
                <a:solidFill>
                  <a:schemeClr val="hlink"/>
                </a:solidFill>
                <a:ea typeface="隶书" panose="02010509060101010101" pitchFamily="49" charset="-122"/>
              </a:rPr>
              <a:t> </a:t>
            </a:r>
            <a:r>
              <a:rPr lang="en-US" altLang="zh-CN" b="1">
                <a:solidFill>
                  <a:schemeClr val="hlink"/>
                </a:solidFill>
                <a:ea typeface="隶书" panose="02010509060101010101" pitchFamily="49" charset="-122"/>
              </a:rPr>
              <a:t>5</a:t>
            </a:r>
            <a:r>
              <a:rPr lang="en-US" altLang="zh-CN" b="1" dirty="0">
                <a:ea typeface="隶书" panose="02010509060101010101" pitchFamily="49" charset="-122"/>
              </a:rPr>
              <a:t>.</a:t>
            </a:r>
            <a:r>
              <a:rPr lang="zh-CN" altLang="en-US" b="1" dirty="0">
                <a:ea typeface="隶书" panose="02010509060101010101" pitchFamily="49" charset="-122"/>
              </a:rPr>
              <a:t>作用</a:t>
            </a:r>
            <a:r>
              <a:rPr lang="en-US" altLang="zh-CN" b="1">
                <a:ea typeface="隶书" panose="02010509060101010101" pitchFamily="49" charset="-122"/>
              </a:rPr>
              <a:t>:</a:t>
            </a:r>
            <a:r>
              <a:rPr lang="zh-CN" altLang="en-US" b="1" dirty="0"/>
              <a:t>秦国的经济得到发展，军队战斗力不断加强，</a:t>
            </a:r>
            <a:r>
              <a:rPr lang="zh-CN" altLang="en-US" b="1" dirty="0">
                <a:solidFill>
                  <a:schemeClr val="tx1"/>
                </a:solidFill>
              </a:rPr>
              <a:t>成为战国后最富强的国家,为以后兼并六国打下了坚实的基础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63491" name="动作按钮: 声音 63490">
            <a:hlinkClick r:id="rId4" action="ppaction://hlinkfile">
              <a:snd r:embed="rId5" name="applause.wav"/>
            </a:hlinkClick>
          </p:cNvPr>
          <p:cNvSpPr/>
          <p:nvPr/>
        </p:nvSpPr>
        <p:spPr>
          <a:xfrm>
            <a:off x="7086600" y="685800"/>
            <a:ext cx="914400" cy="609600"/>
          </a:xfrm>
          <a:prstGeom prst="actionButtonSound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349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49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349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charRg st="12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3490">
                                            <p:txEl>
                                              <p:charRg st="12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3490">
                                            <p:txEl>
                                              <p:charRg st="12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3490">
                                            <p:txEl>
                                              <p:charRg st="12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3490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3490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3490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charRg st="26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3490">
                                            <p:txEl>
                                              <p:charRg st="26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3490">
                                            <p:txEl>
                                              <p:charRg st="26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3490">
                                            <p:txEl>
                                              <p:charRg st="26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charRg st="46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3490">
                                            <p:txEl>
                                              <p:charRg st="46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3490">
                                            <p:txEl>
                                              <p:charRg st="46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3490">
                                            <p:txEl>
                                              <p:charRg st="46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charRg st="71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3490">
                                            <p:txEl>
                                              <p:charRg st="71" end="10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3490">
                                            <p:txEl>
                                              <p:charRg st="71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3490">
                                            <p:txEl>
                                              <p:charRg st="71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charRg st="105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3490">
                                            <p:txEl>
                                              <p:charRg st="105" end="1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3490">
                                            <p:txEl>
                                              <p:charRg st="105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3490">
                                            <p:txEl>
                                              <p:charRg st="105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6" dur="2000"/>
                                        <p:tgtEl>
                                          <p:spTgt spid="634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5" name="文本占位符 74754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zh-CN" altLang="en-US" dirty="0">
                <a:solidFill>
                  <a:srgbClr val="FF0000"/>
                </a:solidFill>
              </a:rPr>
              <a:t>第一</a:t>
            </a:r>
            <a:r>
              <a:rPr lang="en-US" altLang="zh-CN" dirty="0">
                <a:solidFill>
                  <a:srgbClr val="FF0000"/>
                </a:solidFill>
              </a:rPr>
              <a:t>,</a:t>
            </a:r>
            <a:r>
              <a:rPr lang="zh-CN" altLang="en-US" dirty="0">
                <a:solidFill>
                  <a:srgbClr val="FF0000"/>
                </a:solidFill>
              </a:rPr>
              <a:t>新兴地主阶级要想建立他们的封建统治</a:t>
            </a:r>
            <a:r>
              <a:rPr lang="en-US" altLang="zh-CN" dirty="0">
                <a:solidFill>
                  <a:srgbClr val="FF0000"/>
                </a:solidFill>
              </a:rPr>
              <a:t>,     </a:t>
            </a:r>
            <a:r>
              <a:rPr lang="zh-CN" altLang="en-US" dirty="0">
                <a:solidFill>
                  <a:srgbClr val="FF0000"/>
                </a:solidFill>
              </a:rPr>
              <a:t>发展封建经济</a:t>
            </a:r>
            <a:r>
              <a:rPr lang="en-US" altLang="zh-CN" dirty="0">
                <a:solidFill>
                  <a:srgbClr val="FF0000"/>
                </a:solidFill>
              </a:rPr>
              <a:t>,</a:t>
            </a:r>
            <a:r>
              <a:rPr lang="zh-CN" altLang="en-US" dirty="0">
                <a:solidFill>
                  <a:srgbClr val="FF0000"/>
                </a:solidFill>
              </a:rPr>
              <a:t>就必须废除奴隶主贵族的各   种特权</a:t>
            </a:r>
            <a:r>
              <a:rPr lang="en-US" altLang="zh-CN">
                <a:solidFill>
                  <a:srgbClr val="FF0000"/>
                </a:solidFill>
              </a:rPr>
              <a:t>.</a:t>
            </a:r>
            <a:endParaRPr lang="en-US" altLang="zh-CN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>
                <a:solidFill>
                  <a:srgbClr val="FF0000"/>
                </a:solidFill>
              </a:rPr>
              <a:t>                    --------</a:t>
            </a:r>
            <a:r>
              <a:rPr lang="zh-CN" altLang="en-US" dirty="0">
                <a:solidFill>
                  <a:srgbClr val="FF0000"/>
                </a:solidFill>
              </a:rPr>
              <a:t>变法顺应历史潮流</a:t>
            </a:r>
            <a:r>
              <a:rPr lang="en-US" altLang="zh-CN">
                <a:solidFill>
                  <a:srgbClr val="FF0000"/>
                </a:solidFill>
              </a:rPr>
              <a:t>.</a:t>
            </a:r>
            <a:endParaRPr lang="en-US" altLang="zh-CN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>
                <a:solidFill>
                  <a:srgbClr val="FF0000"/>
                </a:solidFill>
              </a:rPr>
              <a:t>   </a:t>
            </a:r>
            <a:r>
              <a:rPr lang="zh-CN" altLang="en-US" dirty="0">
                <a:solidFill>
                  <a:srgbClr val="FF0000"/>
                </a:solidFill>
              </a:rPr>
              <a:t>第二</a:t>
            </a:r>
            <a:r>
              <a:rPr lang="en-US" altLang="zh-CN" dirty="0">
                <a:solidFill>
                  <a:srgbClr val="FF0000"/>
                </a:solidFill>
              </a:rPr>
              <a:t>,</a:t>
            </a:r>
            <a:r>
              <a:rPr lang="zh-CN" altLang="en-US" dirty="0">
                <a:solidFill>
                  <a:srgbClr val="FF0000"/>
                </a:solidFill>
              </a:rPr>
              <a:t>战国时期诸侯争霸的现实压力</a:t>
            </a:r>
            <a:r>
              <a:rPr lang="en-US" altLang="zh-CN">
                <a:solidFill>
                  <a:srgbClr val="FF0000"/>
                </a:solidFill>
              </a:rPr>
              <a:t>.</a:t>
            </a:r>
            <a:endParaRPr lang="en-US" altLang="zh-CN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dirty="0">
                <a:solidFill>
                  <a:srgbClr val="FF0000"/>
                </a:solidFill>
              </a:rPr>
              <a:t>                    ---------</a:t>
            </a:r>
            <a:r>
              <a:rPr lang="zh-CN" altLang="en-US" dirty="0">
                <a:solidFill>
                  <a:srgbClr val="FF0000"/>
                </a:solidFill>
              </a:rPr>
              <a:t>变法的必要性</a:t>
            </a:r>
            <a:r>
              <a:rPr lang="en-US" altLang="zh-CN">
                <a:solidFill>
                  <a:srgbClr val="FF0000"/>
                </a:solidFill>
              </a:rPr>
              <a:t>.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74756" name="动作按钮: 后退或前一项 74755">
            <a:hlinkClick r:id="" action="ppaction://hlinkshowjump?jump=previousslide"/>
          </p:cNvPr>
          <p:cNvSpPr/>
          <p:nvPr/>
        </p:nvSpPr>
        <p:spPr>
          <a:xfrm>
            <a:off x="8229600" y="6400800"/>
            <a:ext cx="685800" cy="457200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6" name="图片 47105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3438" y="0"/>
            <a:ext cx="4500562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07" name="图片 47106" descr="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643438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8" name="文本框 47107"/>
          <p:cNvSpPr txBox="1"/>
          <p:nvPr/>
        </p:nvSpPr>
        <p:spPr>
          <a:xfrm>
            <a:off x="457200" y="457200"/>
            <a:ext cx="83820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800" dirty="0">
                <a:solidFill>
                  <a:srgbClr val="FF33CC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商鞅</a:t>
            </a:r>
            <a:endParaRPr lang="zh-CN" altLang="en-US" sz="4800">
              <a:solidFill>
                <a:srgbClr val="FF33CC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47109" name="文本框 47108"/>
          <p:cNvSpPr txBox="1"/>
          <p:nvPr/>
        </p:nvSpPr>
        <p:spPr>
          <a:xfrm>
            <a:off x="8001000" y="381000"/>
            <a:ext cx="838200" cy="3111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6600" b="1">
                <a:solidFill>
                  <a:srgbClr val="FF33CC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秦孝公</a:t>
            </a:r>
            <a:endParaRPr lang="zh-CN" altLang="en-US" sz="6600" b="1">
              <a:solidFill>
                <a:srgbClr val="FF33CC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9154" name="图片 49153" descr="舌战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5" name="文本框 49154"/>
          <p:cNvSpPr txBox="1"/>
          <p:nvPr/>
        </p:nvSpPr>
        <p:spPr>
          <a:xfrm>
            <a:off x="6264275" y="0"/>
            <a:ext cx="2879725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3333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治世不一道</a:t>
            </a:r>
            <a:r>
              <a:rPr lang="en-US" altLang="zh-CN" sz="4000" b="1">
                <a:solidFill>
                  <a:srgbClr val="3333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.</a:t>
            </a:r>
            <a:endParaRPr lang="en-US" altLang="zh-CN" sz="4000" b="1">
              <a:solidFill>
                <a:srgbClr val="3333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3333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变国不法古</a:t>
            </a:r>
            <a:r>
              <a:rPr lang="en-US" altLang="zh-CN" sz="4000" b="1">
                <a:solidFill>
                  <a:srgbClr val="3333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.</a:t>
            </a:r>
            <a:endParaRPr lang="en-US" altLang="zh-CN" sz="4000" b="1">
              <a:solidFill>
                <a:srgbClr val="3333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49156" name="图片 49155" descr="back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0050" y="6038850"/>
            <a:ext cx="914400" cy="685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8" name="文本框 14337"/>
          <p:cNvSpPr txBox="1"/>
          <p:nvPr/>
        </p:nvSpPr>
        <p:spPr>
          <a:xfrm>
            <a:off x="1066800" y="3048000"/>
            <a:ext cx="5719763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8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承认土地私有、允许自由买卖</a:t>
            </a:r>
            <a:endParaRPr lang="zh-CN" altLang="en-US" sz="3200" b="1">
              <a:solidFill>
                <a:srgbClr val="008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32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4340" name="矩形 14339"/>
          <p:cNvSpPr/>
          <p:nvPr/>
        </p:nvSpPr>
        <p:spPr>
          <a:xfrm>
            <a:off x="1219200" y="3886200"/>
            <a:ext cx="18097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rgbClr val="008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建立县制</a:t>
            </a:r>
            <a:endParaRPr lang="zh-CN" altLang="en-US" sz="3200" b="1">
              <a:solidFill>
                <a:srgbClr val="008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4342" name="文本框 14341"/>
          <p:cNvSpPr txBox="1"/>
          <p:nvPr/>
        </p:nvSpPr>
        <p:spPr>
          <a:xfrm>
            <a:off x="1143000" y="1447800"/>
            <a:ext cx="18716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8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奖励生产</a:t>
            </a:r>
            <a:endParaRPr lang="zh-CN" altLang="en-US" sz="3200" b="1" dirty="0">
              <a:solidFill>
                <a:srgbClr val="008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4343" name="文本框 14342"/>
          <p:cNvSpPr txBox="1"/>
          <p:nvPr/>
        </p:nvSpPr>
        <p:spPr>
          <a:xfrm>
            <a:off x="1066800" y="2286000"/>
            <a:ext cx="18097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rgbClr val="008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奖励军功</a:t>
            </a:r>
            <a:endParaRPr lang="zh-CN" altLang="en-US" sz="3200" b="1" dirty="0">
              <a:solidFill>
                <a:srgbClr val="008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4353" name="右大括号 14352"/>
          <p:cNvSpPr/>
          <p:nvPr/>
        </p:nvSpPr>
        <p:spPr>
          <a:xfrm>
            <a:off x="6172200" y="1066800"/>
            <a:ext cx="600075" cy="4495800"/>
          </a:xfrm>
          <a:prstGeom prst="rightBrace">
            <a:avLst>
              <a:gd name="adj1" fmla="val 6243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4354" name="文本框 14353"/>
          <p:cNvSpPr txBox="1"/>
          <p:nvPr/>
        </p:nvSpPr>
        <p:spPr>
          <a:xfrm>
            <a:off x="6858000" y="1219200"/>
            <a:ext cx="1154113" cy="4495800"/>
          </a:xfrm>
          <a:prstGeom prst="rect">
            <a:avLst/>
          </a:prstGeom>
          <a:solidFill>
            <a:srgbClr val="0000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建立封建制度</a:t>
            </a:r>
            <a:r>
              <a:rPr lang="en-US" altLang="zh-CN" sz="36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为统一全国奠定了      基础</a:t>
            </a:r>
            <a:r>
              <a:rPr lang="en-US" altLang="zh-CN" sz="360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zh-CN" sz="360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364" name="图片 14363" descr="gif041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91400" y="6096000"/>
            <a:ext cx="1066800" cy="355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65" name="矩形 14364"/>
          <p:cNvSpPr/>
          <p:nvPr/>
        </p:nvSpPr>
        <p:spPr>
          <a:xfrm>
            <a:off x="1295400" y="4495800"/>
            <a:ext cx="452755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lang="en-US" altLang="zh-CN" sz="3200" b="1">
              <a:solidFill>
                <a:srgbClr val="008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008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统一度量衡</a:t>
            </a:r>
            <a:r>
              <a:rPr lang="en-US" altLang="zh-CN" sz="3200" b="1">
                <a:solidFill>
                  <a:srgbClr val="008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.</a:t>
            </a:r>
            <a:endParaRPr lang="en-US" altLang="zh-CN" sz="3200" b="1">
              <a:solidFill>
                <a:srgbClr val="008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4366" name="文本框 14365"/>
          <p:cNvSpPr txBox="1"/>
          <p:nvPr/>
        </p:nvSpPr>
        <p:spPr>
          <a:xfrm>
            <a:off x="1066800" y="685800"/>
            <a:ext cx="38417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rgbClr val="008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编制户口，加强刑罚</a:t>
            </a:r>
            <a:endParaRPr lang="zh-CN" altLang="en-US" sz="3200" b="1" dirty="0">
              <a:solidFill>
                <a:srgbClr val="008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40" grpId="0"/>
      <p:bldP spid="14342" grpId="0"/>
      <p:bldP spid="14343" grpId="0"/>
      <p:bldP spid="14354" grpId="0" animBg="1"/>
      <p:bldP spid="14365" grpId="1"/>
      <p:bldP spid="1436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2226" name="图片 52225" descr="Frame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52251" name="表格 52250"/>
          <p:cNvGraphicFramePr/>
          <p:nvPr/>
        </p:nvGraphicFramePr>
        <p:xfrm>
          <a:off x="609600" y="1185863"/>
          <a:ext cx="7848600" cy="4452937"/>
        </p:xfrm>
        <a:graphic>
          <a:graphicData uri="http://schemas.openxmlformats.org/drawingml/2006/table">
            <a:tbl>
              <a:tblPr/>
              <a:tblGrid>
                <a:gridCol w="3200400"/>
                <a:gridCol w="4648200"/>
              </a:tblGrid>
              <a:tr h="10160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155000"/>
                        </a:lnSpc>
                        <a:buNone/>
                      </a:pPr>
                      <a:r>
                        <a:rPr lang="zh-CN" altLang="en-US" b="1" dirty="0">
                          <a:solidFill>
                            <a:srgbClr val="800000"/>
                          </a:solidFill>
                        </a:rPr>
                        <a:t>变法措施分类</a:t>
                      </a:r>
                      <a:endParaRPr lang="zh-CN" altLang="en-US" b="1">
                        <a:solidFill>
                          <a:srgbClr val="80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155000"/>
                        </a:lnSpc>
                        <a:buNone/>
                      </a:pPr>
                      <a:r>
                        <a:rPr lang="zh-CN" altLang="en-US" b="1" dirty="0">
                          <a:solidFill>
                            <a:srgbClr val="800000"/>
                          </a:solidFill>
                        </a:rPr>
                        <a:t>变法的具体措施</a:t>
                      </a:r>
                      <a:endParaRPr lang="zh-CN" altLang="en-US" b="1">
                        <a:solidFill>
                          <a:srgbClr val="8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36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145000"/>
                        </a:lnSpc>
                        <a:buNone/>
                      </a:pPr>
                      <a:r>
                        <a:rPr lang="zh-CN" altLang="en-US" b="1" dirty="0">
                          <a:solidFill>
                            <a:srgbClr val="800000"/>
                          </a:solidFill>
                        </a:rPr>
                        <a:t>富国措施</a:t>
                      </a:r>
                      <a:endParaRPr lang="zh-CN" altLang="en-US" b="1">
                        <a:solidFill>
                          <a:srgbClr val="80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145000"/>
                        </a:lnSpc>
                        <a:buNone/>
                      </a:pPr>
                      <a:r>
                        <a:rPr lang="zh-CN" altLang="en-US" b="1" dirty="0">
                          <a:solidFill>
                            <a:srgbClr val="800000"/>
                          </a:solidFill>
                        </a:rPr>
                        <a:t>强兵措施</a:t>
                      </a:r>
                      <a:endParaRPr lang="zh-CN" altLang="en-US" b="1">
                        <a:solidFill>
                          <a:srgbClr val="80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5733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lnSpc>
                          <a:spcPct val="145000"/>
                        </a:lnSpc>
                        <a:buNone/>
                      </a:pPr>
                      <a:r>
                        <a:rPr lang="zh-CN" altLang="en-US" b="1" dirty="0">
                          <a:solidFill>
                            <a:srgbClr val="800000"/>
                          </a:solidFill>
                        </a:rPr>
                        <a:t>加强中央集权措施</a:t>
                      </a:r>
                      <a:endParaRPr lang="zh-CN" altLang="en-US" b="1">
                        <a:solidFill>
                          <a:srgbClr val="80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2244" name="文本框 52243"/>
          <p:cNvSpPr txBox="1"/>
          <p:nvPr/>
        </p:nvSpPr>
        <p:spPr>
          <a:xfrm flipH="1">
            <a:off x="889000" y="39624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45" name="矩形 52244"/>
          <p:cNvSpPr/>
          <p:nvPr/>
        </p:nvSpPr>
        <p:spPr>
          <a:xfrm>
            <a:off x="6248400" y="2438400"/>
            <a:ext cx="2032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400" b="1" dirty="0">
                <a:solidFill>
                  <a:srgbClr val="0066FF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承认土地私有</a:t>
            </a:r>
            <a:endParaRPr lang="zh-CN" altLang="en-US" sz="2400" b="1" dirty="0">
              <a:solidFill>
                <a:srgbClr val="0066FF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2246" name="文本框 52245"/>
          <p:cNvSpPr txBox="1"/>
          <p:nvPr/>
        </p:nvSpPr>
        <p:spPr>
          <a:xfrm>
            <a:off x="4343400" y="2438400"/>
            <a:ext cx="14160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4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奖励生产</a:t>
            </a:r>
            <a:endParaRPr lang="zh-CN" altLang="en-US" sz="2400" b="1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47" name="矩形 52246"/>
          <p:cNvSpPr/>
          <p:nvPr/>
        </p:nvSpPr>
        <p:spPr>
          <a:xfrm>
            <a:off x="5029200" y="3200400"/>
            <a:ext cx="16192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rgbClr val="0066FF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奖励军功</a:t>
            </a:r>
            <a:endParaRPr lang="zh-CN" altLang="en-US" sz="2800" b="1" dirty="0">
              <a:solidFill>
                <a:srgbClr val="0066FF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2248" name="矩形 52247"/>
          <p:cNvSpPr/>
          <p:nvPr/>
        </p:nvSpPr>
        <p:spPr>
          <a:xfrm>
            <a:off x="4648200" y="4191000"/>
            <a:ext cx="2216150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000" b="1" dirty="0">
                <a:solidFill>
                  <a:srgbClr val="0066FF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编制户口加强刑罚</a:t>
            </a:r>
            <a:endParaRPr lang="zh-CN" altLang="en-US" sz="2000" b="1" dirty="0">
              <a:solidFill>
                <a:srgbClr val="0066FF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2249" name="矩形 52248"/>
          <p:cNvSpPr/>
          <p:nvPr/>
        </p:nvSpPr>
        <p:spPr>
          <a:xfrm>
            <a:off x="5029200" y="4724400"/>
            <a:ext cx="1200150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000" b="1" dirty="0">
                <a:solidFill>
                  <a:srgbClr val="0066FF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推行县制</a:t>
            </a:r>
            <a:endParaRPr lang="zh-CN" altLang="en-US" sz="2000" b="1" dirty="0">
              <a:solidFill>
                <a:srgbClr val="0066FF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2250" name="矩形 52249"/>
          <p:cNvSpPr/>
          <p:nvPr/>
        </p:nvSpPr>
        <p:spPr>
          <a:xfrm>
            <a:off x="4953000" y="5181600"/>
            <a:ext cx="1454150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000" b="1" dirty="0">
                <a:solidFill>
                  <a:srgbClr val="0066FF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统一度量衡</a:t>
            </a:r>
            <a:endParaRPr lang="zh-CN" altLang="en-US" sz="2000" b="1" dirty="0">
              <a:solidFill>
                <a:srgbClr val="0066FF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2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2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2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52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52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52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45" grpId="0"/>
      <p:bldP spid="52246" grpId="0"/>
      <p:bldP spid="52247" grpId="0"/>
      <p:bldP spid="52248" grpId="0"/>
      <p:bldP spid="52249" grpId="0"/>
      <p:bldP spid="5225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>
                <a:sym typeface="+mn-ea"/>
              </a:rPr>
              <a:t>学习目标</a:t>
            </a:r>
            <a:r>
              <a:rPr lang="en-US" altLang="zh-CN">
                <a:sym typeface="+mn-ea"/>
              </a:rPr>
              <a:t>: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1,</a:t>
            </a:r>
            <a:r>
              <a:rPr lang="zh-CN" altLang="zh-CN"/>
              <a:t>通过图片和文字，了解铁制农具和牛耕技术是农耕技术的革命和进步。</a:t>
            </a:r>
            <a:endParaRPr lang="zh-CN" altLang="zh-CN"/>
          </a:p>
          <a:p>
            <a:r>
              <a:rPr lang="en-US" altLang="zh-CN"/>
              <a:t>2</a:t>
            </a:r>
            <a:r>
              <a:rPr lang="zh-CN" altLang="en-US"/>
              <a:t>，商鞅变法的背景，目的，时间，内容和作用，启示。</a:t>
            </a:r>
            <a:endParaRPr lang="zh-CN" altLang="en-US"/>
          </a:p>
          <a:p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重点</a:t>
            </a:r>
            <a:r>
              <a:rPr lang="zh-CN" altLang="en-US"/>
              <a:t>：</a:t>
            </a:r>
            <a:r>
              <a:rPr lang="zh-CN" altLang="en-US">
                <a:sym typeface="+mn-ea"/>
              </a:rPr>
              <a:t>商鞅变法</a:t>
            </a:r>
            <a:endParaRPr lang="zh-CN" altLang="en-US">
              <a:sym typeface="+mn-ea"/>
            </a:endParaRPr>
          </a:p>
          <a:p>
            <a:r>
              <a:rPr lang="zh-CN" altLang="en-US" b="1"/>
              <a:t>难点：</a:t>
            </a:r>
            <a:r>
              <a:rPr lang="zh-CN" altLang="en-US"/>
              <a:t>铁器和牛耕对社会变革的作用</a:t>
            </a:r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文本框 54273"/>
          <p:cNvSpPr txBox="1"/>
          <p:nvPr/>
        </p:nvSpPr>
        <p:spPr>
          <a:xfrm>
            <a:off x="914400" y="5181600"/>
            <a:ext cx="7239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dirty="0">
                <a:solidFill>
                  <a:srgbClr val="FF66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商鞅变法后有哪些地方与以前不一样了</a:t>
            </a:r>
            <a:r>
              <a:rPr lang="zh-CN" altLang="en-US" sz="2400" dirty="0">
                <a:solidFill>
                  <a:srgbClr val="FF66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？</a:t>
            </a:r>
            <a:endParaRPr lang="zh-CN" altLang="en-US" sz="2400">
              <a:solidFill>
                <a:srgbClr val="FF66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54275" name="文本框 54274"/>
          <p:cNvSpPr txBox="1"/>
          <p:nvPr/>
        </p:nvSpPr>
        <p:spPr>
          <a:xfrm>
            <a:off x="0" y="1524000"/>
            <a:ext cx="3810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统治阶级： 奴隶主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4276" name="文本框 54275"/>
          <p:cNvSpPr txBox="1"/>
          <p:nvPr/>
        </p:nvSpPr>
        <p:spPr>
          <a:xfrm>
            <a:off x="0" y="2362200"/>
            <a:ext cx="3810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政治制度： 分封制</a:t>
            </a:r>
            <a:endParaRPr lang="zh-CN" altLang="en-US" sz="32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4277" name="文本框 54276"/>
          <p:cNvSpPr txBox="1"/>
          <p:nvPr/>
        </p:nvSpPr>
        <p:spPr>
          <a:xfrm>
            <a:off x="0" y="3200400"/>
            <a:ext cx="4114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土地所有制：公有制</a:t>
            </a:r>
            <a:endParaRPr lang="zh-CN" altLang="en-US" sz="32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4278" name="直接连接符 54277"/>
          <p:cNvSpPr/>
          <p:nvPr/>
        </p:nvSpPr>
        <p:spPr>
          <a:xfrm>
            <a:off x="3657600" y="1828800"/>
            <a:ext cx="533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4279" name="直接连接符 54278"/>
          <p:cNvSpPr/>
          <p:nvPr/>
        </p:nvSpPr>
        <p:spPr>
          <a:xfrm>
            <a:off x="3733800" y="2667000"/>
            <a:ext cx="533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4280" name="直接连接符 54279"/>
          <p:cNvSpPr/>
          <p:nvPr/>
        </p:nvSpPr>
        <p:spPr>
          <a:xfrm>
            <a:off x="3810000" y="3505200"/>
            <a:ext cx="533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4281" name="文本框 54280"/>
          <p:cNvSpPr txBox="1"/>
          <p:nvPr/>
        </p:nvSpPr>
        <p:spPr>
          <a:xfrm>
            <a:off x="4267200" y="1524000"/>
            <a:ext cx="1905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地主阶级</a:t>
            </a:r>
            <a:endParaRPr lang="zh-CN" altLang="en-US" sz="32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4282" name="文本框 54281"/>
          <p:cNvSpPr txBox="1"/>
          <p:nvPr/>
        </p:nvSpPr>
        <p:spPr>
          <a:xfrm>
            <a:off x="4648200" y="2362200"/>
            <a:ext cx="1371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县制</a:t>
            </a:r>
            <a:endParaRPr lang="zh-CN" altLang="en-US" sz="32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4283" name="文本框 54282"/>
          <p:cNvSpPr txBox="1"/>
          <p:nvPr/>
        </p:nvSpPr>
        <p:spPr>
          <a:xfrm>
            <a:off x="4495800" y="3200400"/>
            <a:ext cx="1676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私有制</a:t>
            </a:r>
            <a:endParaRPr lang="zh-CN" altLang="en-US" sz="320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4284" name="文本框 54283"/>
          <p:cNvSpPr txBox="1"/>
          <p:nvPr/>
        </p:nvSpPr>
        <p:spPr>
          <a:xfrm>
            <a:off x="6629400" y="1295400"/>
            <a:ext cx="733425" cy="3505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dirty="0">
                <a:solidFill>
                  <a:srgbClr val="CC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封建性质改革</a:t>
            </a:r>
            <a:endParaRPr lang="zh-CN" altLang="en-US" sz="3600">
              <a:solidFill>
                <a:srgbClr val="CC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4285" name="文本框 54284"/>
          <p:cNvSpPr txBox="1"/>
          <p:nvPr/>
        </p:nvSpPr>
        <p:spPr>
          <a:xfrm>
            <a:off x="8350250" y="1600200"/>
            <a:ext cx="793750" cy="2590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dirty="0">
                <a:solidFill>
                  <a:srgbClr val="5C33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封建制度</a:t>
            </a:r>
            <a:endParaRPr lang="zh-CN" altLang="en-US" sz="4000">
              <a:solidFill>
                <a:srgbClr val="5C33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4286" name="右大括号 54285"/>
          <p:cNvSpPr/>
          <p:nvPr/>
        </p:nvSpPr>
        <p:spPr>
          <a:xfrm>
            <a:off x="6096000" y="1828800"/>
            <a:ext cx="304800" cy="1828800"/>
          </a:xfrm>
          <a:prstGeom prst="righ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4287" name="右箭头 54286"/>
          <p:cNvSpPr/>
          <p:nvPr/>
        </p:nvSpPr>
        <p:spPr>
          <a:xfrm>
            <a:off x="7467600" y="2514600"/>
            <a:ext cx="685800" cy="228600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>
              <a:buClr>
                <a:srgbClr val="000000"/>
              </a:buClr>
            </a:pPr>
            <a:endParaRPr sz="2400" dirty="0">
              <a:solidFill>
                <a:srgbClr val="FF66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1" dur="500"/>
                                        <p:tgtEl>
                                          <p:spTgt spid="54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6" dur="5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4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4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7" dur="500"/>
                                        <p:tgtEl>
                                          <p:spTgt spid="54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/>
      <p:bldP spid="54276" grpId="0"/>
      <p:bldP spid="54277" grpId="0"/>
      <p:bldP spid="54281" grpId="0"/>
      <p:bldP spid="54282" grpId="0"/>
      <p:bldP spid="54283" grpId="0"/>
      <p:bldP spid="54284" grpId="0"/>
      <p:bldP spid="54285" grpId="0"/>
      <p:bldP spid="5428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22" name="图片 819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23" name="矩形标注 81922"/>
          <p:cNvSpPr/>
          <p:nvPr/>
        </p:nvSpPr>
        <p:spPr>
          <a:xfrm>
            <a:off x="2916238" y="1196975"/>
            <a:ext cx="5041900" cy="2376488"/>
          </a:xfrm>
          <a:prstGeom prst="wedgeRectCallout">
            <a:avLst>
              <a:gd name="adj1" fmla="val -65176"/>
              <a:gd name="adj2" fmla="val 85139"/>
            </a:avLst>
          </a:prstGeom>
          <a:noFill/>
          <a:ln w="9525">
            <a:noFill/>
          </a:ln>
        </p:spPr>
        <p:txBody>
          <a:bodyPr/>
          <a:p>
            <a:pPr lvl="0" algn="ctr">
              <a:spcBef>
                <a:spcPct val="50000"/>
              </a:spcBef>
              <a:buClr>
                <a:srgbClr val="000000"/>
              </a:buClr>
            </a:pPr>
            <a:endParaRPr sz="2400" b="1" i="1" dirty="0">
              <a:solidFill>
                <a:srgbClr val="0000FF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81924" name="云形标注 81923"/>
          <p:cNvSpPr/>
          <p:nvPr/>
        </p:nvSpPr>
        <p:spPr>
          <a:xfrm>
            <a:off x="827088" y="1341438"/>
            <a:ext cx="7273925" cy="4175125"/>
          </a:xfrm>
          <a:prstGeom prst="cloudCallout">
            <a:avLst>
              <a:gd name="adj1" fmla="val -43750"/>
              <a:gd name="adj2" fmla="val 70000"/>
            </a:avLst>
          </a:prstGeom>
          <a:noFill/>
          <a:ln w="9525">
            <a:noFill/>
          </a:ln>
        </p:spPr>
        <p:txBody>
          <a:bodyPr/>
          <a:p>
            <a:pPr lvl="0" algn="ctr">
              <a:spcBef>
                <a:spcPct val="50000"/>
              </a:spcBef>
              <a:buClr>
                <a:srgbClr val="000000"/>
              </a:buClr>
            </a:pPr>
            <a:endParaRPr sz="2400" b="1" i="1" dirty="0">
              <a:solidFill>
                <a:srgbClr val="0000FF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81925" name="云形标注 81924"/>
          <p:cNvSpPr/>
          <p:nvPr/>
        </p:nvSpPr>
        <p:spPr>
          <a:xfrm>
            <a:off x="838200" y="228600"/>
            <a:ext cx="6400800" cy="2624138"/>
          </a:xfrm>
          <a:prstGeom prst="cloudCallout">
            <a:avLst>
              <a:gd name="adj1" fmla="val -49824"/>
              <a:gd name="adj2" fmla="val 150486"/>
            </a:avLst>
          </a:prstGeom>
          <a:solidFill>
            <a:schemeClr val="bg1"/>
          </a:solidFill>
          <a:ln w="9525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algn="ctr">
              <a:spcBef>
                <a:spcPct val="50000"/>
              </a:spcBef>
              <a:buClr>
                <a:srgbClr val="000000"/>
              </a:buClr>
            </a:pPr>
            <a:endParaRPr sz="2400" b="1" i="1" dirty="0">
              <a:solidFill>
                <a:srgbClr val="0000FF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81926" name="文本框 81925"/>
          <p:cNvSpPr txBox="1"/>
          <p:nvPr/>
        </p:nvSpPr>
        <p:spPr>
          <a:xfrm>
            <a:off x="1600200" y="685800"/>
            <a:ext cx="523875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i="1" dirty="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在秦孝公死后，商鞅就被处死了，那么变法是成功了还是失败了？</a:t>
            </a:r>
            <a:endParaRPr lang="zh-CN" altLang="en-US" sz="3600" b="1" i="1" dirty="0">
              <a:solidFill>
                <a:srgbClr val="0000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81927" name="文本框 81926"/>
          <p:cNvSpPr txBox="1"/>
          <p:nvPr/>
        </p:nvSpPr>
        <p:spPr>
          <a:xfrm>
            <a:off x="3276600" y="2895600"/>
            <a:ext cx="5867400" cy="3931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i="1" dirty="0">
                <a:solidFill>
                  <a:srgbClr val="0000FF"/>
                </a:solidFill>
                <a:latin typeface="Arial" panose="020B0604020202020204" pitchFamily="34" charset="0"/>
                <a:ea typeface="宋体-方正超大字符集" panose="03000509000000000000" pitchFamily="65" charset="-122"/>
              </a:rPr>
              <a:t>一场变革的成败标准，不在于实施者的生与死，而在于变法的目的是否达到，变法是否推动了社会的发展与进步。</a:t>
            </a:r>
            <a:r>
              <a:rPr lang="zh-CN" altLang="en-US" sz="2800" b="1" i="1" dirty="0">
                <a:solidFill>
                  <a:srgbClr val="FF33CC"/>
                </a:solidFill>
                <a:latin typeface="Arial" panose="020B0604020202020204" pitchFamily="34" charset="0"/>
                <a:ea typeface="宋体-方正超大字符集" panose="03000509000000000000" pitchFamily="65" charset="-122"/>
              </a:rPr>
              <a:t>商鞅惨死，只是说明守旧势力的猖狂和最高统治者的昏庸。</a:t>
            </a:r>
            <a:r>
              <a:rPr lang="zh-CN" altLang="en-US" sz="2800" b="1" i="1" dirty="0">
                <a:solidFill>
                  <a:srgbClr val="008000"/>
                </a:solidFill>
                <a:latin typeface="Arial" panose="020B0604020202020204" pitchFamily="34" charset="0"/>
                <a:ea typeface="宋体-方正超大字符集" panose="03000509000000000000" pitchFamily="65" charset="-122"/>
              </a:rPr>
              <a:t>商鞅虽死，但他推行的变法已经使秦国的经济得到发展，军力不断增强，成为战国后期实力最强的封建国家。</a:t>
            </a:r>
            <a:r>
              <a:rPr lang="zh-CN" altLang="en-US" sz="2800" b="1" i="1" dirty="0">
                <a:solidFill>
                  <a:srgbClr val="FF0000"/>
                </a:solidFill>
                <a:latin typeface="Arial" panose="020B0604020202020204" pitchFamily="34" charset="0"/>
                <a:ea typeface="宋体-方正超大字符集" panose="03000509000000000000" pitchFamily="65" charset="-122"/>
              </a:rPr>
              <a:t>所以说变法是成功了。</a:t>
            </a:r>
            <a:endParaRPr lang="zh-CN" altLang="en-US" sz="2800" b="1" i="1" dirty="0">
              <a:solidFill>
                <a:srgbClr val="FF0000"/>
              </a:solidFill>
              <a:latin typeface="Arial" panose="020B0604020202020204" pitchFamily="34" charset="0"/>
              <a:ea typeface="宋体-方正超大字符集" panose="03000509000000000000" pitchFamily="65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1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1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5" grpId="0" animBg="1"/>
      <p:bldP spid="81926" grpId="0"/>
      <p:bldP spid="819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9" name="文本占位符 75778"/>
          <p:cNvSpPr>
            <a:spLocks noGrp="1"/>
          </p:cNvSpPr>
          <p:nvPr>
            <p:ph type="body" idx="1"/>
          </p:nvPr>
        </p:nvSpPr>
        <p:spPr>
          <a:xfrm>
            <a:off x="760730" y="2263140"/>
            <a:ext cx="7620000" cy="2209800"/>
          </a:xfrm>
        </p:spPr>
        <p:txBody>
          <a:bodyPr/>
          <a:p>
            <a:r>
              <a:rPr lang="zh-CN" altLang="en-US" sz="4000" b="1" dirty="0">
                <a:solidFill>
                  <a:srgbClr val="FF0000"/>
                </a:solidFill>
              </a:rPr>
              <a:t>只有顺应历史潮流</a:t>
            </a:r>
            <a:r>
              <a:rPr lang="en-US" altLang="zh-CN" sz="4000" b="1" dirty="0">
                <a:solidFill>
                  <a:srgbClr val="FF0000"/>
                </a:solidFill>
              </a:rPr>
              <a:t>,</a:t>
            </a:r>
            <a:r>
              <a:rPr lang="zh-CN" altLang="en-US" sz="4000" b="1" dirty="0">
                <a:solidFill>
                  <a:srgbClr val="FF0000"/>
                </a:solidFill>
              </a:rPr>
              <a:t>具有创新、献身精神</a:t>
            </a:r>
            <a:r>
              <a:rPr lang="en-US" altLang="zh-CN" sz="4000" b="1" dirty="0">
                <a:solidFill>
                  <a:srgbClr val="FF0000"/>
                </a:solidFill>
              </a:rPr>
              <a:t>,</a:t>
            </a:r>
            <a:r>
              <a:rPr lang="zh-CN" altLang="en-US" sz="4000" b="1" dirty="0">
                <a:solidFill>
                  <a:srgbClr val="FF0000"/>
                </a:solidFill>
              </a:rPr>
              <a:t>才能实现自身的价值</a:t>
            </a:r>
            <a:r>
              <a:rPr lang="en-US" altLang="zh-CN" sz="4000" b="1">
                <a:solidFill>
                  <a:srgbClr val="FF0000"/>
                </a:solidFill>
              </a:rPr>
              <a:t>.</a:t>
            </a:r>
            <a:endParaRPr lang="en-US" altLang="zh-CN" sz="4000" b="1">
              <a:solidFill>
                <a:srgbClr val="FF0000"/>
              </a:solidFill>
            </a:endParaRPr>
          </a:p>
          <a:p>
            <a:r>
              <a:rPr lang="zh-CN" altLang="en-US" sz="4000" b="1">
                <a:solidFill>
                  <a:srgbClr val="FF0000"/>
                </a:solidFill>
              </a:rPr>
              <a:t>改革是强国之路，改革能推动社会进步</a:t>
            </a:r>
            <a:r>
              <a:rPr lang="en-US" altLang="zh-CN" sz="4000" b="1">
                <a:solidFill>
                  <a:srgbClr val="FF0000"/>
                </a:solidFill>
              </a:rPr>
              <a:t>.</a:t>
            </a:r>
            <a:endParaRPr lang="en-US" altLang="zh-CN" sz="40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1860" y="525780"/>
            <a:ext cx="7317740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/>
              <a:t>从商鞅变法中得到的启示：</a:t>
            </a:r>
            <a:endParaRPr lang="zh-CN" altLang="en-US" sz="5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文本占位符 60417"/>
          <p:cNvSpPr>
            <a:spLocks noGrp="1"/>
          </p:cNvSpPr>
          <p:nvPr>
            <p:ph type="body" idx="1"/>
          </p:nvPr>
        </p:nvSpPr>
        <p:spPr>
          <a:xfrm>
            <a:off x="301625" y="609600"/>
            <a:ext cx="8540750" cy="5489575"/>
          </a:xfrm>
        </p:spPr>
        <p:txBody>
          <a:bodyPr/>
          <a:p>
            <a:pPr>
              <a:buNone/>
            </a:pPr>
            <a:r>
              <a:rPr lang="en-US" altLang="zh-CN" dirty="0">
                <a:ea typeface="隶书" panose="02010509060101010101" pitchFamily="49" charset="-122"/>
              </a:rPr>
              <a:t>          </a:t>
            </a:r>
            <a:endParaRPr lang="en-US" altLang="zh-CN" dirty="0">
              <a:ea typeface="隶书" panose="02010509060101010101" pitchFamily="49" charset="-122"/>
            </a:endParaRPr>
          </a:p>
          <a:p>
            <a:pPr>
              <a:buNone/>
            </a:pPr>
            <a:endParaRPr lang="en-US" altLang="zh-CN" dirty="0">
              <a:ea typeface="隶书" panose="02010509060101010101" pitchFamily="49" charset="-122"/>
            </a:endParaRPr>
          </a:p>
          <a:p>
            <a:pPr>
              <a:buNone/>
            </a:pPr>
            <a:r>
              <a:rPr lang="en-US" altLang="zh-CN" dirty="0">
                <a:ea typeface="隶书" panose="02010509060101010101" pitchFamily="49" charset="-122"/>
              </a:rPr>
              <a:t>         </a:t>
            </a:r>
            <a:endParaRPr lang="en-US" altLang="zh-CN" dirty="0">
              <a:ea typeface="隶书" panose="02010509060101010101" pitchFamily="49" charset="-122"/>
            </a:endParaRPr>
          </a:p>
          <a:p>
            <a:pPr>
              <a:buNone/>
            </a:pPr>
            <a:r>
              <a:rPr lang="en-US" altLang="zh-CN" dirty="0">
                <a:ea typeface="隶书" panose="02010509060101010101" pitchFamily="49" charset="-122"/>
              </a:rPr>
              <a:t>          </a:t>
            </a:r>
            <a:r>
              <a:rPr lang="zh-CN" altLang="en-US" dirty="0">
                <a:solidFill>
                  <a:schemeClr val="hlink"/>
                </a:solidFill>
                <a:ea typeface="隶书" panose="02010509060101010101" pitchFamily="49" charset="-122"/>
              </a:rPr>
              <a:t>春秋战国时期，铁器和牛耕的使用，使得人们进入到个体农耕时代，奴隶社会开始向封建社会的转变。在战国七雄中，秦国经过商鞅变法转封建性最为彻底，使得秦国国力大增，为兼并六国打下了坚实的基础。</a:t>
            </a:r>
            <a:endParaRPr lang="zh-CN" altLang="en-US">
              <a:solidFill>
                <a:schemeClr val="hlink"/>
              </a:solidFill>
              <a:ea typeface="隶书" panose="02010509060101010101" pitchFamily="49" charset="-122"/>
            </a:endParaRPr>
          </a:p>
        </p:txBody>
      </p:sp>
      <p:sp>
        <p:nvSpPr>
          <p:cNvPr id="60419" name="矩形 60418"/>
          <p:cNvSpPr/>
          <p:nvPr/>
        </p:nvSpPr>
        <p:spPr>
          <a:xfrm>
            <a:off x="381000" y="914400"/>
            <a:ext cx="1905000" cy="1524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60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小结</a:t>
            </a:r>
            <a:endParaRPr lang="zh-CN" altLang="en-US" sz="60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2" name="矩形 68611"/>
          <p:cNvSpPr/>
          <p:nvPr/>
        </p:nvSpPr>
        <p:spPr>
          <a:xfrm>
            <a:off x="0" y="688340"/>
            <a:ext cx="9417050" cy="576072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196850" defTabSz="0">
              <a:tabLst>
                <a:tab pos="266700" algn="l"/>
              </a:tabLst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课堂训练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196850" defTabSz="0">
              <a:tabLst>
                <a:tab pos="266700" algn="l"/>
              </a:tabLst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＊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、战国时期引起社会变革的最根本因素是：（    ）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196850" defTabSz="0">
              <a:tabLst>
                <a:tab pos="266700" algn="l"/>
              </a:tabLst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A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各国之间频繁的战争     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B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铁器牛耕的普遍使用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196850" defTabSz="0">
              <a:tabLst>
                <a:tab pos="266700" algn="l"/>
              </a:tabLst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C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各国的社会变革               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196850" defTabSz="0">
              <a:tabLst>
                <a:tab pos="266700" algn="l"/>
              </a:tabLst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＊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、“千耦其耘”的劳动场面出现在：（    ）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196850" defTabSz="0">
              <a:tabLst>
                <a:tab pos="266700" algn="l"/>
              </a:tabLst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A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西周   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B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春秋     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C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战国        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D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秦朝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196850" defTabSz="0">
              <a:tabLst>
                <a:tab pos="266700" algn="l"/>
              </a:tabLst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、我国铁制农具广泛应用于农业生产领域是在：（    ）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196850" defTabSz="0">
              <a:tabLst>
                <a:tab pos="266700" algn="l"/>
              </a:tabLst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A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商朝   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B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西周     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C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春秋        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D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战国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196850" defTabSz="0">
              <a:tabLst>
                <a:tab pos="266700" algn="l"/>
              </a:tabLst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、战国时期，我国耕作技术的一大进步是指：（    ）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196850" defTabSz="0">
              <a:tabLst>
                <a:tab pos="266700" algn="l"/>
              </a:tabLst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A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集体耕种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B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个体劳动      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196850" defTabSz="0">
              <a:tabLst>
                <a:tab pos="266700" algn="l"/>
              </a:tabLst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C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铁器的使用  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D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两牛牵犁的使用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196850" defTabSz="0">
              <a:tabLst>
                <a:tab pos="266700" algn="l"/>
              </a:tabLst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＊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、“公作则迟”“分地则速”的现象出现于：（    ）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196850" defTabSz="0">
              <a:tabLst>
                <a:tab pos="266700" algn="l"/>
              </a:tabLst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A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商朝   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B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西周     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C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春秋        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D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战国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13" name="文本框 68612"/>
          <p:cNvSpPr txBox="1"/>
          <p:nvPr/>
        </p:nvSpPr>
        <p:spPr>
          <a:xfrm>
            <a:off x="8077200" y="1295400"/>
            <a:ext cx="838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14" name="文本框 68613"/>
          <p:cNvSpPr txBox="1"/>
          <p:nvPr/>
        </p:nvSpPr>
        <p:spPr>
          <a:xfrm>
            <a:off x="7315200" y="2590800"/>
            <a:ext cx="914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15" name="文本框 68614"/>
          <p:cNvSpPr txBox="1"/>
          <p:nvPr/>
        </p:nvSpPr>
        <p:spPr>
          <a:xfrm>
            <a:off x="8077200" y="3429000"/>
            <a:ext cx="685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16" name="文本框 68615"/>
          <p:cNvSpPr txBox="1"/>
          <p:nvPr/>
        </p:nvSpPr>
        <p:spPr>
          <a:xfrm>
            <a:off x="8001000" y="4343400"/>
            <a:ext cx="762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617" name="文本框 68616"/>
          <p:cNvSpPr txBox="1"/>
          <p:nvPr/>
        </p:nvSpPr>
        <p:spPr>
          <a:xfrm>
            <a:off x="7772400" y="5562600"/>
            <a:ext cx="914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2" grpId="0"/>
      <p:bldP spid="68613" grpId="0"/>
      <p:bldP spid="68614" grpId="0"/>
      <p:bldP spid="68615" grpId="0"/>
      <p:bldP spid="68616" grpId="0"/>
      <p:bldP spid="686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6" name="矩形 69635"/>
          <p:cNvSpPr/>
          <p:nvPr/>
        </p:nvSpPr>
        <p:spPr>
          <a:xfrm>
            <a:off x="0" y="228600"/>
            <a:ext cx="8763000" cy="73517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19685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、战国时期，首开变法之风的是：（    ）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19685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A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魏国   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B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楚国          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19685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C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韩国        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D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秦国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19685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、秦国成为战国七雄中实力最强的国家，主要原因是：（    ）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19685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更多使用铁制农具   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实行商鞅变法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19685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重视水利工程建设   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牛耕得到推广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19685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＊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8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、下列搭配正确的是：（    ）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19685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A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楚悼王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邹忌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B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魏文侯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吴起  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19685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C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秦穆公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商鞅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D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韩国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申不害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19685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9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、下列商鞅变法的措施中不属于富国措施的是：（    ）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19685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A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编制户口，加强刑法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B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奖励生产    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19685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C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承认土地私有    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D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统一度量衡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19685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、商鞅变法的措施对后世影响最深远的是：（    ）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19685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A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统一度量衡 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B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奖励军功        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196850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C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奖励生产        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D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推行县制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637" name="文本框 69636"/>
          <p:cNvSpPr txBox="1"/>
          <p:nvPr/>
        </p:nvSpPr>
        <p:spPr>
          <a:xfrm>
            <a:off x="7772400" y="381000"/>
            <a:ext cx="762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638" name="文本框 69637"/>
          <p:cNvSpPr txBox="1"/>
          <p:nvPr/>
        </p:nvSpPr>
        <p:spPr>
          <a:xfrm>
            <a:off x="8229600" y="2209800"/>
            <a:ext cx="914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639" name="文本框 69638"/>
          <p:cNvSpPr txBox="1"/>
          <p:nvPr/>
        </p:nvSpPr>
        <p:spPr>
          <a:xfrm>
            <a:off x="6858000" y="2895600"/>
            <a:ext cx="914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640" name="文本框 69639"/>
          <p:cNvSpPr txBox="1"/>
          <p:nvPr/>
        </p:nvSpPr>
        <p:spPr>
          <a:xfrm>
            <a:off x="8382000" y="4114800"/>
            <a:ext cx="762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641" name="文本框 69640"/>
          <p:cNvSpPr txBox="1"/>
          <p:nvPr/>
        </p:nvSpPr>
        <p:spPr>
          <a:xfrm>
            <a:off x="8382000" y="5486400"/>
            <a:ext cx="762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6" grpId="0"/>
      <p:bldP spid="69637" grpId="0"/>
      <p:bldP spid="69638" grpId="0"/>
      <p:bldP spid="69639" grpId="0"/>
      <p:bldP spid="69640" grpId="0"/>
      <p:bldP spid="6964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4" name="矩形 76803"/>
          <p:cNvSpPr/>
          <p:nvPr/>
        </p:nvSpPr>
        <p:spPr>
          <a:xfrm>
            <a:off x="381000" y="644525"/>
            <a:ext cx="8305800" cy="55689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333375"/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．商鞅变法实行后的秦国，一个农民如果想获得爵位，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333375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最好的办法是（   ）。   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333375"/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．多生产粮食布帛           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333375"/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．去经商发财而得到政府的奖赏     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333375"/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．去当兵在战场上杀敌立功  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333375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．大力开垦荒地而得到政府的奖赏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333375"/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．在战国后期的秦国，一个农民如果想免除劳役和免受惩罚，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333375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最好的办法应该是（   ）。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333375"/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．当兵立军功              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．不隐瞒犯法行为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333375"/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．合法经商致富                  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．大量生产粮食和布帛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333375"/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．商鞅变法措施中，对当代行政管理制度也有重要影响的是（   ）。    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333375"/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．允许土地私有     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．重农抑商     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333375"/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．实行“连坐法”   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．推行县制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6805" name="文本框 76804"/>
          <p:cNvSpPr txBox="1"/>
          <p:nvPr/>
        </p:nvSpPr>
        <p:spPr>
          <a:xfrm>
            <a:off x="4953000" y="1295400"/>
            <a:ext cx="1295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6806" name="文本框 76805"/>
          <p:cNvSpPr txBox="1"/>
          <p:nvPr/>
        </p:nvSpPr>
        <p:spPr>
          <a:xfrm>
            <a:off x="5410200" y="3581400"/>
            <a:ext cx="1295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6807" name="文本框 76806"/>
          <p:cNvSpPr txBox="1"/>
          <p:nvPr/>
        </p:nvSpPr>
        <p:spPr>
          <a:xfrm>
            <a:off x="7696200" y="5029200"/>
            <a:ext cx="1447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4" grpId="0"/>
      <p:bldP spid="76805" grpId="0"/>
      <p:bldP spid="76806" grpId="0"/>
      <p:bldP spid="7680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br>
              <a:rPr lang="zh-CN" altLang="en-US" b="1" dirty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</a:br>
            <a:r>
              <a:rPr lang="zh-CN" altLang="en-US" b="1" dirty="0">
                <a:latin typeface="Times New Roman" panose="02020603050405020304" pitchFamily="18" charset="0"/>
                <a:ea typeface="华文行楷" panose="02010800040101010101" pitchFamily="2" charset="-122"/>
                <a:sym typeface="+mn-ea"/>
              </a:rPr>
              <a:t>从千耦其耘到个体农耕</a:t>
            </a:r>
            <a:br>
              <a:rPr lang="zh-CN" altLang="en-US" b="1" dirty="0">
                <a:latin typeface="Times New Roman" panose="02020603050405020304" pitchFamily="18" charset="0"/>
                <a:ea typeface="华文行楷" panose="02010800040101010101" pitchFamily="2" charset="-122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zh-CN" b="1"/>
              <a:t>自主学习第一目，完成下列问题</a:t>
            </a:r>
            <a:endParaRPr lang="zh-CN" altLang="zh-CN" b="1"/>
          </a:p>
          <a:p>
            <a:r>
              <a:rPr lang="en-US" altLang="zh-CN"/>
              <a:t>1.</a:t>
            </a:r>
            <a:r>
              <a:rPr lang="en-US" altLang="zh-CN" u="sng"/>
              <a:t>        </a:t>
            </a:r>
            <a:r>
              <a:rPr lang="zh-CN" altLang="en-US"/>
              <a:t>时期开始使用木制石制工具进行农业生产</a:t>
            </a:r>
            <a:endParaRPr lang="zh-CN" altLang="en-US"/>
          </a:p>
          <a:p>
            <a:r>
              <a:rPr lang="en-US" altLang="zh-CN"/>
              <a:t>2. </a:t>
            </a:r>
            <a:r>
              <a:rPr lang="en-US" altLang="zh-CN" u="sng"/>
              <a:t>         </a:t>
            </a:r>
            <a:r>
              <a:rPr lang="zh-CN" altLang="en-US"/>
              <a:t>时期铁制工具开始用于农业生产</a:t>
            </a:r>
            <a:endParaRPr lang="zh-CN" altLang="en-US"/>
          </a:p>
          <a:p>
            <a:r>
              <a:rPr lang="en-US" altLang="zh-CN"/>
              <a:t>3.</a:t>
            </a:r>
            <a:r>
              <a:rPr lang="en-US" altLang="zh-CN" u="sng"/>
              <a:t>           </a:t>
            </a:r>
            <a:r>
              <a:rPr lang="zh-CN" altLang="en-US"/>
              <a:t>时期开始使用牛耕</a:t>
            </a:r>
            <a:endParaRPr lang="zh-CN" altLang="en-US"/>
          </a:p>
          <a:p>
            <a:r>
              <a:rPr lang="en-US" altLang="zh-CN"/>
              <a:t>4.</a:t>
            </a:r>
            <a:r>
              <a:rPr lang="zh-CN" altLang="en-US"/>
              <a:t>铁器牛耕使用和推广的作用</a:t>
            </a:r>
            <a:r>
              <a:rPr lang="en-US" altLang="zh-CN" u="sng">
                <a:sym typeface="+mn-ea"/>
              </a:rPr>
              <a:t>                   </a:t>
            </a:r>
            <a:r>
              <a:rPr lang="en-US" altLang="zh-CN" u="sng">
                <a:solidFill>
                  <a:srgbClr val="292929"/>
                </a:solidFill>
                <a:sym typeface="+mn-ea"/>
              </a:rPr>
              <a:t>       </a:t>
            </a:r>
            <a:r>
              <a:rPr lang="zh-CN" altLang="en-US" u="sng">
                <a:solidFill>
                  <a:srgbClr val="292929"/>
                </a:solidFill>
              </a:rPr>
              <a:t> </a:t>
            </a:r>
            <a:r>
              <a:rPr lang="zh-CN" altLang="en-US">
                <a:solidFill>
                  <a:srgbClr val="292929"/>
                </a:solidFill>
              </a:rPr>
              <a:t> </a:t>
            </a:r>
            <a:endParaRPr lang="zh-CN" altLang="en-US">
              <a:solidFill>
                <a:srgbClr val="29292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8193"/>
          <p:cNvSpPr txBox="1"/>
          <p:nvPr/>
        </p:nvSpPr>
        <p:spPr>
          <a:xfrm>
            <a:off x="381000" y="533400"/>
            <a:ext cx="1981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  <a:buClr>
                <a:srgbClr val="000000"/>
              </a:buClr>
            </a:pPr>
            <a:endParaRPr sz="4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5" name="文本框 8194"/>
          <p:cNvSpPr txBox="1"/>
          <p:nvPr/>
        </p:nvSpPr>
        <p:spPr>
          <a:xfrm>
            <a:off x="609600" y="609600"/>
            <a:ext cx="6096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一、千耦其耘到个体农耕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6" name="文本框 8195"/>
          <p:cNvSpPr txBox="1"/>
          <p:nvPr/>
        </p:nvSpPr>
        <p:spPr>
          <a:xfrm>
            <a:off x="381000" y="5562600"/>
            <a:ext cx="4419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dirty="0">
                <a:solidFill>
                  <a:srgbClr val="66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铁农具和牛耕的推广</a:t>
            </a:r>
            <a:endParaRPr lang="zh-CN" altLang="en-US" sz="3200" b="1">
              <a:solidFill>
                <a:srgbClr val="6699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7" name="文本框 8196"/>
          <p:cNvSpPr txBox="1"/>
          <p:nvPr/>
        </p:nvSpPr>
        <p:spPr>
          <a:xfrm>
            <a:off x="990600" y="2514600"/>
            <a:ext cx="2362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、铁农具</a:t>
            </a:r>
            <a:r>
              <a:rPr lang="zh-CN" alt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9" name="文本框 8198"/>
          <p:cNvSpPr txBox="1"/>
          <p:nvPr/>
        </p:nvSpPr>
        <p:spPr>
          <a:xfrm>
            <a:off x="3733800" y="2438400"/>
            <a:ext cx="2971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开始于春秋时期</a:t>
            </a:r>
            <a:endParaRPr lang="zh-CN" altLang="en-US" sz="28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01" name="文本框 8200"/>
          <p:cNvSpPr txBox="1"/>
          <p:nvPr/>
        </p:nvSpPr>
        <p:spPr>
          <a:xfrm>
            <a:off x="990600" y="3505200"/>
            <a:ext cx="2133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1" action="ppaction://hlinksldjump"/>
              </a:rPr>
              <a:t>牛耕</a:t>
            </a:r>
            <a:endParaRPr lang="zh-CN" altLang="en-US" sz="28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04" name="文本框 8203"/>
          <p:cNvSpPr txBox="1"/>
          <p:nvPr/>
        </p:nvSpPr>
        <p:spPr>
          <a:xfrm>
            <a:off x="3429000" y="3505200"/>
            <a:ext cx="4065905" cy="944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ctr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开始于春秋末年时期，战国时期进一步推广</a:t>
            </a:r>
            <a:endParaRPr lang="zh-CN" altLang="en-US" sz="28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11" name="文本框 8210"/>
          <p:cNvSpPr txBox="1"/>
          <p:nvPr/>
        </p:nvSpPr>
        <p:spPr>
          <a:xfrm>
            <a:off x="5486400" y="5562600"/>
            <a:ext cx="2743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rgbClr val="66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提高生产效率</a:t>
            </a:r>
            <a:endParaRPr lang="zh-CN" altLang="en-US" sz="3200" b="1" dirty="0">
              <a:solidFill>
                <a:srgbClr val="6699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21" name="直接连接符 8220"/>
          <p:cNvSpPr/>
          <p:nvPr/>
        </p:nvSpPr>
        <p:spPr>
          <a:xfrm>
            <a:off x="4419600" y="5943600"/>
            <a:ext cx="838200" cy="0"/>
          </a:xfrm>
          <a:prstGeom prst="line">
            <a:avLst/>
          </a:prstGeom>
          <a:ln w="57150" cap="flat" cmpd="sng">
            <a:solidFill>
              <a:srgbClr val="008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222" name="直接连接符 8221"/>
          <p:cNvSpPr/>
          <p:nvPr/>
        </p:nvSpPr>
        <p:spPr>
          <a:xfrm>
            <a:off x="2743200" y="2743200"/>
            <a:ext cx="838200" cy="0"/>
          </a:xfrm>
          <a:prstGeom prst="line">
            <a:avLst/>
          </a:prstGeom>
          <a:ln w="57150" cap="flat" cmpd="sng">
            <a:solidFill>
              <a:srgbClr val="008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223" name="直接连接符 8222"/>
          <p:cNvSpPr/>
          <p:nvPr/>
        </p:nvSpPr>
        <p:spPr>
          <a:xfrm>
            <a:off x="2438400" y="3810000"/>
            <a:ext cx="838200" cy="0"/>
          </a:xfrm>
          <a:prstGeom prst="line">
            <a:avLst/>
          </a:prstGeom>
          <a:ln w="57150" cap="flat" cmpd="sng">
            <a:solidFill>
              <a:srgbClr val="008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224" name="文本框 8223"/>
          <p:cNvSpPr txBox="1"/>
          <p:nvPr/>
        </p:nvSpPr>
        <p:spPr>
          <a:xfrm>
            <a:off x="990600" y="1600200"/>
            <a:ext cx="2743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木制</a:t>
            </a:r>
            <a:r>
              <a:rPr lang="en-US" altLang="zh-CN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石制工具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25" name="直接连接符 8224"/>
          <p:cNvSpPr/>
          <p:nvPr/>
        </p:nvSpPr>
        <p:spPr>
          <a:xfrm>
            <a:off x="3733800" y="1905000"/>
            <a:ext cx="838200" cy="0"/>
          </a:xfrm>
          <a:prstGeom prst="line">
            <a:avLst/>
          </a:prstGeom>
          <a:ln w="57150" cap="flat" cmpd="sng">
            <a:solidFill>
              <a:srgbClr val="008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8226" name="文本框 8225"/>
          <p:cNvSpPr txBox="1"/>
          <p:nvPr/>
        </p:nvSpPr>
        <p:spPr>
          <a:xfrm>
            <a:off x="4724400" y="1600200"/>
            <a:ext cx="2133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西周时期</a:t>
            </a:r>
            <a:endParaRPr lang="zh-CN" altLang="en-US" sz="28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27" name="文本框 8226"/>
          <p:cNvSpPr txBox="1"/>
          <p:nvPr/>
        </p:nvSpPr>
        <p:spPr>
          <a:xfrm>
            <a:off x="1600200" y="4953000"/>
            <a:ext cx="1600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作用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endParaRPr lang="en-US" altLang="zh-CN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8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2000"/>
                                        <p:tgtEl>
                                          <p:spTgt spid="8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/>
      <p:bldP spid="8197" grpId="0"/>
      <p:bldP spid="8199" grpId="0"/>
      <p:bldP spid="8201" grpId="0"/>
      <p:bldP spid="8204" grpId="0"/>
      <p:bldP spid="8211" grpId="0"/>
      <p:bldP spid="8224" grpId="0"/>
      <p:bldP spid="8226" grpId="0"/>
      <p:bldP spid="82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8850" name="图片 788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8851" name="文本框 78850"/>
          <p:cNvSpPr txBox="1"/>
          <p:nvPr/>
        </p:nvSpPr>
        <p:spPr>
          <a:xfrm>
            <a:off x="-138112" y="2133600"/>
            <a:ext cx="92821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endParaRPr sz="3200" b="1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pic>
        <p:nvPicPr>
          <p:cNvPr id="78852" name="图片 78851" descr="石器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24200"/>
            <a:ext cx="1851025" cy="2160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8853" name="文本框 78852"/>
          <p:cNvSpPr txBox="1"/>
          <p:nvPr/>
        </p:nvSpPr>
        <p:spPr>
          <a:xfrm>
            <a:off x="609600" y="1905000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石器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8854" name="文本框 78853"/>
          <p:cNvSpPr txBox="1"/>
          <p:nvPr/>
        </p:nvSpPr>
        <p:spPr>
          <a:xfrm>
            <a:off x="2514600" y="2057400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骨器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78855" name="图片 78854" descr="GDZCD4020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00" y="2819400"/>
            <a:ext cx="2176463" cy="2303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8856" name="文本框 78855"/>
          <p:cNvSpPr txBox="1"/>
          <p:nvPr/>
        </p:nvSpPr>
        <p:spPr>
          <a:xfrm>
            <a:off x="4572000" y="1557338"/>
            <a:ext cx="10001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8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铁器</a:t>
            </a:r>
            <a:endParaRPr lang="zh-CN" altLang="en-US" sz="3200" b="1" dirty="0">
              <a:solidFill>
                <a:srgbClr val="8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78857" name="图片 78856" descr="未命名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0175" y="2819400"/>
            <a:ext cx="2663825" cy="227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8858" name="文本框 78857"/>
          <p:cNvSpPr txBox="1"/>
          <p:nvPr/>
        </p:nvSpPr>
        <p:spPr>
          <a:xfrm>
            <a:off x="7432675" y="1450975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8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木器</a:t>
            </a:r>
            <a:endParaRPr lang="zh-CN" altLang="en-US" sz="3200" b="1" dirty="0">
              <a:solidFill>
                <a:srgbClr val="8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8859" name="文本框 78858"/>
          <p:cNvSpPr txBox="1"/>
          <p:nvPr/>
        </p:nvSpPr>
        <p:spPr>
          <a:xfrm>
            <a:off x="381000" y="533400"/>
            <a:ext cx="876300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zh-CN" altLang="en-US" sz="4800" b="1" dirty="0">
                <a:solidFill>
                  <a:srgbClr val="8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你选用哪种工具耕作？为什么？</a:t>
            </a:r>
            <a:endParaRPr lang="zh-CN" altLang="en-US" sz="4800" b="1" dirty="0">
              <a:solidFill>
                <a:srgbClr val="8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78860" name="图片 78859" descr="ny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28800" y="3276600"/>
            <a:ext cx="2438400" cy="1041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8861" name="组合 78860"/>
          <p:cNvGrpSpPr/>
          <p:nvPr/>
        </p:nvGrpSpPr>
        <p:grpSpPr>
          <a:xfrm>
            <a:off x="2590800" y="4419600"/>
            <a:ext cx="1112838" cy="1414463"/>
            <a:chOff x="0" y="0"/>
            <a:chExt cx="3708" cy="932"/>
          </a:xfrm>
        </p:grpSpPr>
        <p:sp>
          <p:nvSpPr>
            <p:cNvPr id="78862" name="矩形 78861"/>
            <p:cNvSpPr/>
            <p:nvPr/>
          </p:nvSpPr>
          <p:spPr>
            <a:xfrm>
              <a:off x="0" y="0"/>
              <a:ext cx="3708" cy="42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endParaRPr lang="en-US" alt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eaLnBrk="0" hangingPunct="0">
                <a:buClr>
                  <a:srgbClr val="000000"/>
                </a:buClr>
              </a:pPr>
              <a:endParaRPr lang="en-US" alt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8863" name="矩形 78862"/>
            <p:cNvSpPr/>
            <p:nvPr/>
          </p:nvSpPr>
          <p:spPr>
            <a:xfrm>
              <a:off x="0" y="404"/>
              <a:ext cx="1937" cy="14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lvl="0"/>
              <a:r>
                <a:rPr lang="zh-CN" altLang="en-US" sz="4400" b="1" dirty="0">
                  <a:solidFill>
                    <a:srgbClr val="00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鹿角锄</a:t>
              </a:r>
              <a:endParaRPr lang="zh-CN" altLang="en-US" sz="44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8864" name="矩形 78863"/>
            <p:cNvSpPr/>
            <p:nvPr/>
          </p:nvSpPr>
          <p:spPr>
            <a:xfrm>
              <a:off x="0" y="549"/>
              <a:ext cx="3708" cy="38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/>
              <a:endParaRPr lang="en-US" altLang="zh-CN" sz="1600" dirty="0">
                <a:latin typeface="Arial" panose="020B0604020202020204" pitchFamily="34" charset="0"/>
                <a:ea typeface="华文行楷" panose="02010800040101010101" pitchFamily="2" charset="-122"/>
              </a:endParaRPr>
            </a:p>
            <a:p>
              <a:pPr lvl="0" eaLnBrk="0" hangingPunct="0">
                <a:buClr>
                  <a:srgbClr val="000000"/>
                </a:buClr>
              </a:pPr>
              <a:endParaRPr lang="en-US" altLang="zh-CN" sz="16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851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851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885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885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7885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500"/>
                                        <p:tgtEl>
                                          <p:spTgt spid="78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8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885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885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885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9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8859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8859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2" descr="铁农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4495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 Box 3"/>
          <p:cNvSpPr txBox="1"/>
          <p:nvPr/>
        </p:nvSpPr>
        <p:spPr>
          <a:xfrm>
            <a:off x="228600" y="4495800"/>
            <a:ext cx="8915400" cy="1004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联系上几幅图上的器具，请回答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                                     铁农具为什么能够较快推广？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10244" name="Text Box 4"/>
          <p:cNvSpPr txBox="1"/>
          <p:nvPr/>
        </p:nvSpPr>
        <p:spPr>
          <a:xfrm>
            <a:off x="457200" y="5638800"/>
            <a:ext cx="7772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505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a.</a:t>
            </a:r>
            <a:r>
              <a:rPr lang="zh-CN" altLang="en-US" sz="2400" b="1" i="1" dirty="0">
                <a:solidFill>
                  <a:srgbClr val="FF505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性能优越，更坚硬、锐利；</a:t>
            </a:r>
            <a:r>
              <a:rPr lang="en-US" altLang="zh-CN" sz="2400" b="1" i="1" dirty="0">
                <a:solidFill>
                  <a:srgbClr val="FF505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b.</a:t>
            </a:r>
            <a:r>
              <a:rPr lang="zh-CN" altLang="en-US" sz="2400" b="1" i="1" dirty="0">
                <a:solidFill>
                  <a:srgbClr val="FF505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冶铁业在 当时已经很发达。</a:t>
            </a:r>
            <a:endParaRPr lang="zh-CN" altLang="en-US" sz="2400" b="1" i="1" dirty="0">
              <a:solidFill>
                <a:srgbClr val="FF505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244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22529"/>
          <p:cNvSpPr txBox="1"/>
          <p:nvPr/>
        </p:nvSpPr>
        <p:spPr>
          <a:xfrm>
            <a:off x="593725" y="1408113"/>
            <a:ext cx="1841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endParaRPr sz="3200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2531" name="文本框 22530"/>
          <p:cNvSpPr txBox="1"/>
          <p:nvPr/>
        </p:nvSpPr>
        <p:spPr>
          <a:xfrm>
            <a:off x="827088" y="3213100"/>
            <a:ext cx="7843837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endParaRPr sz="4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32" name="文本框 22531"/>
          <p:cNvSpPr txBox="1"/>
          <p:nvPr/>
        </p:nvSpPr>
        <p:spPr>
          <a:xfrm>
            <a:off x="746125" y="52784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33" name="文本框 22532"/>
          <p:cNvSpPr txBox="1"/>
          <p:nvPr/>
        </p:nvSpPr>
        <p:spPr>
          <a:xfrm>
            <a:off x="1828800" y="5313363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34" name="文本框 22533"/>
          <p:cNvSpPr txBox="1"/>
          <p:nvPr/>
        </p:nvSpPr>
        <p:spPr>
          <a:xfrm>
            <a:off x="1828800" y="5999163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2535" name="图片 22534" descr="木棍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7200" y="2438400"/>
            <a:ext cx="4300538" cy="3590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6" name="文本框 22535"/>
          <p:cNvSpPr txBox="1"/>
          <p:nvPr/>
        </p:nvSpPr>
        <p:spPr>
          <a:xfrm>
            <a:off x="4267200" y="1295400"/>
            <a:ext cx="1498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8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牛耕</a:t>
            </a:r>
            <a:endParaRPr lang="zh-CN" altLang="en-US" sz="3200" b="1" dirty="0">
              <a:solidFill>
                <a:srgbClr val="8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2537" name="图片 22536" descr="北京人背鹿相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8888" y="2279650"/>
            <a:ext cx="2162175" cy="4578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8" name="文本框 22537"/>
          <p:cNvSpPr txBox="1"/>
          <p:nvPr/>
        </p:nvSpPr>
        <p:spPr>
          <a:xfrm>
            <a:off x="990600" y="1219200"/>
            <a:ext cx="14605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8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人力</a:t>
            </a:r>
            <a:endParaRPr lang="zh-CN" altLang="en-US" sz="3200" b="1" dirty="0">
              <a:solidFill>
                <a:srgbClr val="8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39" name="文本框 22538"/>
          <p:cNvSpPr txBox="1"/>
          <p:nvPr/>
        </p:nvSpPr>
        <p:spPr>
          <a:xfrm>
            <a:off x="1239838" y="442913"/>
            <a:ext cx="378936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3200" b="1" dirty="0">
                <a:solidFill>
                  <a:srgbClr val="8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你选用哪种动力？</a:t>
            </a:r>
            <a:endParaRPr lang="zh-CN" altLang="en-US" sz="3200" b="1" dirty="0">
              <a:solidFill>
                <a:srgbClr val="8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41" name="文本框 22540"/>
          <p:cNvSpPr txBox="1"/>
          <p:nvPr/>
        </p:nvSpPr>
        <p:spPr>
          <a:xfrm>
            <a:off x="3124200" y="1219200"/>
            <a:ext cx="1752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rgbClr val="8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畜力：</a:t>
            </a:r>
            <a:endParaRPr lang="zh-CN" altLang="en-US" sz="3200" b="1" dirty="0">
              <a:solidFill>
                <a:srgbClr val="8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42" name="直接连接符 22541"/>
          <p:cNvSpPr/>
          <p:nvPr/>
        </p:nvSpPr>
        <p:spPr>
          <a:xfrm>
            <a:off x="2209800" y="1524000"/>
            <a:ext cx="838200" cy="0"/>
          </a:xfrm>
          <a:prstGeom prst="line">
            <a:avLst/>
          </a:prstGeom>
          <a:ln w="57150" cap="flat" cmpd="sng">
            <a:solidFill>
              <a:srgbClr val="008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2544" name="直接连接符 22543"/>
          <p:cNvSpPr/>
          <p:nvPr/>
        </p:nvSpPr>
        <p:spPr>
          <a:xfrm>
            <a:off x="5410200" y="1524000"/>
            <a:ext cx="685800" cy="0"/>
          </a:xfrm>
          <a:prstGeom prst="line">
            <a:avLst/>
          </a:prstGeom>
          <a:ln w="57150" cap="flat" cmpd="sng">
            <a:solidFill>
              <a:srgbClr val="008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2545" name="文本框 22544"/>
          <p:cNvSpPr txBox="1"/>
          <p:nvPr/>
        </p:nvSpPr>
        <p:spPr>
          <a:xfrm>
            <a:off x="6248400" y="1295400"/>
            <a:ext cx="2895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rgbClr val="8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农耕技术进步</a:t>
            </a:r>
            <a:endParaRPr lang="zh-CN" altLang="en-US" sz="3200" b="1" dirty="0">
              <a:solidFill>
                <a:srgbClr val="8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46" name="动作按钮: 后退或前一项 22545">
            <a:hlinkClick r:id="" action="ppaction://hlinkshowjump?jump=previousslide"/>
          </p:cNvPr>
          <p:cNvSpPr/>
          <p:nvPr/>
        </p:nvSpPr>
        <p:spPr>
          <a:xfrm>
            <a:off x="7924800" y="6248400"/>
            <a:ext cx="990600" cy="609600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41" grpId="0"/>
      <p:bldP spid="225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2"/>
          <p:cNvSpPr/>
          <p:nvPr/>
        </p:nvSpPr>
        <p:spPr>
          <a:xfrm>
            <a:off x="5791200" y="4114800"/>
            <a:ext cx="2590800" cy="1676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9" name="Text Box 3"/>
          <p:cNvSpPr txBox="1"/>
          <p:nvPr/>
        </p:nvSpPr>
        <p:spPr>
          <a:xfrm>
            <a:off x="2819400" y="1447800"/>
            <a:ext cx="3657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FF33CC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劳动工具</a:t>
            </a:r>
            <a:r>
              <a:rPr lang="zh-CN" altLang="en-US" sz="3600" dirty="0">
                <a:latin typeface="Arial" panose="020B0604020202020204" pitchFamily="34" charset="0"/>
                <a:ea typeface="华文行楷" panose="02010800040101010101" pitchFamily="2" charset="-122"/>
              </a:rPr>
              <a:t>的改进</a:t>
            </a:r>
            <a:endParaRPr lang="zh-CN" altLang="en-US" sz="3600" dirty="0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9460" name="Text Box 4"/>
          <p:cNvSpPr txBox="1"/>
          <p:nvPr/>
        </p:nvSpPr>
        <p:spPr>
          <a:xfrm>
            <a:off x="2819400" y="3625850"/>
            <a:ext cx="3429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FF33CC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耕作方法</a:t>
            </a:r>
            <a:r>
              <a:rPr lang="zh-CN" altLang="en-US" sz="3600" dirty="0">
                <a:latin typeface="Arial" panose="020B0604020202020204" pitchFamily="34" charset="0"/>
                <a:ea typeface="华文行楷" panose="02010800040101010101" pitchFamily="2" charset="-122"/>
              </a:rPr>
              <a:t>的改进</a:t>
            </a:r>
            <a:endParaRPr lang="zh-CN" altLang="en-US" sz="3600" dirty="0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9461" name="Text Box 5"/>
          <p:cNvSpPr txBox="1"/>
          <p:nvPr/>
        </p:nvSpPr>
        <p:spPr>
          <a:xfrm>
            <a:off x="685800" y="1477963"/>
            <a:ext cx="16764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6699FF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铁农具</a:t>
            </a:r>
            <a:endParaRPr lang="zh-CN" altLang="en-US" sz="3200" b="1" dirty="0">
              <a:solidFill>
                <a:srgbClr val="6699FF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9462" name="Text Box 6"/>
          <p:cNvSpPr txBox="1"/>
          <p:nvPr/>
        </p:nvSpPr>
        <p:spPr>
          <a:xfrm>
            <a:off x="685800" y="3611563"/>
            <a:ext cx="1447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6699FF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牛   耕</a:t>
            </a:r>
            <a:endParaRPr lang="zh-CN" altLang="en-US" sz="3200" b="1" dirty="0">
              <a:solidFill>
                <a:srgbClr val="6699FF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9463" name="Line 7"/>
          <p:cNvSpPr/>
          <p:nvPr/>
        </p:nvSpPr>
        <p:spPr>
          <a:xfrm>
            <a:off x="2133600" y="1752600"/>
            <a:ext cx="762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9464" name="Line 8"/>
          <p:cNvSpPr/>
          <p:nvPr/>
        </p:nvSpPr>
        <p:spPr>
          <a:xfrm>
            <a:off x="2057400" y="3886200"/>
            <a:ext cx="8382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9465" name="AutoShape 9"/>
          <p:cNvSpPr/>
          <p:nvPr/>
        </p:nvSpPr>
        <p:spPr>
          <a:xfrm>
            <a:off x="6172200" y="1676400"/>
            <a:ext cx="457200" cy="2362200"/>
          </a:xfrm>
          <a:prstGeom prst="rightBrace">
            <a:avLst>
              <a:gd name="adj1" fmla="val 43055"/>
              <a:gd name="adj2" fmla="val 51134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6" name="Text Box 10"/>
          <p:cNvSpPr txBox="1"/>
          <p:nvPr/>
        </p:nvSpPr>
        <p:spPr>
          <a:xfrm>
            <a:off x="6705600" y="1524000"/>
            <a:ext cx="19050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土地利用率和农作物产量显著提高。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9471" name="Text Box 15"/>
          <p:cNvSpPr txBox="1"/>
          <p:nvPr/>
        </p:nvSpPr>
        <p:spPr>
          <a:xfrm>
            <a:off x="5943600" y="4114800"/>
            <a:ext cx="25146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华文行楷" panose="02010800040101010101" pitchFamily="2" charset="-122"/>
              </a:rPr>
              <a:t>大量的荒地被开垦出来。</a:t>
            </a:r>
            <a:endParaRPr lang="zh-CN" altLang="en-US" sz="3200" dirty="0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9472" name="AutoShape 16"/>
          <p:cNvSpPr/>
          <p:nvPr/>
        </p:nvSpPr>
        <p:spPr>
          <a:xfrm>
            <a:off x="8534400" y="2667000"/>
            <a:ext cx="228600" cy="1371600"/>
          </a:xfrm>
          <a:prstGeom prst="curvedLeftArrow">
            <a:avLst>
              <a:gd name="adj1" fmla="val 120000"/>
              <a:gd name="adj2" fmla="val 240000"/>
              <a:gd name="adj3" fmla="val 3333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ldLvl="0" animBg="1"/>
      <p:bldP spid="19459" grpId="0"/>
      <p:bldP spid="19460" grpId="0"/>
      <p:bldP spid="19461" grpId="0"/>
      <p:bldP spid="19462" grpId="0"/>
      <p:bldP spid="19465" grpId="0" bldLvl="0" animBg="1"/>
      <p:bldP spid="19466" grpId="0"/>
      <p:bldP spid="19471" grpId="0"/>
      <p:bldP spid="1947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1" name="Rectangle 3"/>
          <p:cNvSpPr>
            <a:spLocks noGrp="1"/>
          </p:cNvSpPr>
          <p:nvPr>
            <p:ph idx="1"/>
          </p:nvPr>
        </p:nvSpPr>
        <p:spPr>
          <a:xfrm>
            <a:off x="457200" y="2133600"/>
            <a:ext cx="3200400" cy="685800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2800" dirty="0">
                <a:solidFill>
                  <a:srgbClr val="FF0000"/>
                </a:solidFill>
              </a:rPr>
              <a:t>荒地属于谁呢？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eaLnBrk="1" hangingPunct="1"/>
            <a:endParaRPr lang="en-US" altLang="zh-CN" sz="2800" dirty="0"/>
          </a:p>
        </p:txBody>
      </p:sp>
      <p:sp>
        <p:nvSpPr>
          <p:cNvPr id="15363" name="WordArt 5"/>
          <p:cNvSpPr>
            <a:spLocks noTextEdit="1"/>
          </p:cNvSpPr>
          <p:nvPr/>
        </p:nvSpPr>
        <p:spPr>
          <a:xfrm>
            <a:off x="685800" y="609600"/>
            <a:ext cx="5867400" cy="11430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r>
              <a:rPr lang="zh-CN" altLang="en-US" sz="36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大量荒地的出现</a:t>
            </a:r>
            <a:endParaRPr lang="zh-CN" altLang="en-US" sz="36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4" name="WordArt 6"/>
          <p:cNvSpPr>
            <a:spLocks noTextEdit="1"/>
          </p:cNvSpPr>
          <p:nvPr/>
        </p:nvSpPr>
        <p:spPr>
          <a:xfrm rot="5400000">
            <a:off x="6743700" y="723900"/>
            <a:ext cx="1828800" cy="1143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896" name="Line 8"/>
          <p:cNvSpPr/>
          <p:nvPr/>
        </p:nvSpPr>
        <p:spPr>
          <a:xfrm flipV="1">
            <a:off x="3429000" y="2438400"/>
            <a:ext cx="990600" cy="0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7897" name="Text Box 9"/>
          <p:cNvSpPr txBox="1"/>
          <p:nvPr/>
        </p:nvSpPr>
        <p:spPr>
          <a:xfrm>
            <a:off x="4648200" y="2200275"/>
            <a:ext cx="6645275" cy="46672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那些组织开垦的贵族（私人所有）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8" name="Text Box 10"/>
          <p:cNvSpPr txBox="1"/>
          <p:nvPr/>
        </p:nvSpPr>
        <p:spPr>
          <a:xfrm>
            <a:off x="288925" y="3375025"/>
            <a:ext cx="22415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荒地由谁来耕种呢？</a:t>
            </a:r>
            <a:endParaRPr lang="zh-CN" altLang="en-US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7901" name="Picture 13" descr="1A78F5DD81DF7546F95BF78F2F8C37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5600" y="5334000"/>
            <a:ext cx="1270000" cy="127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02" name="Picture 14" descr="282CD6116CE35A56048E3D5E3EAAEFA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8400" y="3048000"/>
            <a:ext cx="2381250" cy="179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903" name="Text Box 15"/>
          <p:cNvSpPr txBox="1"/>
          <p:nvPr/>
        </p:nvSpPr>
        <p:spPr>
          <a:xfrm>
            <a:off x="669925" y="3875088"/>
            <a:ext cx="3125788" cy="519112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2800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2800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奴隶集体耕种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1" name="WordArt 16"/>
          <p:cNvSpPr>
            <a:spLocks noTextEdit="1"/>
          </p:cNvSpPr>
          <p:nvPr/>
        </p:nvSpPr>
        <p:spPr>
          <a:xfrm>
            <a:off x="3200400" y="4495800"/>
            <a:ext cx="457200" cy="38100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4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905" name="Text Box 17"/>
          <p:cNvSpPr txBox="1"/>
          <p:nvPr/>
        </p:nvSpPr>
        <p:spPr>
          <a:xfrm>
            <a:off x="533400" y="5029200"/>
            <a:ext cx="4338638" cy="579438"/>
          </a:xfrm>
          <a:prstGeom prst="rect">
            <a:avLst/>
          </a:prstGeom>
          <a:solidFill>
            <a:srgbClr val="0000FF"/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200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  </a:t>
            </a:r>
            <a:r>
              <a:rPr lang="zh-CN" altLang="en-US" sz="3200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出租给农民个体耕种</a:t>
            </a:r>
            <a:endParaRPr lang="zh-CN" altLang="en-US" sz="3200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3" name="WordArt 18"/>
          <p:cNvSpPr>
            <a:spLocks noTextEdit="1"/>
          </p:cNvSpPr>
          <p:nvPr/>
        </p:nvSpPr>
        <p:spPr>
          <a:xfrm>
            <a:off x="2667000" y="5867400"/>
            <a:ext cx="457200" cy="45720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3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907" name="Line 19"/>
          <p:cNvSpPr/>
          <p:nvPr/>
        </p:nvSpPr>
        <p:spPr>
          <a:xfrm flipV="1">
            <a:off x="4038600" y="3886200"/>
            <a:ext cx="1981200" cy="152400"/>
          </a:xfrm>
          <a:prstGeom prst="line">
            <a:avLst/>
          </a:prstGeom>
          <a:ln w="1397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7908" name="Line 20"/>
          <p:cNvSpPr/>
          <p:nvPr/>
        </p:nvSpPr>
        <p:spPr>
          <a:xfrm>
            <a:off x="5029200" y="5334000"/>
            <a:ext cx="1524000" cy="990600"/>
          </a:xfrm>
          <a:prstGeom prst="line">
            <a:avLst/>
          </a:prstGeom>
          <a:ln w="1905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8" name="矩形 17"/>
          <p:cNvSpPr/>
          <p:nvPr/>
        </p:nvSpPr>
        <p:spPr>
          <a:xfrm>
            <a:off x="762000" y="4495800"/>
            <a:ext cx="27432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Times New Roman" panose="02020603050405020304" pitchFamily="18" charset="0"/>
                <a:ea typeface="华文行楷" panose="02010800040101010101" pitchFamily="2" charset="-122"/>
              </a:rPr>
              <a:t>千耦其耘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14400" y="5867400"/>
            <a:ext cx="20320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latin typeface="Times New Roman" panose="02020603050405020304" pitchFamily="18" charset="0"/>
                <a:ea typeface="华文行楷" panose="02010800040101010101" pitchFamily="2" charset="-122"/>
              </a:rPr>
              <a:t>个体农耕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37891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37897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789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0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37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79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79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3" grpId="0" bldLvl="0" animBg="1"/>
      <p:bldP spid="37905" grpId="0" bldLvl="0" animBg="1"/>
      <p:bldP spid="18" grpId="0"/>
      <p:bldP spid="19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2823</Words>
  <Application/>
  <PresentationFormat/>
  <Paragraphs>310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Arial</vt:lpstr>
      <vt:lpstr>宋体</vt:lpstr>
      <vt:lpstr>Wingdings</vt:lpstr>
      <vt:lpstr>隶书</vt:lpstr>
      <vt:lpstr>Times New Roman</vt:lpstr>
      <vt:lpstr>华文行楷</vt:lpstr>
      <vt:lpstr>华文新魏</vt:lpstr>
      <vt:lpstr>Tahoma</vt:lpstr>
      <vt:lpstr>宋体-方正超大字符集</vt:lpstr>
      <vt:lpstr>微软雅黑</vt:lpstr>
      <vt:lpstr>Calibri</vt:lpstr>
      <vt:lpstr>默认设计模板</vt:lpstr>
      <vt:lpstr>1_默认设计模板</vt:lpstr>
      <vt:lpstr>PowerPoint 演示文稿</vt:lpstr>
      <vt:lpstr>学习目标:</vt:lpstr>
      <vt:lpstr> 从千耦其耘到个体农耕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想一想：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微软用户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cp:revision/>
  <dcterms:created xsi:type="dcterms:W3CDTF">2016-10-12T08:48:00Z</dcterms:created>
  <dcterms:modified xsi:type="dcterms:W3CDTF">2018-08-11T21:31:17Z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2052-10.1.0.5975</vt:lpwstr>
  </property>
</Properties>
</file>