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6" r:id="rId3"/>
    <p:sldId id="264" r:id="rId4"/>
    <p:sldId id="287" r:id="rId5"/>
    <p:sldId id="267" r:id="rId7"/>
    <p:sldId id="270" r:id="rId8"/>
    <p:sldId id="269" r:id="rId9"/>
    <p:sldId id="272" r:id="rId10"/>
    <p:sldId id="276" r:id="rId11"/>
    <p:sldId id="275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05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29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1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课件制作教师： 战 杰 </a:t>
            </a:r>
            <a:r>
              <a:rPr lang="en-US" altLang="zh-CN" dirty="0"/>
              <a:t>hnqp@vip.sina.com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1229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433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p>
            <a:pPr lvl="0"/>
            <a:r>
              <a:rPr lang="zh-CN" altLang="en-US" dirty="0"/>
              <a:t>课件制作教师： 战 杰 </a:t>
            </a:r>
            <a:r>
              <a:rPr lang="en-US" altLang="zh-CN" dirty="0"/>
              <a:t>hnqp@vip.sina.com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sp>
        <p:nvSpPr>
          <p:cNvPr id="14340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52" y="1122365"/>
            <a:ext cx="9144913" cy="2387603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52" y="3602043"/>
            <a:ext cx="9144913" cy="1655764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671" y="274638"/>
            <a:ext cx="2744003" cy="585788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1" y="274638"/>
            <a:ext cx="8072938" cy="585788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3" y="1709740"/>
            <a:ext cx="10516650" cy="2852741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33" y="4589470"/>
            <a:ext cx="10516650" cy="150018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1" y="1595440"/>
            <a:ext cx="5378247" cy="453708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7428" y="1595440"/>
            <a:ext cx="5378247" cy="453708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365126"/>
            <a:ext cx="10516650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72" y="1681165"/>
            <a:ext cx="5158302" cy="82391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72" y="2505079"/>
            <a:ext cx="5158302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817" y="1681165"/>
            <a:ext cx="5183706" cy="82391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817" y="2505079"/>
            <a:ext cx="518370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457201"/>
            <a:ext cx="3932630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06" y="987426"/>
            <a:ext cx="6172817" cy="487363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2" y="2057403"/>
            <a:ext cx="3932630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2" y="457201"/>
            <a:ext cx="3932630" cy="1600202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06" y="987426"/>
            <a:ext cx="6172817" cy="487363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2" y="2057403"/>
            <a:ext cx="3932630" cy="381159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595438"/>
            <a:ext cx="10975975" cy="4537075"/>
          </a:xfrm>
          <a:prstGeom prst="rect">
            <a:avLst/>
          </a:prstGeom>
          <a:noFill/>
          <a:ln w="9525">
            <a:noFill/>
          </a:ln>
        </p:spPr>
        <p:txBody>
          <a:bodyPr lIns="91412" tIns="45706" rIns="91412" bIns="45706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7655"/>
            <a:r>
              <a:rPr lang="zh-CN" altLang="en-US" dirty="0"/>
              <a:t>第二级</a:t>
            </a:r>
            <a:endParaRPr lang="zh-CN" altLang="en-US" dirty="0"/>
          </a:p>
          <a:p>
            <a:pPr lvl="2" indent="-22733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51575"/>
            <a:ext cx="28479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12" tIns="45706" rIns="91412" bIns="45706"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51575"/>
            <a:ext cx="38639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12" tIns="45706" rIns="91412" bIns="45706"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9188" y="6251575"/>
            <a:ext cx="2846388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1412" tIns="45706" rIns="91412" bIns="45706"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5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4855" lvl="1" indent="-287655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1730" lvl="2" indent="-22733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9893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613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88065" descr="数学书"/>
          <p:cNvPicPr>
            <a:picLocks noChangeAspect="1"/>
          </p:cNvPicPr>
          <p:nvPr/>
        </p:nvPicPr>
        <p:blipFill>
          <a:blip r:embed="rId1"/>
          <a:srcRect l="22629" t="6668" r="20757" b="60493"/>
          <a:stretch>
            <a:fillRect/>
          </a:stretch>
        </p:blipFill>
        <p:spPr>
          <a:xfrm>
            <a:off x="1524000" y="4235450"/>
            <a:ext cx="3744913" cy="262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68" name="图片 88067" descr="张仲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8" y="0"/>
            <a:ext cx="2995612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9" name="文本框 88068"/>
          <p:cNvSpPr txBox="1"/>
          <p:nvPr/>
        </p:nvSpPr>
        <p:spPr>
          <a:xfrm>
            <a:off x="4511675" y="2636838"/>
            <a:ext cx="3457575" cy="16903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张仲景</a:t>
            </a:r>
            <a:endParaRPr lang="zh-CN" altLang="en-US" sz="3200" b="1" dirty="0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医圣（</a:t>
            </a:r>
            <a:r>
              <a:rPr lang="zh-CN" altLang="en-US" sz="3200" b="1" dirty="0">
                <a:solidFill>
                  <a:srgbClr val="00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中医治疗）</a:t>
            </a:r>
            <a:endParaRPr lang="zh-CN" altLang="en-US" sz="3200" b="1" dirty="0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伤寒</a:t>
            </a: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杂病论</a:t>
            </a:r>
            <a:r>
              <a:rPr lang="en-US" altLang="zh-CN" sz="3200" b="1">
                <a:solidFill>
                  <a:srgbClr val="00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00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pic>
        <p:nvPicPr>
          <p:cNvPr id="88070" name="图片 88069" descr="华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7938" y="0"/>
            <a:ext cx="3040062" cy="3960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071" name="图片 88070" descr="蔡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3059113" cy="396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2" name="文本框 88071"/>
          <p:cNvSpPr txBox="1"/>
          <p:nvPr/>
        </p:nvSpPr>
        <p:spPr>
          <a:xfrm>
            <a:off x="7751763" y="2636838"/>
            <a:ext cx="2735262" cy="16903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华佗、</a:t>
            </a:r>
            <a:endParaRPr lang="zh-CN" altLang="en-US" sz="3200" b="1" dirty="0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神医</a:t>
            </a:r>
            <a:endParaRPr lang="zh-CN" altLang="en-US" sz="3200" b="1" dirty="0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针灸、</a:t>
            </a:r>
            <a:r>
              <a:rPr lang="zh-CN" altLang="en-US" sz="32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麻沸散</a:t>
            </a:r>
            <a:endParaRPr lang="zh-CN" altLang="en-US" sz="3200" b="1" dirty="0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88073" name="文本框 88072"/>
          <p:cNvSpPr txBox="1"/>
          <p:nvPr/>
        </p:nvSpPr>
        <p:spPr>
          <a:xfrm>
            <a:off x="1524000" y="2924175"/>
            <a:ext cx="2735263" cy="110553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蔡伦</a:t>
            </a:r>
            <a:endParaRPr lang="zh-CN" altLang="en-US" sz="3200" b="1" dirty="0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改进</a:t>
            </a:r>
            <a:r>
              <a:rPr lang="zh-CN" altLang="en-US" sz="32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造纸术</a:t>
            </a:r>
            <a:endParaRPr lang="zh-CN" altLang="en-US" sz="3200" b="1">
              <a:solidFill>
                <a:srgbClr val="0000FF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88076" name="文本框 88075"/>
          <p:cNvSpPr txBox="1"/>
          <p:nvPr/>
        </p:nvSpPr>
        <p:spPr>
          <a:xfrm>
            <a:off x="1774825" y="6021388"/>
            <a:ext cx="2735263" cy="5791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九章</a:t>
            </a:r>
            <a:r>
              <a:rPr lang="zh-CN" altLang="en-US" sz="32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算术</a:t>
            </a:r>
            <a:r>
              <a:rPr lang="en-US" altLang="zh-CN" sz="32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88077" name="图片 88076" descr="兵马俑--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8" y="4292600"/>
            <a:ext cx="5580062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8" name="矩形 88077"/>
          <p:cNvSpPr/>
          <p:nvPr/>
        </p:nvSpPr>
        <p:spPr>
          <a:xfrm>
            <a:off x="3000375" y="0"/>
            <a:ext cx="5724525" cy="64008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秦汉科技文化成就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79" name="文本框 88078"/>
          <p:cNvSpPr txBox="1"/>
          <p:nvPr/>
        </p:nvSpPr>
        <p:spPr>
          <a:xfrm>
            <a:off x="5519738" y="6021388"/>
            <a:ext cx="4826000" cy="5791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秦始皇陵兵马俑</a:t>
            </a:r>
            <a:endParaRPr lang="zh-CN" altLang="en-US" sz="32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73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06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4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8069">
                                            <p:txEl>
                                              <p:charRg st="4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13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069">
                                            <p:txEl>
                                              <p:charRg st="13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80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8072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8072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807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80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 build="p"/>
      <p:bldP spid="88072" grpId="0" animBg="1" build="p"/>
      <p:bldP spid="88073" grpId="0" animBg="1" build="p"/>
      <p:bldP spid="88076" grpId="0" animBg="1" build="p"/>
      <p:bldP spid="88078" grpId="0" bldLvl="0" animBg="1"/>
      <p:bldP spid="88079" grpId="0" animBg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1789113" y="1941513"/>
            <a:ext cx="914400" cy="1087437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早期甲骨文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3286125" y="1941513"/>
            <a:ext cx="981075" cy="1087437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晚期甲骨文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057775" y="1941513"/>
            <a:ext cx="719138" cy="1087437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金    文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6858000" y="19050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大    篆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2590800" y="6022975"/>
            <a:ext cx="6934200" cy="701675"/>
          </a:xfrm>
          <a:prstGeom prst="rect">
            <a:avLst/>
          </a:prstGeom>
          <a:solidFill>
            <a:srgbClr val="FFFF99"/>
          </a:solidFill>
          <a:ln w="444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根据“马”字回顾文字的演变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9220200" y="19050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    篆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7" name="Picture 8" descr="第二个四个马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048000"/>
            <a:ext cx="8382000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9" descr="第三个四个马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52400"/>
            <a:ext cx="8458200" cy="180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Text Box 10"/>
          <p:cNvSpPr txBox="1"/>
          <p:nvPr/>
        </p:nvSpPr>
        <p:spPr>
          <a:xfrm>
            <a:off x="2514600" y="48006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隶    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4876800" y="48006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草    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6934200" y="48006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行    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9067800" y="4800600"/>
            <a:ext cx="719138" cy="1087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vert="eaVert" anchor="ctr"/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楷    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 bldLvl="0" animBg="1"/>
      <p:bldP spid="11268" grpId="0" bldLvl="0" animBg="1"/>
      <p:bldP spid="11269" grpId="0" bldLvl="0" animBg="1"/>
      <p:bldP spid="11271" grpId="0" bldLvl="0" animBg="1"/>
      <p:bldP spid="11274" grpId="0" bldLvl="0" animBg="1"/>
      <p:bldP spid="11275" grpId="0" bldLvl="0" animBg="1"/>
      <p:bldP spid="11276" grpId="0" bldLvl="0" animBg="1"/>
      <p:bldP spid="1127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1"/>
          <p:cNvSpPr/>
          <p:nvPr/>
        </p:nvSpPr>
        <p:spPr>
          <a:xfrm>
            <a:off x="63500" y="0"/>
            <a:ext cx="11855450" cy="6613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体验历史，感悟历史</a:t>
            </a:r>
            <a:endParaRPr lang="zh-CN" altLang="en-US" sz="44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活动一：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问题探究：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、这位书法家是谁？他是什么时期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的书法家？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、他有哪些主要作品？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使用的是什么字体？除此之外，他还擅长哪些字体？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6" name="Picture 2" descr="wa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563" y="692150"/>
            <a:ext cx="2305050" cy="280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/>
          <p:nvPr/>
        </p:nvSpPr>
        <p:spPr>
          <a:xfrm>
            <a:off x="534988" y="2895600"/>
            <a:ext cx="17287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2895600" y="2895600"/>
            <a:ext cx="187166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东晋时期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1220788" y="5943600"/>
            <a:ext cx="136683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行书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6477000" y="5791200"/>
            <a:ext cx="33845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隶书、草书、楷书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8388" y="4343400"/>
            <a:ext cx="36004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 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黄庭经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6987" y="685800"/>
            <a:ext cx="12098337" cy="5756275"/>
            <a:chOff x="2401" y="1440"/>
            <a:chExt cx="14400" cy="9066"/>
          </a:xfrm>
        </p:grpSpPr>
        <p:pic>
          <p:nvPicPr>
            <p:cNvPr id="6153" name="Picture 2" descr="2003_6_10_10_06_26lantx"/>
            <p:cNvPicPr>
              <a:picLocks noChangeAspect="1"/>
            </p:cNvPicPr>
            <p:nvPr/>
          </p:nvPicPr>
          <p:blipFill>
            <a:blip r:embed="rId2">
              <a:lum contrast="56000"/>
            </a:blip>
            <a:stretch>
              <a:fillRect/>
            </a:stretch>
          </p:blipFill>
          <p:spPr>
            <a:xfrm>
              <a:off x="2401" y="2453"/>
              <a:ext cx="14400" cy="80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4" name="Oval 3"/>
            <p:cNvSpPr/>
            <p:nvPr/>
          </p:nvSpPr>
          <p:spPr>
            <a:xfrm>
              <a:off x="14818" y="8803"/>
              <a:ext cx="565" cy="45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5" name="Oval 4"/>
            <p:cNvSpPr/>
            <p:nvPr/>
          </p:nvSpPr>
          <p:spPr>
            <a:xfrm>
              <a:off x="14251" y="6080"/>
              <a:ext cx="680" cy="455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6" name="Oval 5"/>
            <p:cNvSpPr/>
            <p:nvPr/>
          </p:nvSpPr>
          <p:spPr>
            <a:xfrm>
              <a:off x="12323" y="9483"/>
              <a:ext cx="452" cy="68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7" name="Oval 6"/>
            <p:cNvSpPr/>
            <p:nvPr/>
          </p:nvSpPr>
          <p:spPr>
            <a:xfrm>
              <a:off x="10848" y="8803"/>
              <a:ext cx="568" cy="455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8" name="Oval 7"/>
            <p:cNvSpPr/>
            <p:nvPr/>
          </p:nvSpPr>
          <p:spPr>
            <a:xfrm>
              <a:off x="10961" y="4720"/>
              <a:ext cx="455" cy="68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9" name="Oval 8"/>
            <p:cNvSpPr/>
            <p:nvPr/>
          </p:nvSpPr>
          <p:spPr>
            <a:xfrm>
              <a:off x="9941" y="7100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0" name="Oval 9"/>
            <p:cNvSpPr/>
            <p:nvPr/>
          </p:nvSpPr>
          <p:spPr>
            <a:xfrm>
              <a:off x="10396" y="948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1" name="Oval 10"/>
            <p:cNvSpPr/>
            <p:nvPr/>
          </p:nvSpPr>
          <p:spPr>
            <a:xfrm>
              <a:off x="9033" y="8348"/>
              <a:ext cx="455" cy="455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2" name="Oval 11"/>
            <p:cNvSpPr/>
            <p:nvPr/>
          </p:nvSpPr>
          <p:spPr>
            <a:xfrm>
              <a:off x="8126" y="914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3" name="Oval 12"/>
            <p:cNvSpPr/>
            <p:nvPr/>
          </p:nvSpPr>
          <p:spPr>
            <a:xfrm>
              <a:off x="7333" y="7215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4" name="Oval 13"/>
            <p:cNvSpPr/>
            <p:nvPr/>
          </p:nvSpPr>
          <p:spPr>
            <a:xfrm>
              <a:off x="6878" y="449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5" name="Oval 14"/>
            <p:cNvSpPr/>
            <p:nvPr/>
          </p:nvSpPr>
          <p:spPr>
            <a:xfrm>
              <a:off x="7333" y="9143"/>
              <a:ext cx="568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6" name="Oval 15"/>
            <p:cNvSpPr/>
            <p:nvPr/>
          </p:nvSpPr>
          <p:spPr>
            <a:xfrm>
              <a:off x="5631" y="880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7" name="Oval 16"/>
            <p:cNvSpPr/>
            <p:nvPr/>
          </p:nvSpPr>
          <p:spPr>
            <a:xfrm>
              <a:off x="6538" y="415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8" name="Oval 17"/>
            <p:cNvSpPr/>
            <p:nvPr/>
          </p:nvSpPr>
          <p:spPr>
            <a:xfrm>
              <a:off x="7786" y="778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9" name="Oval 18"/>
            <p:cNvSpPr/>
            <p:nvPr/>
          </p:nvSpPr>
          <p:spPr>
            <a:xfrm>
              <a:off x="7786" y="3925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0" name="Oval 19"/>
            <p:cNvSpPr/>
            <p:nvPr/>
          </p:nvSpPr>
          <p:spPr>
            <a:xfrm>
              <a:off x="9488" y="914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1" name="Oval 20"/>
            <p:cNvSpPr/>
            <p:nvPr/>
          </p:nvSpPr>
          <p:spPr>
            <a:xfrm>
              <a:off x="3023" y="8688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2" name="Oval 21"/>
            <p:cNvSpPr/>
            <p:nvPr/>
          </p:nvSpPr>
          <p:spPr>
            <a:xfrm>
              <a:off x="4726" y="415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3" name="Oval 22"/>
            <p:cNvSpPr/>
            <p:nvPr/>
          </p:nvSpPr>
          <p:spPr>
            <a:xfrm>
              <a:off x="3818" y="4265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4" name="Oval 23"/>
            <p:cNvSpPr/>
            <p:nvPr/>
          </p:nvSpPr>
          <p:spPr>
            <a:xfrm>
              <a:off x="4271" y="8463"/>
              <a:ext cx="455" cy="570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5" name="Rectangle 24"/>
            <p:cNvSpPr/>
            <p:nvPr/>
          </p:nvSpPr>
          <p:spPr>
            <a:xfrm>
              <a:off x="2401" y="1440"/>
              <a:ext cx="14160" cy="1104"/>
            </a:xfrm>
            <a:prstGeom prst="rect">
              <a:avLst/>
            </a:prstGeom>
            <a:solidFill>
              <a:srgbClr val="CCCCCC"/>
            </a:solidFill>
            <a:ln w="9525">
              <a:noFill/>
            </a:ln>
          </p:spPr>
          <p:txBody>
            <a:bodyPr anchor="t">
              <a:spAutoFit/>
            </a:bodyPr>
            <a:p>
              <a:pPr lvl="0" algn="ctr"/>
              <a:r>
                <a:rPr lang="zh-CN" altLang="en-US" sz="4000" b="1" u="sng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天下第一行书 </a:t>
              </a:r>
              <a:r>
                <a:rPr lang="en-US" altLang="zh-CN" sz="4000" b="1" u="sng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── </a:t>
              </a:r>
              <a:r>
                <a:rPr lang="en-US" altLang="x-none" sz="4000" b="1" u="sng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《</a:t>
              </a:r>
              <a:r>
                <a:rPr lang="zh-CN" altLang="en-US" sz="4000" b="1" u="sng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兰亭序</a:t>
              </a:r>
              <a:r>
                <a:rPr lang="en-US" altLang="x-none" sz="4000" b="1" u="sng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》</a:t>
              </a:r>
              <a:r>
                <a:rPr lang="en-US" altLang="x-none" sz="3200" u="sng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(</a:t>
              </a:r>
              <a:r>
                <a:rPr lang="zh-CN" altLang="en-US" sz="3200" u="sng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摹本）</a:t>
              </a:r>
              <a:endPara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75" y="9525"/>
            <a:ext cx="12128500" cy="6888163"/>
            <a:chOff x="4" y="15"/>
            <a:chExt cx="19101" cy="10848"/>
          </a:xfrm>
        </p:grpSpPr>
        <p:grpSp>
          <p:nvGrpSpPr>
            <p:cNvPr id="6177" name="组合 10"/>
            <p:cNvGrpSpPr/>
            <p:nvPr/>
          </p:nvGrpSpPr>
          <p:grpSpPr>
            <a:xfrm>
              <a:off x="4" y="15"/>
              <a:ext cx="9729" cy="10848"/>
              <a:chOff x="3976" y="0"/>
              <a:chExt cx="9729" cy="10800"/>
            </a:xfrm>
          </p:grpSpPr>
          <p:sp>
            <p:nvSpPr>
              <p:cNvPr id="20482" name="Text Box 6"/>
              <p:cNvSpPr txBox="1"/>
              <p:nvPr/>
            </p:nvSpPr>
            <p:spPr>
              <a:xfrm>
                <a:off x="12361" y="1080"/>
                <a:ext cx="1344" cy="816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>
                <a:noFill/>
                <a:miter/>
              </a:ln>
            </p:spPr>
            <p:txBody>
              <a:bodyPr vert="eaVert">
                <a:spAutoFit/>
              </a:bodyPr>
              <a:p>
                <a:pPr lvl="0" fontAlgn="base">
                  <a:spcBef>
                    <a:spcPct val="50000"/>
                  </a:spcBef>
                  <a:buNone/>
                </a:pPr>
                <a:r>
                  <a:rPr lang="zh-CN" altLang="en-US" sz="4400" b="1" strike="noStrike" noProof="1" dirty="0">
                    <a:solidFill>
                      <a:schemeClr val="tx2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楷体_GB2312" pitchFamily="49" charset="-122"/>
                    <a:cs typeface="+mn-ea"/>
                  </a:rPr>
                  <a:t>王羲之的草书</a:t>
                </a:r>
                <a:endParaRPr lang="zh-CN" altLang="en-US" sz="4400" b="1" strike="noStrike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6179" name="图片 4" descr="22b234affcbb65224b36d6a3.bmp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76" y="0"/>
                <a:ext cx="8385" cy="10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" name="Text Box 6"/>
            <p:cNvSpPr txBox="1"/>
            <p:nvPr/>
          </p:nvSpPr>
          <p:spPr>
            <a:xfrm>
              <a:off x="17761" y="840"/>
              <a:ext cx="1344" cy="9185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noFill/>
              <a:miter/>
            </a:ln>
          </p:spPr>
          <p:txBody>
            <a:bodyPr vert="eaVert">
              <a:spAutoFit/>
            </a:bodyPr>
            <a:p>
              <a:pPr lvl="0" fontAlgn="base">
                <a:spcBef>
                  <a:spcPct val="50000"/>
                </a:spcBef>
                <a:buNone/>
              </a:pPr>
              <a:r>
                <a:rPr lang="zh-CN" altLang="en-US" sz="4400" b="1" strike="noStrike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王羲之楷书</a:t>
              </a:r>
              <a:r>
                <a:rPr lang="en-US" altLang="x-none" sz="4400" b="1" strike="noStrike" noProof="1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《</a:t>
              </a:r>
              <a:r>
                <a:rPr lang="zh-CN" altLang="en-US" sz="4400" b="1" strike="noStrike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黄庭经</a:t>
              </a:r>
              <a:r>
                <a:rPr lang="en-US" altLang="x-none" sz="4400" b="1" strike="noStrike" noProof="1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ea"/>
                </a:rPr>
                <a:t>》</a:t>
              </a:r>
              <a:endParaRPr lang="en-US" altLang="x-none" sz="44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6181" name="图片 3" descr="291847c7d15833a13a8a7aab717dc593.jpg"/>
            <p:cNvPicPr>
              <a:picLocks noChangeAspect="1"/>
            </p:cNvPicPr>
            <p:nvPr/>
          </p:nvPicPr>
          <p:blipFill>
            <a:blip r:embed="rId4"/>
            <a:srcRect r="938" b="3333"/>
            <a:stretch>
              <a:fillRect/>
            </a:stretch>
          </p:blipFill>
          <p:spPr>
            <a:xfrm>
              <a:off x="9841" y="240"/>
              <a:ext cx="7913" cy="104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2003_6_10_10_06_26lantx"/>
          <p:cNvPicPr>
            <a:picLocks noChangeAspect="1"/>
          </p:cNvPicPr>
          <p:nvPr/>
        </p:nvPicPr>
        <p:blipFill>
          <a:blip r:embed="rId1">
            <a:lum contrast="56000"/>
          </a:blip>
          <a:stretch>
            <a:fillRect/>
          </a:stretch>
        </p:blipFill>
        <p:spPr>
          <a:xfrm>
            <a:off x="3048000" y="1676400"/>
            <a:ext cx="9144000" cy="511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Oval 3"/>
          <p:cNvSpPr/>
          <p:nvPr/>
        </p:nvSpPr>
        <p:spPr>
          <a:xfrm>
            <a:off x="10933113" y="5708650"/>
            <a:ext cx="358775" cy="2857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Oval 4"/>
          <p:cNvSpPr/>
          <p:nvPr/>
        </p:nvSpPr>
        <p:spPr>
          <a:xfrm>
            <a:off x="10572750" y="3979863"/>
            <a:ext cx="431800" cy="2889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Oval 5"/>
          <p:cNvSpPr/>
          <p:nvPr/>
        </p:nvSpPr>
        <p:spPr>
          <a:xfrm>
            <a:off x="9348788" y="6140450"/>
            <a:ext cx="287337" cy="431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Oval 6"/>
          <p:cNvSpPr/>
          <p:nvPr/>
        </p:nvSpPr>
        <p:spPr>
          <a:xfrm>
            <a:off x="8412163" y="5708650"/>
            <a:ext cx="360362" cy="2889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Oval 7"/>
          <p:cNvSpPr/>
          <p:nvPr/>
        </p:nvSpPr>
        <p:spPr>
          <a:xfrm>
            <a:off x="8483600" y="3116263"/>
            <a:ext cx="288925" cy="4318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Oval 8"/>
          <p:cNvSpPr/>
          <p:nvPr/>
        </p:nvSpPr>
        <p:spPr>
          <a:xfrm>
            <a:off x="7835900" y="4627563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Oval 9"/>
          <p:cNvSpPr/>
          <p:nvPr/>
        </p:nvSpPr>
        <p:spPr>
          <a:xfrm>
            <a:off x="8124825" y="61404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7" name="Oval 10"/>
          <p:cNvSpPr/>
          <p:nvPr/>
        </p:nvSpPr>
        <p:spPr>
          <a:xfrm>
            <a:off x="7259638" y="5419725"/>
            <a:ext cx="288925" cy="2889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8" name="Oval 11"/>
          <p:cNvSpPr/>
          <p:nvPr/>
        </p:nvSpPr>
        <p:spPr>
          <a:xfrm>
            <a:off x="6683375" y="59245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9" name="Oval 12"/>
          <p:cNvSpPr/>
          <p:nvPr/>
        </p:nvSpPr>
        <p:spPr>
          <a:xfrm>
            <a:off x="6180138" y="4700588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0" name="Oval 13"/>
          <p:cNvSpPr/>
          <p:nvPr/>
        </p:nvSpPr>
        <p:spPr>
          <a:xfrm>
            <a:off x="5891213" y="297180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1" name="Oval 14"/>
          <p:cNvSpPr/>
          <p:nvPr/>
        </p:nvSpPr>
        <p:spPr>
          <a:xfrm>
            <a:off x="6180138" y="5924550"/>
            <a:ext cx="360362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2" name="Oval 15"/>
          <p:cNvSpPr/>
          <p:nvPr/>
        </p:nvSpPr>
        <p:spPr>
          <a:xfrm>
            <a:off x="5099050" y="57086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3" name="Oval 16"/>
          <p:cNvSpPr/>
          <p:nvPr/>
        </p:nvSpPr>
        <p:spPr>
          <a:xfrm>
            <a:off x="5675313" y="275590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4" name="Oval 17"/>
          <p:cNvSpPr/>
          <p:nvPr/>
        </p:nvSpPr>
        <p:spPr>
          <a:xfrm>
            <a:off x="6467475" y="50609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5" name="Oval 18"/>
          <p:cNvSpPr/>
          <p:nvPr/>
        </p:nvSpPr>
        <p:spPr>
          <a:xfrm>
            <a:off x="6467475" y="2611438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6" name="Oval 19"/>
          <p:cNvSpPr/>
          <p:nvPr/>
        </p:nvSpPr>
        <p:spPr>
          <a:xfrm>
            <a:off x="7548563" y="59245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7" name="Oval 20"/>
          <p:cNvSpPr/>
          <p:nvPr/>
        </p:nvSpPr>
        <p:spPr>
          <a:xfrm>
            <a:off x="3443288" y="5635625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8" name="Oval 21"/>
          <p:cNvSpPr/>
          <p:nvPr/>
        </p:nvSpPr>
        <p:spPr>
          <a:xfrm>
            <a:off x="4524375" y="275590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9" name="Oval 22"/>
          <p:cNvSpPr/>
          <p:nvPr/>
        </p:nvSpPr>
        <p:spPr>
          <a:xfrm>
            <a:off x="3948113" y="2827338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0" name="Oval 23"/>
          <p:cNvSpPr/>
          <p:nvPr/>
        </p:nvSpPr>
        <p:spPr>
          <a:xfrm>
            <a:off x="4235450" y="5492750"/>
            <a:ext cx="288925" cy="36195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91" name="Rectangle 24"/>
          <p:cNvSpPr/>
          <p:nvPr/>
        </p:nvSpPr>
        <p:spPr>
          <a:xfrm>
            <a:off x="3048000" y="990600"/>
            <a:ext cx="899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/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天下第一行书 </a:t>
            </a:r>
            <a:r>
              <a:rPr lang="en-US" altLang="zh-CN" sz="3200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── </a:t>
            </a:r>
            <a:r>
              <a:rPr lang="en-US" altLang="x-none" sz="3200" b="1" u="sng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兰亭序</a:t>
            </a:r>
            <a:r>
              <a:rPr lang="en-US" altLang="x-none" sz="3200" b="1" u="sng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altLang="x-none" sz="3200" u="sng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摹本）</a:t>
            </a:r>
            <a:endParaRPr lang="zh-CN" altLang="en-US" sz="3200" u="sng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92" name="矩形 1"/>
          <p:cNvSpPr/>
          <p:nvPr/>
        </p:nvSpPr>
        <p:spPr>
          <a:xfrm>
            <a:off x="171450" y="76200"/>
            <a:ext cx="11931650" cy="1127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活动二：欣赏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，感受书法艺术成就。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400" y="762000"/>
            <a:ext cx="2786063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探究：王羲之的书法有何艺术特点？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438400"/>
            <a:ext cx="2805113" cy="3140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改变了前代比较质朴的书风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将字写得端秀清新、绚丽华贵，有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飘若浮云，矫若惊龙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的美称。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5638800"/>
            <a:ext cx="261937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后人是如何尊称他的？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1"/>
          <p:cNvSpPr/>
          <p:nvPr/>
        </p:nvSpPr>
        <p:spPr>
          <a:xfrm>
            <a:off x="125413" y="0"/>
            <a:ext cx="8031162" cy="496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活动三：讲述小故事，感悟王羲之的精神。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看完上述材料，你有什么体会？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4953000"/>
            <a:ext cx="11904663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体会：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王羲之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勤奋刻苦、刻苦钻研、博采众长、善于学习、持之以恒、推陈出新、敢于创新。</a:t>
            </a:r>
            <a:endParaRPr lang="zh-CN" altLang="en-US" sz="36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248400"/>
            <a:ext cx="6448425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这正是我们要学习的精神。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8196" name="Picture 1470" descr="wangxiz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588" y="609600"/>
            <a:ext cx="4187825" cy="374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1471" descr="wangxizi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7388" y="914400"/>
            <a:ext cx="3941762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1472"/>
          <p:cNvSpPr txBox="1"/>
          <p:nvPr/>
        </p:nvSpPr>
        <p:spPr>
          <a:xfrm>
            <a:off x="4267200" y="762000"/>
            <a:ext cx="4291013" cy="1633538"/>
          </a:xfrm>
          <a:prstGeom prst="rect">
            <a:avLst/>
          </a:prstGeom>
          <a:noFill/>
          <a:ln w="9525">
            <a:noFill/>
          </a:ln>
        </p:spPr>
        <p:txBody>
          <a:bodyPr lIns="59436" tIns="29718" rIns="59436" bIns="29718" anchor="t"/>
          <a:p>
            <a:pPr lvl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王羲之自幼好书法，经常一边思考，一边在自己的身上一笔一划地画着，日子久了，甚至连衣服都划破了。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Text Box 1473"/>
          <p:cNvSpPr txBox="1"/>
          <p:nvPr/>
        </p:nvSpPr>
        <p:spPr>
          <a:xfrm>
            <a:off x="4343400" y="3048000"/>
            <a:ext cx="4346575" cy="1268413"/>
          </a:xfrm>
          <a:prstGeom prst="rect">
            <a:avLst/>
          </a:prstGeom>
          <a:noFill/>
          <a:ln w="9525">
            <a:noFill/>
          </a:ln>
        </p:spPr>
        <p:txBody>
          <a:bodyPr lIns="59436" tIns="29718" rIns="59436" bIns="29718" anchor="t"/>
          <a:p>
            <a:pPr lvl="0"/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他每天练完字，都要到门前的池塘里清洗毛笔、砚台。据说，久而久之，池水都变成黑色了。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95250" y="0"/>
            <a:ext cx="12130088" cy="6003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活动四：解读顾恺之作品，感受绘画艺术。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探究：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、顾恺之是什么时期的画家？他的代表作有哪些？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、观察图片，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结合教材，说出顾恺之擅长画什么？他的作品特点是什么？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8" name="Text Box 6"/>
          <p:cNvSpPr txBox="1"/>
          <p:nvPr/>
        </p:nvSpPr>
        <p:spPr>
          <a:xfrm>
            <a:off x="992188" y="1676400"/>
            <a:ext cx="73453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东晋时期；</a:t>
            </a: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女史箴图</a:t>
            </a:r>
            <a:r>
              <a:rPr lang="en-US" altLang="zh-CN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洛神赋图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5867400"/>
            <a:ext cx="88201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人物画；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特别注重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点睛传神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表现人物的特征</a:t>
            </a: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613" y="112713"/>
            <a:ext cx="12063412" cy="4762500"/>
            <a:chOff x="117" y="177"/>
            <a:chExt cx="18998" cy="7501"/>
          </a:xfrm>
        </p:grpSpPr>
        <p:grpSp>
          <p:nvGrpSpPr>
            <p:cNvPr id="9221" name="组合 1"/>
            <p:cNvGrpSpPr/>
            <p:nvPr/>
          </p:nvGrpSpPr>
          <p:grpSpPr>
            <a:xfrm>
              <a:off x="116" y="177"/>
              <a:ext cx="13364" cy="7489"/>
              <a:chOff x="193" y="120"/>
              <a:chExt cx="14506" cy="10453"/>
            </a:xfrm>
          </p:grpSpPr>
          <p:grpSp>
            <p:nvGrpSpPr>
              <p:cNvPr id="9222" name="组合 2"/>
              <p:cNvGrpSpPr/>
              <p:nvPr/>
            </p:nvGrpSpPr>
            <p:grpSpPr>
              <a:xfrm>
                <a:off x="361" y="120"/>
                <a:ext cx="14328" cy="5307"/>
                <a:chOff x="1" y="0"/>
                <a:chExt cx="14328" cy="5307"/>
              </a:xfrm>
            </p:grpSpPr>
            <p:pic>
              <p:nvPicPr>
                <p:cNvPr id="9223" name="图片 23553" descr="女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1" y="0"/>
                  <a:ext cx="12418" cy="5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55" name="文本框 23554"/>
                <p:cNvSpPr txBox="1"/>
                <p:nvPr/>
              </p:nvSpPr>
              <p:spPr>
                <a:xfrm>
                  <a:off x="11463" y="1"/>
                  <a:ext cx="2866" cy="5306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12700">
                  <a:noFill/>
                  <a:miter/>
                </a:ln>
              </p:spPr>
              <p:txBody>
                <a:bodyPr vert="eaVert" wrap="square">
                  <a:spAutoFit/>
                </a:bodyPr>
                <a:p>
                  <a:pPr lvl="0" fontAlgn="base">
                    <a:spcBef>
                      <a:spcPct val="50000"/>
                    </a:spcBef>
                    <a:buClr>
                      <a:srgbClr val="000000"/>
                    </a:buClr>
                  </a:pPr>
                  <a:r>
                    <a:rPr lang="en-US" altLang="zh-CN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《</a:t>
                  </a:r>
                  <a:r>
                    <a:rPr lang="zh-CN" altLang="en-US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女史箴图</a:t>
                  </a:r>
                  <a:r>
                    <a:rPr lang="en-US" altLang="zh-CN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》</a:t>
                  </a:r>
                  <a:r>
                    <a:rPr lang="zh-CN" altLang="en-US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摹本</a:t>
                  </a:r>
                  <a:endParaRPr lang="zh-CN" altLang="en-US" sz="2800" b="1" strike="noStrike" noProof="1" dirty="0">
                    <a:solidFill>
                      <a:srgbClr val="00006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华文行楷" pitchFamily="2" charset="-122"/>
                    <a:ea typeface="宋体" panose="02010600030101010101" pitchFamily="2" charset="-122"/>
                  </a:endParaRPr>
                </a:p>
                <a:p>
                  <a:pPr lvl="0" fontAlgn="base">
                    <a:spcBef>
                      <a:spcPct val="50000"/>
                    </a:spcBef>
                    <a:buClr>
                      <a:srgbClr val="000000"/>
                    </a:buClr>
                  </a:pPr>
                  <a:r>
                    <a:rPr lang="zh-CN" altLang="en-US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（局部）</a:t>
                  </a:r>
                  <a:endParaRPr lang="zh-CN" altLang="en-US" sz="2800" b="1" strike="noStrike" noProof="1" dirty="0">
                    <a:solidFill>
                      <a:srgbClr val="00006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华文行楷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225" name="组合 4"/>
              <p:cNvGrpSpPr/>
              <p:nvPr/>
            </p:nvGrpSpPr>
            <p:grpSpPr>
              <a:xfrm>
                <a:off x="193" y="5400"/>
                <a:ext cx="14506" cy="5173"/>
                <a:chOff x="4753" y="5640"/>
                <a:chExt cx="14506" cy="5173"/>
              </a:xfrm>
            </p:grpSpPr>
            <p:pic>
              <p:nvPicPr>
                <p:cNvPr id="9226" name="图片 23555" descr="洛神赋图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841" y="5640"/>
                  <a:ext cx="12418" cy="51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57" name="文本框 23556"/>
                <p:cNvSpPr txBox="1"/>
                <p:nvPr/>
              </p:nvSpPr>
              <p:spPr>
                <a:xfrm>
                  <a:off x="4753" y="5640"/>
                  <a:ext cx="2136" cy="5122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</a:schemeClr>
                </a:solidFill>
                <a:ln w="12700">
                  <a:noFill/>
                  <a:miter/>
                </a:ln>
              </p:spPr>
              <p:txBody>
                <a:bodyPr vert="eaVert" wrap="square">
                  <a:spAutoFit/>
                </a:bodyPr>
                <a:p>
                  <a:pPr lvl="0" fontAlgn="base">
                    <a:spcBef>
                      <a:spcPct val="50000"/>
                    </a:spcBef>
                    <a:buClr>
                      <a:srgbClr val="000000"/>
                    </a:buClr>
                  </a:pPr>
                  <a:r>
                    <a:rPr lang="zh-CN" altLang="en-US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（局部）</a:t>
                  </a:r>
                  <a:endParaRPr lang="zh-CN" altLang="en-US" sz="2800" b="1" strike="noStrike" noProof="1" dirty="0">
                    <a:solidFill>
                      <a:srgbClr val="00006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华文行楷" pitchFamily="2" charset="-122"/>
                    <a:ea typeface="宋体" panose="02010600030101010101" pitchFamily="2" charset="-122"/>
                  </a:endParaRPr>
                </a:p>
                <a:p>
                  <a:pPr lvl="0" fontAlgn="base">
                    <a:spcBef>
                      <a:spcPct val="50000"/>
                    </a:spcBef>
                    <a:buClr>
                      <a:srgbClr val="000000"/>
                    </a:buClr>
                  </a:pPr>
                  <a:r>
                    <a:rPr lang="en-US" altLang="zh-CN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《</a:t>
                  </a:r>
                  <a:r>
                    <a:rPr lang="zh-CN" altLang="en-US" sz="2800" b="1" strike="noStrike" noProof="1" dirty="0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洛神赋图</a:t>
                  </a:r>
                  <a:r>
                    <a:rPr lang="en-US" altLang="zh-CN" sz="2800" b="1" strike="noStrike" noProof="1">
                      <a:solidFill>
                        <a:srgbClr val="000066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华文行楷" pitchFamily="2" charset="-122"/>
                      <a:ea typeface="宋体" panose="02010600030101010101" pitchFamily="2" charset="-122"/>
                      <a:cs typeface="+mn-ea"/>
                    </a:rPr>
                    <a:t>》</a:t>
                  </a:r>
                  <a:endParaRPr lang="en-US" altLang="zh-CN" sz="2800" b="1" strike="noStrike" noProof="1">
                    <a:solidFill>
                      <a:srgbClr val="00006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华文行楷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pic>
          <p:nvPicPr>
            <p:cNvPr id="9228" name="Picture 16" descr="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61" y="1200"/>
              <a:ext cx="5554" cy="647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-26987" y="0"/>
            <a:ext cx="12187237" cy="5456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活动五：欣赏石窟艺术，领略艺术魅力。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探究：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、这一时期有哪些著名的石窟艺术代表？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、欣赏图片，这一时期的石窟艺术与哪一宗教盛行有关？石窟艺术是如何发展起来的？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、石窟艺术为何具有艺术价值？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306388" y="1600200"/>
            <a:ext cx="8280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山西大同的云冈石窟；河南洛阳的龙门石窟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382588" y="3581400"/>
            <a:ext cx="131127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佛教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1752600" y="3581400"/>
            <a:ext cx="101504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继承中国传统雕塑艺术，吸收外来佛教艺术，创造新的石雕艺术。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228600" y="5181600"/>
            <a:ext cx="1181100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它是中国文化史中的优秀遗产；是雕塑艺术和佛教艺术的结晶，对研究佛学有重大的作用；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它是我国古代劳动人民血汗和智慧的结晶，凝结了我国古代劳动人民高超的艺术水平，为研究当时的历史提供了丰富的史料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3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C:\Documents and Settings\kz\桌面\第22课 承上启下的魏亚南北朝文化（二）素材\云冈石窟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76200"/>
            <a:ext cx="4027488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990600" y="6019800"/>
            <a:ext cx="24415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云冈石窟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Text Box 4"/>
          <p:cNvSpPr txBox="1"/>
          <p:nvPr/>
        </p:nvSpPr>
        <p:spPr>
          <a:xfrm>
            <a:off x="6248400" y="1219200"/>
            <a:ext cx="4191000" cy="472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位于山西大同市西郊，现存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53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窟，佛像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万余尊。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其中第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窟的露天大佛，高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13.7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米。佛像造型雄伟，面部丰满而柔和，两肩宽厚，是云冈石窟的代表作品。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Text Box 6"/>
          <p:cNvSpPr txBox="1"/>
          <p:nvPr/>
        </p:nvSpPr>
        <p:spPr>
          <a:xfrm>
            <a:off x="4724400" y="2667000"/>
            <a:ext cx="7072313" cy="399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位于山西大同市西郊，现存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53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窟，佛像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万余尊。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其中第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窟的露天大佛，高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米，造型雄伟，面部丰满而柔和，是云冈石窟的代表作品。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位于山西大同市西郊，现存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窟，佛像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万余尊。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其中第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窟的露天大佛，高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13.7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米。佛像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/>
          <p:nvPr/>
        </p:nvSpPr>
        <p:spPr>
          <a:xfrm>
            <a:off x="1524000" y="1881188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4" name="Group 3"/>
          <p:cNvGrpSpPr/>
          <p:nvPr/>
        </p:nvGrpSpPr>
        <p:grpSpPr>
          <a:xfrm>
            <a:off x="3398838" y="1881188"/>
            <a:ext cx="5394325" cy="3017837"/>
            <a:chOff x="0" y="0"/>
            <a:chExt cx="3398" cy="1901"/>
          </a:xfrm>
        </p:grpSpPr>
        <p:sp>
          <p:nvSpPr>
            <p:cNvPr id="13315" name="Rectangle 4"/>
            <p:cNvSpPr/>
            <p:nvPr/>
          </p:nvSpPr>
          <p:spPr>
            <a:xfrm>
              <a:off x="0" y="0"/>
              <a:ext cx="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316" name="Group 5"/>
            <p:cNvGrpSpPr/>
            <p:nvPr/>
          </p:nvGrpSpPr>
          <p:grpSpPr>
            <a:xfrm>
              <a:off x="0" y="0"/>
              <a:ext cx="3398" cy="1901"/>
              <a:chOff x="0" y="0"/>
              <a:chExt cx="3398" cy="1901"/>
            </a:xfrm>
          </p:grpSpPr>
          <p:sp>
            <p:nvSpPr>
              <p:cNvPr id="13317" name="Rectangle 6"/>
              <p:cNvSpPr/>
              <p:nvPr/>
            </p:nvSpPr>
            <p:spPr>
              <a:xfrm>
                <a:off x="0" y="0"/>
                <a:ext cx="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lvl="0"/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18" name="Rectangle 7"/>
              <p:cNvSpPr/>
              <p:nvPr/>
            </p:nvSpPr>
            <p:spPr>
              <a:xfrm>
                <a:off x="0" y="0"/>
                <a:ext cx="3398" cy="19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algn="ctr"/>
                <a:r>
                  <a:rPr lang="en-US" altLang="zh-CN" sz="900" dirty="0">
                    <a:solidFill>
                      <a:srgbClr val="3333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</a:t>
                </a:r>
                <a:r>
                  <a:rPr lang="en-US" altLang="zh-CN" sz="19200" dirty="0">
                    <a:solidFill>
                      <a:srgbClr val="3333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 </a:t>
                </a:r>
                <a:r>
                  <a:rPr lang="en-US" altLang="zh-CN" sz="900" dirty="0">
                    <a:solidFill>
                      <a:srgbClr val="3333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</a:r>
                <a:endParaRPr lang="en-US" altLang="zh-CN" sz="900" dirty="0">
                  <a:solidFill>
                    <a:srgbClr val="33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3319" name="Picture 8" descr="http://tw.people.com.cn/media/200204/19/NewsMedia_2197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400"/>
            <a:ext cx="7010400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Text Box 9"/>
          <p:cNvSpPr txBox="1"/>
          <p:nvPr/>
        </p:nvSpPr>
        <p:spPr>
          <a:xfrm>
            <a:off x="0" y="5486400"/>
            <a:ext cx="12023725" cy="1189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是中国三大石窟艺术宝库之一，从北魏孝文帝迁都洛阳前后开始动工开凿，历经东魏、西魏、北齐、隋、唐、宋诸朝，雕凿不绝。据统计，东西两山现存窟龛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2345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个，碑刻题记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2800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余块。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代外国掠夺者的盗窃破坏，仍然保持了相当可观的面貌。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 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Text Box 10"/>
          <p:cNvSpPr txBox="1"/>
          <p:nvPr/>
        </p:nvSpPr>
        <p:spPr>
          <a:xfrm>
            <a:off x="8610600" y="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2" name="Text Box 11"/>
          <p:cNvSpPr txBox="1"/>
          <p:nvPr/>
        </p:nvSpPr>
        <p:spPr>
          <a:xfrm>
            <a:off x="8610600" y="304800"/>
            <a:ext cx="1828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Text Box 12"/>
          <p:cNvSpPr txBox="1"/>
          <p:nvPr/>
        </p:nvSpPr>
        <p:spPr>
          <a:xfrm>
            <a:off x="2438400" y="4876800"/>
            <a:ext cx="208915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龙门石窟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74612"/>
            <a:ext cx="12223750" cy="690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490538" y="228600"/>
            <a:ext cx="11185525" cy="3992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资料：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lvl="0" fontAlgn="base"/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① 《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兰亭序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原来为王羲之的子孙保存。 后为唐太宗李世民所访得，视为国宝，唐太宗死后，将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兰亭序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手迹作为殉葬品置于墓中，真迹从此失传！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lvl="0" fontAlgn="base"/>
            <a:r>
              <a:rPr lang="zh-CN" altLang="en-US" sz="3200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②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今天我们见到的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女史箴图</a:t>
            </a:r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是唐人的摹本，八国联军入侵北京时，这些图被英军抢走，现藏于大不列颠博物馆。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lvl="0" fontAlgn="base"/>
            <a:r>
              <a:rPr lang="en-US" altLang="zh-CN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③</a:t>
            </a: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山西是产煤大省，随着煤炭外运工程的发展，公路修到了石窟边上，煤灰使得佛像们成天灰头土脸。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5363" name="Text Box 6"/>
          <p:cNvSpPr txBox="1"/>
          <p:nvPr/>
        </p:nvSpPr>
        <p:spPr>
          <a:xfrm>
            <a:off x="533400" y="4419600"/>
            <a:ext cx="11033125" cy="762000"/>
          </a:xfrm>
          <a:prstGeom prst="rect">
            <a:avLst/>
          </a:prstGeom>
          <a:solidFill>
            <a:srgbClr val="FFCC99">
              <a:alpha val="23921"/>
            </a:srgbClr>
          </a:solidFill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400">
                <a:latin typeface="Arial" panose="020B0604020202020204" pitchFamily="34" charset="0"/>
                <a:ea typeface="华文隶书" pitchFamily="2" charset="-122"/>
              </a:rPr>
              <a:t>   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看完上述材料，你有什么感想？作为中学生，</a:t>
            </a: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我们</a:t>
            </a:r>
            <a:r>
              <a:rPr lang="zh-CN" altLang="en-US" sz="28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该怎么做？</a:t>
            </a:r>
            <a:endParaRPr lang="zh-CN" altLang="en-US" sz="28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711" name="Rectangle 7"/>
          <p:cNvSpPr/>
          <p:nvPr/>
        </p:nvSpPr>
        <p:spPr>
          <a:xfrm>
            <a:off x="153988" y="5334000"/>
            <a:ext cx="12084050" cy="10668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en-US" altLang="zh-CN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、我们努力学习，为国家的繁荣富强作出贡献。</a:t>
            </a: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、我们要有爱护文物的意识，养成自觉保护文物的良好习惯。</a:t>
            </a: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2289"/>
          <p:cNvSpPr txBox="1"/>
          <p:nvPr/>
        </p:nvSpPr>
        <p:spPr>
          <a:xfrm>
            <a:off x="2211388" y="503555"/>
            <a:ext cx="8351837" cy="80581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lIns="0" tIns="0" rIns="0" bIns="0" anchor="ctr" anchorCtr="1">
            <a:spAutoFit/>
          </a:bodyPr>
          <a:p>
            <a:pPr lvl="0" algn="ctr"/>
            <a:r>
              <a:rPr lang="zh-CN" altLang="en-US" sz="4900" dirty="0">
                <a:solidFill>
                  <a:srgbClr val="660033"/>
                </a:solidFill>
                <a:latin typeface="Times New Roman" panose="02020603050405020304" pitchFamily="18" charset="0"/>
                <a:ea typeface="华文隶书" pitchFamily="2" charset="-122"/>
              </a:rPr>
              <a:t>第</a:t>
            </a:r>
            <a:r>
              <a:rPr lang="en-US" altLang="x-none" sz="4900">
                <a:solidFill>
                  <a:srgbClr val="660033"/>
                </a:solidFill>
                <a:latin typeface="Times New Roman" panose="02020603050405020304" pitchFamily="18" charset="0"/>
                <a:ea typeface="华文隶书" pitchFamily="2" charset="-122"/>
              </a:rPr>
              <a:t>20</a:t>
            </a:r>
            <a:r>
              <a:rPr lang="zh-CN" altLang="en-US" sz="4900" dirty="0">
                <a:solidFill>
                  <a:srgbClr val="660033"/>
                </a:solidFill>
                <a:latin typeface="Times New Roman" panose="02020603050405020304" pitchFamily="18" charset="0"/>
                <a:ea typeface="华文隶书" pitchFamily="2" charset="-122"/>
              </a:rPr>
              <a:t>课 异彩纷呈的科学文化</a:t>
            </a:r>
            <a:endParaRPr lang="en-US" altLang="x-none" sz="4900">
              <a:solidFill>
                <a:srgbClr val="660033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pic>
        <p:nvPicPr>
          <p:cNvPr id="3075" name="图片 12291" descr="200648205547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7080" y="3048000"/>
            <a:ext cx="4154488" cy="339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2292" descr="%D7%E6%B3%E5%D6%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3048000"/>
            <a:ext cx="2581275" cy="3376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1"/>
          <p:cNvSpPr txBox="1"/>
          <p:nvPr/>
        </p:nvSpPr>
        <p:spPr>
          <a:xfrm>
            <a:off x="1025525" y="1676400"/>
            <a:ext cx="10633075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课标：知道祖冲之的数学成就，初步认识书法艺术。了解北方农业技术的成熟和农历。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5123" descr="d8570858578ab2e19c8204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9040" y="3048000"/>
            <a:ext cx="4432935" cy="337693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4" name="图片 19" descr="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1755" y="-34290"/>
            <a:ext cx="1844675" cy="11239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6676" name="表格 66675"/>
          <p:cNvGraphicFramePr/>
          <p:nvPr/>
        </p:nvGraphicFramePr>
        <p:xfrm>
          <a:off x="330835" y="609600"/>
          <a:ext cx="11378565" cy="6085205"/>
        </p:xfrm>
        <a:graphic>
          <a:graphicData uri="http://schemas.openxmlformats.org/drawingml/2006/table">
            <a:tbl>
              <a:tblPr/>
              <a:tblGrid>
                <a:gridCol w="1394460"/>
                <a:gridCol w="1713230"/>
                <a:gridCol w="1271270"/>
                <a:gridCol w="2792095"/>
                <a:gridCol w="4207510"/>
              </a:tblGrid>
              <a:tr h="10302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领域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代表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人物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生活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时代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主要成就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地位</a:t>
                      </a:r>
                      <a:r>
                        <a:rPr lang="en-US" altLang="zh-CN" sz="2800" b="1">
                          <a:solidFill>
                            <a:srgbClr val="050507"/>
                          </a:solidFill>
                        </a:rPr>
                        <a:t>/</a:t>
                      </a: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评价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50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数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学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60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农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algn="ctr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学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690">
                <a:tc rowSpan="2"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书法、绘画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5020">
                <a:tc vMerge="1">
                  <a:tcPr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sz="2800" b="1" dirty="0">
                          <a:solidFill>
                            <a:srgbClr val="050507"/>
                          </a:solidFill>
                        </a:rPr>
                        <a:t>石窟艺术</a:t>
                      </a:r>
                      <a:endParaRPr lang="zh-CN" altLang="en-US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zh-CN" altLang="zh-CN" sz="2800" dirty="0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w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anose="05000000000000000000" pitchFamily="2" charset="2"/>
                        <a:buChar char="ª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w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Font typeface="Wingdings" panose="05000000000000000000" pitchFamily="2" charset="2"/>
                        <a:buNone/>
                      </a:pPr>
                      <a:endParaRPr lang="en-US" altLang="zh-CN" sz="2800" b="1">
                        <a:solidFill>
                          <a:srgbClr val="050507"/>
                        </a:solidFill>
                      </a:endParaRPr>
                    </a:p>
                  </a:txBody>
                  <a:tcPr anchor="ctr">
                    <a:lnL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28283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6217" name="Rectangle 41"/>
          <p:cNvSpPr/>
          <p:nvPr/>
        </p:nvSpPr>
        <p:spPr>
          <a:xfrm>
            <a:off x="1866900" y="1899920"/>
            <a:ext cx="1371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祖冲之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18" name="Rectangle 42"/>
          <p:cNvSpPr/>
          <p:nvPr/>
        </p:nvSpPr>
        <p:spPr>
          <a:xfrm>
            <a:off x="3543300" y="1899920"/>
            <a:ext cx="990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19" name="Rectangle 43"/>
          <p:cNvSpPr/>
          <p:nvPr/>
        </p:nvSpPr>
        <p:spPr>
          <a:xfrm>
            <a:off x="4686300" y="1686560"/>
            <a:ext cx="3276600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把圆周率计算到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小数点后七位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0" name="Rectangle 44"/>
          <p:cNvSpPr/>
          <p:nvPr/>
        </p:nvSpPr>
        <p:spPr>
          <a:xfrm>
            <a:off x="7467600" y="1676400"/>
            <a:ext cx="420433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世界上第一个把圆周率的数值计算到小数点以后第七位的人，比欧洲早约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1000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1" name="Rectangle 45"/>
          <p:cNvSpPr/>
          <p:nvPr/>
        </p:nvSpPr>
        <p:spPr>
          <a:xfrm>
            <a:off x="1866900" y="3078480"/>
            <a:ext cx="1676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贾思勰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2" name="Rectangle 46"/>
          <p:cNvSpPr/>
          <p:nvPr/>
        </p:nvSpPr>
        <p:spPr>
          <a:xfrm>
            <a:off x="3314700" y="2956560"/>
            <a:ext cx="1524000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北魏和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3" name="Rectangle 47"/>
          <p:cNvSpPr/>
          <p:nvPr/>
        </p:nvSpPr>
        <p:spPr>
          <a:xfrm>
            <a:off x="4953000" y="2956560"/>
            <a:ext cx="3276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齐民要术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06" name="Rectangle 48"/>
          <p:cNvSpPr/>
          <p:nvPr/>
        </p:nvSpPr>
        <p:spPr>
          <a:xfrm>
            <a:off x="1866900" y="4114800"/>
            <a:ext cx="16002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王羲之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07" name="Rectangle 49"/>
          <p:cNvSpPr/>
          <p:nvPr/>
        </p:nvSpPr>
        <p:spPr>
          <a:xfrm>
            <a:off x="3390900" y="4114800"/>
            <a:ext cx="1295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6" name="Rectangle 50"/>
          <p:cNvSpPr/>
          <p:nvPr/>
        </p:nvSpPr>
        <p:spPr>
          <a:xfrm>
            <a:off x="4991100" y="4114800"/>
            <a:ext cx="22860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/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6227" name="Rectangle 51"/>
          <p:cNvSpPr/>
          <p:nvPr/>
        </p:nvSpPr>
        <p:spPr>
          <a:xfrm>
            <a:off x="7467600" y="2865120"/>
            <a:ext cx="420497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 eaLnBrk="0" hangingPunct="0"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是我国现存的第一部完整的农学著作，也是世界首部农学“百科全书”。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10" name="Rectangle 52"/>
          <p:cNvSpPr/>
          <p:nvPr/>
        </p:nvSpPr>
        <p:spPr>
          <a:xfrm>
            <a:off x="7581900" y="4053840"/>
            <a:ext cx="412686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“书圣”；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兰亭序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被誉为“天下第一行书”。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77" name="文本框 66676"/>
          <p:cNvSpPr txBox="1"/>
          <p:nvPr/>
        </p:nvSpPr>
        <p:spPr>
          <a:xfrm>
            <a:off x="1866900" y="4846320"/>
            <a:ext cx="1447800" cy="51816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anchor="t">
            <a:spAutoFit/>
            <a:flatTx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顾恺之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78" name="文本框 66677"/>
          <p:cNvSpPr txBox="1"/>
          <p:nvPr/>
        </p:nvSpPr>
        <p:spPr>
          <a:xfrm>
            <a:off x="3505200" y="4846320"/>
            <a:ext cx="1066800" cy="51816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anchor="t">
            <a:spAutoFit/>
            <a:flatTx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东晋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79" name="文本框 66678"/>
          <p:cNvSpPr txBox="1"/>
          <p:nvPr/>
        </p:nvSpPr>
        <p:spPr>
          <a:xfrm>
            <a:off x="4800600" y="4846320"/>
            <a:ext cx="2667000" cy="82931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square" anchor="t">
            <a:spAutoFit/>
            <a:flatTx/>
          </a:bodyPr>
          <a:p>
            <a:pPr lvl="0" indent="0"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女史箴图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洛神赋图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83" name="文本框 66682"/>
          <p:cNvSpPr txBox="1"/>
          <p:nvPr/>
        </p:nvSpPr>
        <p:spPr>
          <a:xfrm>
            <a:off x="3505200" y="5775960"/>
            <a:ext cx="1066800" cy="51816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anchor="t">
            <a:spAutoFit/>
            <a:flatTx/>
          </a:bodyPr>
          <a:p>
            <a:pPr lvl="0" indent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9" name="文本框 66683"/>
          <p:cNvSpPr txBox="1"/>
          <p:nvPr/>
        </p:nvSpPr>
        <p:spPr>
          <a:xfrm>
            <a:off x="11671935" y="3962400"/>
            <a:ext cx="309880" cy="51816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none" anchor="t">
            <a:spAutoFit/>
            <a:flatTx/>
          </a:bodyPr>
          <a:p>
            <a:pPr lvl="0" indent="0" algn="ctr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85" name="文本框 66684"/>
          <p:cNvSpPr txBox="1"/>
          <p:nvPr/>
        </p:nvSpPr>
        <p:spPr>
          <a:xfrm>
            <a:off x="4572000" y="5675630"/>
            <a:ext cx="3257550" cy="1005840"/>
          </a:xfrm>
          <a:prstGeom prst="rect">
            <a:avLst/>
          </a:prstGeom>
          <a:noFill/>
          <a:ln w="9525">
            <a:noFill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square" anchor="t">
            <a:spAutoFit/>
            <a:flatTx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云冈石窟（山西大同）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龙门石窟（河南洛阳）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矩形 6189"/>
          <p:cNvSpPr/>
          <p:nvPr/>
        </p:nvSpPr>
        <p:spPr>
          <a:xfrm>
            <a:off x="7581900" y="4876800"/>
            <a:ext cx="3889375" cy="5035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三国两晋南北朝时期艺术成就最高的人。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2" name="矩形 6191"/>
          <p:cNvSpPr/>
          <p:nvPr/>
        </p:nvSpPr>
        <p:spPr>
          <a:xfrm>
            <a:off x="7581900" y="5927090"/>
            <a:ext cx="3981450" cy="5035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三国两晋南北朝时期最高的艺术成就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6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6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217" grpId="0"/>
      <p:bldP spid="306218" grpId="0"/>
      <p:bldP spid="306219" grpId="0"/>
      <p:bldP spid="306220" grpId="0"/>
      <p:bldP spid="306221" grpId="0"/>
      <p:bldP spid="306222" grpId="0"/>
      <p:bldP spid="306223" grpId="0"/>
      <p:bldP spid="66606" grpId="0"/>
      <p:bldP spid="66607" grpId="0"/>
      <p:bldP spid="306226" grpId="0"/>
      <p:bldP spid="306227" grpId="0"/>
      <p:bldP spid="66610" grpId="1"/>
      <p:bldP spid="66677" grpId="0"/>
      <p:bldP spid="66678" grpId="0"/>
      <p:bldP spid="66679" grpId="0"/>
      <p:bldP spid="66683" grpId="0"/>
      <p:bldP spid="66685" grpId="0"/>
      <p:bldP spid="6190" grpId="0"/>
      <p:bldP spid="61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12"/>
          <p:cNvSpPr>
            <a:spLocks noGrp="1"/>
          </p:cNvSpPr>
          <p:nvPr>
            <p:ph idx="4294967295"/>
          </p:nvPr>
        </p:nvSpPr>
        <p:spPr>
          <a:xfrm>
            <a:off x="152400" y="838200"/>
            <a:ext cx="8280400" cy="5184775"/>
          </a:xfrm>
          <a:ln>
            <a:solidFill>
              <a:srgbClr val="00B050"/>
            </a:solidFill>
            <a:miter/>
          </a:ln>
        </p:spPr>
        <p:txBody>
          <a:bodyPr wrap="square" lIns="91412" tIns="45706" rIns="91412" bIns="45706" anchor="t"/>
          <a:p>
            <a:pPr marL="3175" lvl="0" indent="-3175">
              <a:lnSpc>
                <a:spcPct val="135000"/>
              </a:lnSpc>
              <a:buNone/>
            </a:pPr>
            <a:r>
              <a:rPr lang="en-US" altLang="x-none" sz="2700" b="1"/>
              <a:t>                   </a:t>
            </a:r>
            <a:r>
              <a:rPr lang="zh-CN" altLang="en-US" sz="2700" b="1" dirty="0"/>
              <a:t>名人信息卡</a:t>
            </a:r>
            <a:endParaRPr lang="zh-CN" altLang="en-US" sz="2700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sz="2700" b="1" dirty="0"/>
              <a:t>姓名：</a:t>
            </a:r>
            <a:r>
              <a:rPr lang="zh-CN" altLang="en-US" sz="2700" b="1" dirty="0">
                <a:solidFill>
                  <a:srgbClr val="0000FF"/>
                </a:solidFill>
              </a:rPr>
              <a:t>祖冲之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sz="2700" b="1" dirty="0"/>
              <a:t>民族：汉族</a:t>
            </a:r>
            <a:endParaRPr lang="zh-CN" altLang="en-US" sz="2700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sz="2700" b="1" dirty="0"/>
              <a:t>生活时代：</a:t>
            </a:r>
            <a:endParaRPr lang="zh-CN" altLang="en-US" sz="2700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sz="2700" b="1" dirty="0"/>
              <a:t>入选理由：</a:t>
            </a:r>
            <a:endParaRPr lang="zh-CN" altLang="en-US" sz="3500" b="1" dirty="0"/>
          </a:p>
          <a:p>
            <a:pPr marL="3175" lvl="0" indent="-3175">
              <a:lnSpc>
                <a:spcPct val="135000"/>
              </a:lnSpc>
              <a:buNone/>
            </a:pPr>
            <a:endParaRPr lang="zh-CN" altLang="en-US" sz="4000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sz="2700" b="1" dirty="0"/>
              <a:t>职业：</a:t>
            </a:r>
            <a:endParaRPr lang="zh-CN" altLang="en-US" sz="2700" b="1" dirty="0"/>
          </a:p>
        </p:txBody>
      </p:sp>
      <p:grpSp>
        <p:nvGrpSpPr>
          <p:cNvPr id="5122" name="组合 5"/>
          <p:cNvGrpSpPr>
            <a:grpSpLocks noChangeAspect="1"/>
          </p:cNvGrpSpPr>
          <p:nvPr/>
        </p:nvGrpSpPr>
        <p:grpSpPr>
          <a:xfrm>
            <a:off x="10790238" y="6024563"/>
            <a:ext cx="1541462" cy="779462"/>
            <a:chOff x="0" y="0"/>
            <a:chExt cx="8100" cy="4116"/>
          </a:xfrm>
        </p:grpSpPr>
        <p:pic>
          <p:nvPicPr>
            <p:cNvPr id="5123" name="图片 3" descr="马车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8101" cy="41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4" name="图片 4" descr="4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66" y="2788"/>
              <a:ext cx="2705" cy="119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6" name="文本框 14"/>
          <p:cNvSpPr/>
          <p:nvPr/>
        </p:nvSpPr>
        <p:spPr>
          <a:xfrm>
            <a:off x="1981200" y="2971800"/>
            <a:ext cx="19558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南朝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文本框 15"/>
          <p:cNvSpPr/>
          <p:nvPr/>
        </p:nvSpPr>
        <p:spPr>
          <a:xfrm>
            <a:off x="1295400" y="5257800"/>
            <a:ext cx="31686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数学家、天文学家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8" name="文本框 16"/>
          <p:cNvSpPr/>
          <p:nvPr/>
        </p:nvSpPr>
        <p:spPr>
          <a:xfrm>
            <a:off x="1754188" y="3657600"/>
            <a:ext cx="3530600" cy="1554163"/>
          </a:xfrm>
          <a:prstGeom prst="rect">
            <a:avLst/>
          </a:prstGeom>
          <a:noFill/>
          <a:ln w="9525" cap="flat" cmpd="sng">
            <a:solidFill>
              <a:srgbClr val="FF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数学：圆周率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缀术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天文：推算一年的时间，与现代只差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秒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机械：水碓（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duì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）磨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128" name="图片 153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447800"/>
            <a:ext cx="2806700" cy="36004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9" name="Text Box 4"/>
          <p:cNvSpPr/>
          <p:nvPr/>
        </p:nvSpPr>
        <p:spPr>
          <a:xfrm>
            <a:off x="8763000" y="228600"/>
            <a:ext cx="3079750" cy="56388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在世界纪录协会的记录中，祖冲之在世界上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第一次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把圆周率的数值，精确地计算到小数点以后的第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七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位数。这个成就领先了世界近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一千年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0" hangingPunc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/>
      <p:bldP spid="15367" grpId="0" bldLvl="0"/>
      <p:bldP spid="15368" grpId="0" bldLvl="0" animBg="1"/>
      <p:bldP spid="1638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18433"/>
          <p:cNvGrpSpPr/>
          <p:nvPr/>
        </p:nvGrpSpPr>
        <p:grpSpPr>
          <a:xfrm>
            <a:off x="457200" y="304800"/>
            <a:ext cx="3636963" cy="5016500"/>
            <a:chOff x="0" y="0"/>
            <a:chExt cx="5725" cy="7900"/>
          </a:xfrm>
        </p:grpSpPr>
        <p:pic>
          <p:nvPicPr>
            <p:cNvPr id="6146" name="Picture 2" descr="118326bd"/>
            <p:cNvPicPr>
              <a:picLocks noChangeAspect="1"/>
            </p:cNvPicPr>
            <p:nvPr/>
          </p:nvPicPr>
          <p:blipFill>
            <a:blip r:embed="rId1"/>
            <a:srcRect b="6041"/>
            <a:stretch>
              <a:fillRect/>
            </a:stretch>
          </p:blipFill>
          <p:spPr>
            <a:xfrm>
              <a:off x="0" y="0"/>
              <a:ext cx="5725" cy="4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18435"/>
            <p:cNvSpPr txBox="1"/>
            <p:nvPr/>
          </p:nvSpPr>
          <p:spPr>
            <a:xfrm>
              <a:off x="57" y="4876"/>
              <a:ext cx="4650" cy="30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  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祖冲之环形山   1967年，国际天文学家联合会把月球上的一座环形山命名为“祖冲之环形山”。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48" name="文本框 18436"/>
          <p:cNvSpPr txBox="1"/>
          <p:nvPr/>
        </p:nvSpPr>
        <p:spPr>
          <a:xfrm>
            <a:off x="5808663" y="188913"/>
            <a:ext cx="647700" cy="25288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ctr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世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纪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念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8" name="组合 18437"/>
          <p:cNvGrpSpPr/>
          <p:nvPr/>
        </p:nvGrpSpPr>
        <p:grpSpPr>
          <a:xfrm>
            <a:off x="8534400" y="0"/>
            <a:ext cx="3675063" cy="4360863"/>
            <a:chOff x="0" y="0"/>
            <a:chExt cx="5785" cy="6867"/>
          </a:xfrm>
        </p:grpSpPr>
        <p:pic>
          <p:nvPicPr>
            <p:cNvPr id="6150" name="图片 184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785" cy="43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文本框 18439"/>
            <p:cNvSpPr txBox="1"/>
            <p:nvPr/>
          </p:nvSpPr>
          <p:spPr>
            <a:xfrm>
              <a:off x="795" y="4420"/>
              <a:ext cx="4933" cy="24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祖冲之银币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发行于1986年，面值为5元。纪念币正面为国徽，背面为祖冲之。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41" name="组合 18440"/>
          <p:cNvGrpSpPr/>
          <p:nvPr/>
        </p:nvGrpSpPr>
        <p:grpSpPr>
          <a:xfrm>
            <a:off x="4495800" y="3505200"/>
            <a:ext cx="5834063" cy="3240088"/>
            <a:chOff x="0" y="0"/>
            <a:chExt cx="9185" cy="5102"/>
          </a:xfrm>
        </p:grpSpPr>
        <p:pic>
          <p:nvPicPr>
            <p:cNvPr id="6153" name="图片 184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423" cy="510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6154" name="文本框 18442"/>
            <p:cNvSpPr txBox="1"/>
            <p:nvPr/>
          </p:nvSpPr>
          <p:spPr>
            <a:xfrm>
              <a:off x="4538" y="2155"/>
              <a:ext cx="4647" cy="2448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p>
              <a:pPr lvl="0"/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  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祖冲之路</a:t>
              </a:r>
              <a:r>
                <a:rPr lang="en-US" altLang="zh-CN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     </a:t>
              </a: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位于中国上海市浦东新区张江高科技园区，是该园区主要道路。</a:t>
              </a: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组合 17409"/>
          <p:cNvGrpSpPr/>
          <p:nvPr/>
        </p:nvGrpSpPr>
        <p:grpSpPr>
          <a:xfrm>
            <a:off x="273050" y="117475"/>
            <a:ext cx="11615738" cy="6623050"/>
            <a:chOff x="0" y="0"/>
            <a:chExt cx="13380" cy="10091"/>
          </a:xfrm>
        </p:grpSpPr>
        <p:sp>
          <p:nvSpPr>
            <p:cNvPr id="7170" name="流程图: 可选过程 17410"/>
            <p:cNvSpPr/>
            <p:nvPr/>
          </p:nvSpPr>
          <p:spPr>
            <a:xfrm>
              <a:off x="0" y="567"/>
              <a:ext cx="13381" cy="9525"/>
            </a:xfrm>
            <a:prstGeom prst="flowChartAlternateProcess">
              <a:avLst/>
            </a:prstGeom>
            <a:solidFill>
              <a:srgbClr val="FFCCFF">
                <a:alpha val="60999"/>
              </a:srgbClr>
            </a:solidFill>
            <a:ln w="22225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pPr lvl="0" algn="ctr"/>
              <a:endParaRPr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1" name="流程图: 可选过程 17411"/>
            <p:cNvSpPr/>
            <p:nvPr/>
          </p:nvSpPr>
          <p:spPr>
            <a:xfrm>
              <a:off x="8165" y="0"/>
              <a:ext cx="4196" cy="934"/>
            </a:xfrm>
            <a:prstGeom prst="flowChartAlternateProcess">
              <a:avLst/>
            </a:prstGeom>
            <a:solidFill>
              <a:schemeClr val="bg1"/>
            </a:solidFill>
            <a:ln w="22225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pPr lvl="0" algn="ctr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经典行书简" charset="-122"/>
                </a:rPr>
                <a:t>阅读卡</a:t>
              </a:r>
              <a:r>
                <a:rPr lang="en-US" altLang="zh-CN" sz="3200" b="1" dirty="0">
                  <a:solidFill>
                    <a:srgbClr val="0000FF"/>
                  </a:solidFill>
                  <a:latin typeface="Arial" panose="020B0604020202020204" pitchFamily="34" charset="0"/>
                  <a:ea typeface="经典行书简" charset="-122"/>
                  <a:sym typeface="宋体" panose="02010600030101010101" pitchFamily="2" charset="-122"/>
                </a:rPr>
                <a:t>·</a:t>
              </a:r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经典行书简" charset="-122"/>
                  <a:sym typeface="宋体" panose="02010600030101010101" pitchFamily="2" charset="-122"/>
                </a:rPr>
                <a:t>算筹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经典行书简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2" name="矩形 17412"/>
          <p:cNvSpPr>
            <a:spLocks noGrp="1"/>
          </p:cNvSpPr>
          <p:nvPr/>
        </p:nvSpPr>
        <p:spPr>
          <a:xfrm>
            <a:off x="655638" y="504825"/>
            <a:ext cx="10834687" cy="4076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神奇的小棍</a:t>
            </a:r>
            <a:endParaRPr lang="zh-CN" altLang="en-US" sz="2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我国最早的计算工具是算筹，至迟在春秋战国时期已经出现。竹、木、骨、铁、铜等各种材料都可以做筹。但每种筹必须一样长短、粗细。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用算筹表示数字有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种形式，一种是纵式（直式），一种是横式。用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纵式表示个位、百位、万位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横式表示十位、千位、十万位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如果遇到“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0”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，则空位不摆算筹。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7414" name="表格 17413"/>
          <p:cNvGraphicFramePr/>
          <p:nvPr/>
        </p:nvGraphicFramePr>
        <p:xfrm>
          <a:off x="2136775" y="4654550"/>
          <a:ext cx="7991475" cy="1871663"/>
        </p:xfrm>
        <a:graphic>
          <a:graphicData uri="http://schemas.openxmlformats.org/drawingml/2006/table">
            <a:tbl>
              <a:tblPr/>
              <a:tblGrid>
                <a:gridCol w="798830"/>
                <a:gridCol w="798195"/>
                <a:gridCol w="798830"/>
                <a:gridCol w="798195"/>
                <a:gridCol w="796925"/>
                <a:gridCol w="800100"/>
                <a:gridCol w="796925"/>
                <a:gridCol w="798830"/>
                <a:gridCol w="798195"/>
                <a:gridCol w="806450"/>
              </a:tblGrid>
              <a:tr h="6242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FFFFFF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1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2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3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4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5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6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7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8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/>
                        <a:t>9</a:t>
                      </a:r>
                      <a:endParaRPr lang="en-US" altLang="zh-CN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293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300" b="1" dirty="0"/>
                        <a:t>纵式</a:t>
                      </a:r>
                      <a:endParaRPr lang="zh-CN" altLang="en-US" sz="2300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42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300" b="1" dirty="0"/>
                        <a:t>横式</a:t>
                      </a:r>
                      <a:endParaRPr lang="zh-CN" altLang="en-US" sz="2300" b="1" dirty="0"/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7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4855" lvl="1" indent="-287655">
                        <a:defRPr sz="2400" kern="1200"/>
                      </a:lvl2pPr>
                      <a:lvl3pPr marL="1141730" lvl="2" indent="-227330">
                        <a:defRPr sz="1900" kern="1200"/>
                      </a:lvl3pPr>
                      <a:lvl4pPr marL="1598930" lvl="3" indent="-228600">
                        <a:defRPr sz="1700" kern="1200"/>
                      </a:lvl4pPr>
                      <a:lvl5pPr marL="2056130" lvl="4" indent="-228600">
                        <a:defRPr sz="17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sz="2300" b="1" dirty="0">
                        <a:solidFill>
                          <a:srgbClr val="000000"/>
                        </a:solidFill>
                      </a:endParaRPr>
                    </a:p>
                  </a:txBody>
                  <a:tcPr marL="90170" marR="90170" marT="46990" marB="469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7478" name="组合 17477"/>
          <p:cNvGrpSpPr/>
          <p:nvPr/>
        </p:nvGrpSpPr>
        <p:grpSpPr>
          <a:xfrm>
            <a:off x="2063750" y="4652963"/>
            <a:ext cx="1000125" cy="654050"/>
            <a:chOff x="0" y="0"/>
            <a:chExt cx="1573" cy="1028"/>
          </a:xfrm>
        </p:grpSpPr>
        <p:sp>
          <p:nvSpPr>
            <p:cNvPr id="7220" name="直接连接符 17478"/>
            <p:cNvSpPr/>
            <p:nvPr/>
          </p:nvSpPr>
          <p:spPr>
            <a:xfrm>
              <a:off x="114" y="0"/>
              <a:ext cx="1247" cy="102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21" name="文本框 17479"/>
            <p:cNvSpPr txBox="1"/>
            <p:nvPr/>
          </p:nvSpPr>
          <p:spPr>
            <a:xfrm>
              <a:off x="566" y="0"/>
              <a:ext cx="1007" cy="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1800" b="1" dirty="0">
                  <a:latin typeface="Arial" panose="020B0604020202020204" pitchFamily="34" charset="0"/>
                  <a:ea typeface="宋体" panose="02010600030101010101" pitchFamily="2" charset="-122"/>
                </a:rPr>
                <a:t>数字</a:t>
              </a:r>
              <a:endPara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22" name="文本框 17480"/>
            <p:cNvSpPr txBox="1"/>
            <p:nvPr/>
          </p:nvSpPr>
          <p:spPr>
            <a:xfrm>
              <a:off x="0" y="453"/>
              <a:ext cx="1007" cy="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1800" b="1" dirty="0">
                  <a:latin typeface="Arial" panose="020B0604020202020204" pitchFamily="34" charset="0"/>
                  <a:ea typeface="宋体" panose="02010600030101010101" pitchFamily="2" charset="-122"/>
                </a:rPr>
                <a:t>形式</a:t>
              </a:r>
              <a:endPara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482" name="组合 17481"/>
          <p:cNvGrpSpPr/>
          <p:nvPr/>
        </p:nvGrpSpPr>
        <p:grpSpPr>
          <a:xfrm>
            <a:off x="3143250" y="5445125"/>
            <a:ext cx="6769100" cy="936625"/>
            <a:chOff x="0" y="0"/>
            <a:chExt cx="10659" cy="1474"/>
          </a:xfrm>
        </p:grpSpPr>
        <p:sp>
          <p:nvSpPr>
            <p:cNvPr id="7224" name="直接连接符 17482"/>
            <p:cNvSpPr/>
            <p:nvPr/>
          </p:nvSpPr>
          <p:spPr>
            <a:xfrm>
              <a:off x="226" y="0"/>
              <a:ext cx="1" cy="45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225" name="组合 17483"/>
            <p:cNvGrpSpPr/>
            <p:nvPr/>
          </p:nvGrpSpPr>
          <p:grpSpPr>
            <a:xfrm>
              <a:off x="2721" y="0"/>
              <a:ext cx="227" cy="454"/>
              <a:chOff x="0" y="0"/>
              <a:chExt cx="227" cy="454"/>
            </a:xfrm>
          </p:grpSpPr>
          <p:sp>
            <p:nvSpPr>
              <p:cNvPr id="7226" name="直接连接符 17484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27" name="直接连接符 17485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28" name="直接连接符 17486"/>
              <p:cNvSpPr/>
              <p:nvPr/>
            </p:nvSpPr>
            <p:spPr>
              <a:xfrm>
                <a:off x="227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29" name="组合 17487"/>
            <p:cNvGrpSpPr/>
            <p:nvPr/>
          </p:nvGrpSpPr>
          <p:grpSpPr>
            <a:xfrm>
              <a:off x="3968" y="0"/>
              <a:ext cx="341" cy="455"/>
              <a:chOff x="0" y="0"/>
              <a:chExt cx="341" cy="455"/>
            </a:xfrm>
          </p:grpSpPr>
          <p:sp>
            <p:nvSpPr>
              <p:cNvPr id="7230" name="直接连接符 17488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31" name="直接连接符 17489"/>
              <p:cNvSpPr/>
              <p:nvPr/>
            </p:nvSpPr>
            <p:spPr>
              <a:xfrm>
                <a:off x="341" y="1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32" name="直接连接符 17490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33" name="直接连接符 17491"/>
              <p:cNvSpPr/>
              <p:nvPr/>
            </p:nvSpPr>
            <p:spPr>
              <a:xfrm>
                <a:off x="227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34" name="组合 17492"/>
            <p:cNvGrpSpPr/>
            <p:nvPr/>
          </p:nvGrpSpPr>
          <p:grpSpPr>
            <a:xfrm>
              <a:off x="1473" y="0"/>
              <a:ext cx="114" cy="454"/>
              <a:chOff x="0" y="0"/>
              <a:chExt cx="114" cy="454"/>
            </a:xfrm>
          </p:grpSpPr>
          <p:sp>
            <p:nvSpPr>
              <p:cNvPr id="7235" name="直接连接符 17493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36" name="直接连接符 17494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37" name="组合 17495"/>
            <p:cNvGrpSpPr/>
            <p:nvPr/>
          </p:nvGrpSpPr>
          <p:grpSpPr>
            <a:xfrm>
              <a:off x="5102" y="0"/>
              <a:ext cx="455" cy="455"/>
              <a:chOff x="0" y="0"/>
              <a:chExt cx="455" cy="455"/>
            </a:xfrm>
          </p:grpSpPr>
          <p:sp>
            <p:nvSpPr>
              <p:cNvPr id="7238" name="直接连接符 17496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39" name="直接连接符 17497"/>
              <p:cNvSpPr/>
              <p:nvPr/>
            </p:nvSpPr>
            <p:spPr>
              <a:xfrm>
                <a:off x="341" y="1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40" name="直接连接符 17498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41" name="直接连接符 17499"/>
              <p:cNvSpPr/>
              <p:nvPr/>
            </p:nvSpPr>
            <p:spPr>
              <a:xfrm>
                <a:off x="227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42" name="直接连接符 17500"/>
              <p:cNvSpPr/>
              <p:nvPr/>
            </p:nvSpPr>
            <p:spPr>
              <a:xfrm>
                <a:off x="455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43" name="直接连接符 17501"/>
            <p:cNvSpPr/>
            <p:nvPr/>
          </p:nvSpPr>
          <p:spPr>
            <a:xfrm>
              <a:off x="6575" y="0"/>
              <a:ext cx="1" cy="45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244" name="组合 17502"/>
            <p:cNvGrpSpPr/>
            <p:nvPr/>
          </p:nvGrpSpPr>
          <p:grpSpPr>
            <a:xfrm>
              <a:off x="7824" y="0"/>
              <a:ext cx="114" cy="454"/>
              <a:chOff x="0" y="0"/>
              <a:chExt cx="114" cy="454"/>
            </a:xfrm>
          </p:grpSpPr>
          <p:sp>
            <p:nvSpPr>
              <p:cNvPr id="7245" name="直接连接符 17503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46" name="直接连接符 17504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47" name="组合 17505"/>
            <p:cNvGrpSpPr/>
            <p:nvPr/>
          </p:nvGrpSpPr>
          <p:grpSpPr>
            <a:xfrm>
              <a:off x="8958" y="113"/>
              <a:ext cx="227" cy="454"/>
              <a:chOff x="0" y="0"/>
              <a:chExt cx="227" cy="454"/>
            </a:xfrm>
          </p:grpSpPr>
          <p:sp>
            <p:nvSpPr>
              <p:cNvPr id="7248" name="直接连接符 17506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49" name="直接连接符 17507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50" name="直接连接符 17508"/>
              <p:cNvSpPr/>
              <p:nvPr/>
            </p:nvSpPr>
            <p:spPr>
              <a:xfrm>
                <a:off x="227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51" name="组合 17509"/>
            <p:cNvGrpSpPr/>
            <p:nvPr/>
          </p:nvGrpSpPr>
          <p:grpSpPr>
            <a:xfrm>
              <a:off x="10205" y="114"/>
              <a:ext cx="341" cy="455"/>
              <a:chOff x="0" y="0"/>
              <a:chExt cx="341" cy="455"/>
            </a:xfrm>
          </p:grpSpPr>
          <p:sp>
            <p:nvSpPr>
              <p:cNvPr id="7252" name="直接连接符 17510"/>
              <p:cNvSpPr/>
              <p:nvPr/>
            </p:nvSpPr>
            <p:spPr>
              <a:xfrm>
                <a:off x="0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53" name="直接连接符 17511"/>
              <p:cNvSpPr/>
              <p:nvPr/>
            </p:nvSpPr>
            <p:spPr>
              <a:xfrm>
                <a:off x="341" y="1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54" name="直接连接符 17512"/>
              <p:cNvSpPr/>
              <p:nvPr/>
            </p:nvSpPr>
            <p:spPr>
              <a:xfrm>
                <a:off x="114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55" name="直接连接符 17513"/>
              <p:cNvSpPr/>
              <p:nvPr/>
            </p:nvSpPr>
            <p:spPr>
              <a:xfrm>
                <a:off x="227" y="0"/>
                <a:ext cx="1" cy="45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56" name="直接连接符 17514"/>
            <p:cNvSpPr/>
            <p:nvPr/>
          </p:nvSpPr>
          <p:spPr>
            <a:xfrm>
              <a:off x="10093" y="11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57" name="直接连接符 17515"/>
            <p:cNvSpPr/>
            <p:nvPr/>
          </p:nvSpPr>
          <p:spPr>
            <a:xfrm>
              <a:off x="7597" y="0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58" name="直接连接符 17516"/>
            <p:cNvSpPr/>
            <p:nvPr/>
          </p:nvSpPr>
          <p:spPr>
            <a:xfrm>
              <a:off x="8845" y="11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59" name="直接连接符 17517"/>
            <p:cNvSpPr/>
            <p:nvPr/>
          </p:nvSpPr>
          <p:spPr>
            <a:xfrm>
              <a:off x="6351" y="0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0" name="直接连接符 17518"/>
            <p:cNvSpPr/>
            <p:nvPr/>
          </p:nvSpPr>
          <p:spPr>
            <a:xfrm>
              <a:off x="0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1" name="直接连接符 17519"/>
            <p:cNvSpPr/>
            <p:nvPr/>
          </p:nvSpPr>
          <p:spPr>
            <a:xfrm>
              <a:off x="1247" y="113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2" name="直接连接符 17520"/>
            <p:cNvSpPr/>
            <p:nvPr/>
          </p:nvSpPr>
          <p:spPr>
            <a:xfrm>
              <a:off x="2608" y="113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3" name="直接连接符 17521"/>
            <p:cNvSpPr/>
            <p:nvPr/>
          </p:nvSpPr>
          <p:spPr>
            <a:xfrm>
              <a:off x="2608" y="102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4" name="直接连接符 17522"/>
            <p:cNvSpPr/>
            <p:nvPr/>
          </p:nvSpPr>
          <p:spPr>
            <a:xfrm>
              <a:off x="1247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5" name="直接连接符 17523"/>
            <p:cNvSpPr/>
            <p:nvPr/>
          </p:nvSpPr>
          <p:spPr>
            <a:xfrm>
              <a:off x="2608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6" name="直接连接符 17524"/>
            <p:cNvSpPr/>
            <p:nvPr/>
          </p:nvSpPr>
          <p:spPr>
            <a:xfrm>
              <a:off x="3855" y="136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7" name="直接连接符 17525"/>
            <p:cNvSpPr/>
            <p:nvPr/>
          </p:nvSpPr>
          <p:spPr>
            <a:xfrm>
              <a:off x="3855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8" name="直接连接符 17526"/>
            <p:cNvSpPr/>
            <p:nvPr/>
          </p:nvSpPr>
          <p:spPr>
            <a:xfrm>
              <a:off x="3855" y="113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69" name="直接连接符 17527"/>
            <p:cNvSpPr/>
            <p:nvPr/>
          </p:nvSpPr>
          <p:spPr>
            <a:xfrm>
              <a:off x="3855" y="102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0" name="直接连接符 17528"/>
            <p:cNvSpPr/>
            <p:nvPr/>
          </p:nvSpPr>
          <p:spPr>
            <a:xfrm>
              <a:off x="5103" y="147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1" name="直接连接符 17529"/>
            <p:cNvSpPr/>
            <p:nvPr/>
          </p:nvSpPr>
          <p:spPr>
            <a:xfrm>
              <a:off x="5103" y="136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2" name="直接连接符 17530"/>
            <p:cNvSpPr/>
            <p:nvPr/>
          </p:nvSpPr>
          <p:spPr>
            <a:xfrm>
              <a:off x="5103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3" name="直接连接符 17531"/>
            <p:cNvSpPr/>
            <p:nvPr/>
          </p:nvSpPr>
          <p:spPr>
            <a:xfrm>
              <a:off x="5103" y="1134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4" name="直接连接符 17532"/>
            <p:cNvSpPr/>
            <p:nvPr/>
          </p:nvSpPr>
          <p:spPr>
            <a:xfrm>
              <a:off x="5103" y="102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5" name="直接连接符 17533"/>
            <p:cNvSpPr/>
            <p:nvPr/>
          </p:nvSpPr>
          <p:spPr>
            <a:xfrm>
              <a:off x="7597" y="1361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6" name="直接连接符 17534"/>
            <p:cNvSpPr/>
            <p:nvPr/>
          </p:nvSpPr>
          <p:spPr>
            <a:xfrm>
              <a:off x="6351" y="1249"/>
              <a:ext cx="455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7" name="直接连接符 17535"/>
            <p:cNvSpPr/>
            <p:nvPr/>
          </p:nvSpPr>
          <p:spPr>
            <a:xfrm>
              <a:off x="7597" y="1248"/>
              <a:ext cx="567" cy="1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78" name="直接连接符 17536"/>
            <p:cNvSpPr/>
            <p:nvPr/>
          </p:nvSpPr>
          <p:spPr>
            <a:xfrm>
              <a:off x="6578" y="908"/>
              <a:ext cx="1" cy="34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279" name="组合 17537"/>
            <p:cNvGrpSpPr/>
            <p:nvPr/>
          </p:nvGrpSpPr>
          <p:grpSpPr>
            <a:xfrm>
              <a:off x="10092" y="794"/>
              <a:ext cx="566" cy="680"/>
              <a:chOff x="0" y="0"/>
              <a:chExt cx="566" cy="680"/>
            </a:xfrm>
          </p:grpSpPr>
          <p:sp>
            <p:nvSpPr>
              <p:cNvPr id="7280" name="直接连接符 17538"/>
              <p:cNvSpPr/>
              <p:nvPr/>
            </p:nvSpPr>
            <p:spPr>
              <a:xfrm>
                <a:off x="0" y="340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1" name="直接连接符 17539"/>
              <p:cNvSpPr/>
              <p:nvPr/>
            </p:nvSpPr>
            <p:spPr>
              <a:xfrm>
                <a:off x="0" y="454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2" name="直接连接符 17540"/>
              <p:cNvSpPr/>
              <p:nvPr/>
            </p:nvSpPr>
            <p:spPr>
              <a:xfrm>
                <a:off x="0" y="567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3" name="直接连接符 17541"/>
              <p:cNvSpPr/>
              <p:nvPr/>
            </p:nvSpPr>
            <p:spPr>
              <a:xfrm>
                <a:off x="0" y="680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4" name="直接连接符 17542"/>
              <p:cNvSpPr/>
              <p:nvPr/>
            </p:nvSpPr>
            <p:spPr>
              <a:xfrm>
                <a:off x="227" y="0"/>
                <a:ext cx="1" cy="34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285" name="组合 17543"/>
            <p:cNvGrpSpPr/>
            <p:nvPr/>
          </p:nvGrpSpPr>
          <p:grpSpPr>
            <a:xfrm>
              <a:off x="8731" y="907"/>
              <a:ext cx="566" cy="567"/>
              <a:chOff x="0" y="0"/>
              <a:chExt cx="566" cy="567"/>
            </a:xfrm>
          </p:grpSpPr>
          <p:sp>
            <p:nvSpPr>
              <p:cNvPr id="7286" name="直接连接符 17544"/>
              <p:cNvSpPr/>
              <p:nvPr/>
            </p:nvSpPr>
            <p:spPr>
              <a:xfrm>
                <a:off x="0" y="341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7" name="直接连接符 17545"/>
              <p:cNvSpPr/>
              <p:nvPr/>
            </p:nvSpPr>
            <p:spPr>
              <a:xfrm>
                <a:off x="0" y="454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8" name="直接连接符 17546"/>
              <p:cNvSpPr/>
              <p:nvPr/>
            </p:nvSpPr>
            <p:spPr>
              <a:xfrm>
                <a:off x="0" y="567"/>
                <a:ext cx="567" cy="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89" name="直接连接符 17547"/>
              <p:cNvSpPr/>
              <p:nvPr/>
            </p:nvSpPr>
            <p:spPr>
              <a:xfrm>
                <a:off x="227" y="0"/>
                <a:ext cx="1" cy="34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90" name="直接连接符 17548"/>
            <p:cNvSpPr/>
            <p:nvPr/>
          </p:nvSpPr>
          <p:spPr>
            <a:xfrm>
              <a:off x="7824" y="907"/>
              <a:ext cx="1" cy="34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550" name="文本框 17549"/>
          <p:cNvSpPr txBox="1"/>
          <p:nvPr/>
        </p:nvSpPr>
        <p:spPr>
          <a:xfrm>
            <a:off x="2351088" y="1917700"/>
            <a:ext cx="7777162" cy="2286000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写一写：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今年是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2016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年，你能用算筹表示这个数字吗？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5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内容占位符 12"/>
          <p:cNvSpPr>
            <a:spLocks noGrp="1"/>
          </p:cNvSpPr>
          <p:nvPr>
            <p:ph idx="4294967295"/>
          </p:nvPr>
        </p:nvSpPr>
        <p:spPr>
          <a:xfrm>
            <a:off x="152400" y="914400"/>
            <a:ext cx="8137525" cy="4752975"/>
          </a:xfrm>
          <a:ln>
            <a:solidFill>
              <a:srgbClr val="00B050"/>
            </a:solidFill>
            <a:miter/>
          </a:ln>
        </p:spPr>
        <p:txBody>
          <a:bodyPr wrap="square" lIns="91412" tIns="45706" rIns="91412" bIns="45706" anchor="t"/>
          <a:p>
            <a:pPr marL="3175" lvl="0" indent="-3175">
              <a:lnSpc>
                <a:spcPct val="135000"/>
              </a:lnSpc>
              <a:buNone/>
            </a:pPr>
            <a:r>
              <a:rPr lang="en-US" altLang="x-none" b="1"/>
              <a:t>                   </a:t>
            </a:r>
            <a:r>
              <a:rPr lang="zh-CN" altLang="en-US" b="1" dirty="0"/>
              <a:t>名人信息卡</a:t>
            </a:r>
            <a:endParaRPr lang="zh-CN" altLang="en-US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b="1" dirty="0"/>
              <a:t>姓名：</a:t>
            </a:r>
            <a:r>
              <a:rPr lang="zh-CN" altLang="en-US" b="1" dirty="0">
                <a:solidFill>
                  <a:srgbClr val="0000FF"/>
                </a:solidFill>
              </a:rPr>
              <a:t>贾思勰</a:t>
            </a:r>
            <a:endParaRPr lang="zh-CN" altLang="en-US" sz="3500" b="1" dirty="0">
              <a:solidFill>
                <a:srgbClr val="0000FF"/>
              </a:solidFill>
            </a:endParaRPr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b="1" dirty="0"/>
              <a:t>民族：汉族</a:t>
            </a:r>
            <a:endParaRPr lang="zh-CN" altLang="en-US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b="1" dirty="0"/>
              <a:t>生活时代：</a:t>
            </a:r>
            <a:endParaRPr lang="zh-CN" altLang="en-US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b="1" dirty="0"/>
              <a:t>入选理由：</a:t>
            </a:r>
            <a:endParaRPr lang="zh-CN" altLang="en-US" sz="3500" b="1" dirty="0"/>
          </a:p>
          <a:p>
            <a:pPr marL="3175" lvl="0" indent="-3175">
              <a:lnSpc>
                <a:spcPct val="135000"/>
              </a:lnSpc>
              <a:buNone/>
            </a:pPr>
            <a:r>
              <a:rPr lang="zh-CN" altLang="en-US" b="1" dirty="0"/>
              <a:t>职业：</a:t>
            </a:r>
            <a:endParaRPr lang="zh-CN" altLang="en-US" b="1" dirty="0"/>
          </a:p>
        </p:txBody>
      </p:sp>
      <p:grpSp>
        <p:nvGrpSpPr>
          <p:cNvPr id="8194" name="组合 5"/>
          <p:cNvGrpSpPr>
            <a:grpSpLocks noChangeAspect="1"/>
          </p:cNvGrpSpPr>
          <p:nvPr/>
        </p:nvGrpSpPr>
        <p:grpSpPr>
          <a:xfrm>
            <a:off x="10744200" y="6019800"/>
            <a:ext cx="1541463" cy="779463"/>
            <a:chOff x="0" y="0"/>
            <a:chExt cx="8100" cy="4116"/>
          </a:xfrm>
        </p:grpSpPr>
        <p:pic>
          <p:nvPicPr>
            <p:cNvPr id="8195" name="图片 3" descr="马车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8101" cy="41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6" name="图片 4" descr="4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66" y="2788"/>
              <a:ext cx="2705" cy="119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6" name="文本框 14"/>
          <p:cNvSpPr/>
          <p:nvPr/>
        </p:nvSpPr>
        <p:spPr>
          <a:xfrm>
            <a:off x="2058988" y="3200400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北朝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7" name="文本框 15"/>
          <p:cNvSpPr/>
          <p:nvPr/>
        </p:nvSpPr>
        <p:spPr>
          <a:xfrm>
            <a:off x="1373188" y="4648200"/>
            <a:ext cx="16557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农学家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8" name="文本框 16"/>
          <p:cNvSpPr/>
          <p:nvPr/>
        </p:nvSpPr>
        <p:spPr>
          <a:xfrm>
            <a:off x="2058988" y="4038600"/>
            <a:ext cx="28797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著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齐民要术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8200" name="Picture 2" descr="c:\users\administrator\appdata\roaming\360se6\User Data\temp\013000011696251301902128767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524000"/>
            <a:ext cx="2951163" cy="364013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/>
      <p:bldP spid="20487" grpId="0" bldLvl="0"/>
      <p:bldP spid="2048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组合 24577"/>
          <p:cNvGrpSpPr/>
          <p:nvPr/>
        </p:nvGrpSpPr>
        <p:grpSpPr>
          <a:xfrm>
            <a:off x="77788" y="307975"/>
            <a:ext cx="9215437" cy="6553200"/>
            <a:chOff x="0" y="0"/>
            <a:chExt cx="14513" cy="10320"/>
          </a:xfrm>
        </p:grpSpPr>
        <p:sp>
          <p:nvSpPr>
            <p:cNvPr id="9218" name="流程图: 可选过程 24578"/>
            <p:cNvSpPr/>
            <p:nvPr/>
          </p:nvSpPr>
          <p:spPr>
            <a:xfrm>
              <a:off x="0" y="475"/>
              <a:ext cx="14289" cy="9845"/>
            </a:xfrm>
            <a:prstGeom prst="flowChartAlternateProcess">
              <a:avLst/>
            </a:prstGeom>
            <a:solidFill>
              <a:srgbClr val="FFCCFF">
                <a:alpha val="75000"/>
              </a:srgbClr>
            </a:solidFill>
            <a:ln w="22225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pPr lvl="0" algn="ctr"/>
              <a:endParaRPr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19" name="流程图: 可选过程 24579"/>
            <p:cNvSpPr/>
            <p:nvPr/>
          </p:nvSpPr>
          <p:spPr>
            <a:xfrm>
              <a:off x="10091" y="0"/>
              <a:ext cx="2898" cy="965"/>
            </a:xfrm>
            <a:prstGeom prst="flowChartAlternateProcess">
              <a:avLst/>
            </a:prstGeom>
            <a:solidFill>
              <a:schemeClr val="bg1"/>
            </a:solidFill>
            <a:ln w="22225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170" tIns="46990" rIns="90170" bIns="46990" anchor="ctr"/>
            <a:p>
              <a:pPr lvl="0" algn="ctr"/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经典行书简" charset="-122"/>
                  <a:sym typeface="宋体" panose="02010600030101010101" pitchFamily="2" charset="-122"/>
                </a:rPr>
                <a:t>目  录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经典行书简" charset="-122"/>
                <a:sym typeface="宋体" panose="02010600030101010101" pitchFamily="2" charset="-122"/>
              </a:endParaRPr>
            </a:p>
          </p:txBody>
        </p:sp>
        <p:sp>
          <p:nvSpPr>
            <p:cNvPr id="9220" name="文本框 24580"/>
            <p:cNvSpPr txBox="1"/>
            <p:nvPr/>
          </p:nvSpPr>
          <p:spPr>
            <a:xfrm>
              <a:off x="112" y="907"/>
              <a:ext cx="14401" cy="87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卷一：耕田、收种、种谷各1篇；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卷二：谷类、豆、麦、麻、稻、瓜、瓠、芋等13篇；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卷三：种葵（蔬菜）、蔓菁等12篇；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卷四：园篱、栽树（园艺）各1篇，枣、桃、李等果树栽培12篇；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卷五：栽桑养蚕1篇，榆、白杨、竹以及染料作物10篇、伐木1篇；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卷六：畜、禽及养鱼6篇；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卷七：货殖、涂瓮各1篇（酿造）、酿酒4篇；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卷八、九：酿造酱、醋，乳酪、储存22篇，煮胶、制墨各1篇；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卷十：非中国（指北魏以外）物产者1篇，记热带、亚热带植物100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余种，野生可食植物60余种。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221" name="流程图: 可选过程 26629"/>
          <p:cNvSpPr/>
          <p:nvPr/>
        </p:nvSpPr>
        <p:spPr>
          <a:xfrm>
            <a:off x="0" y="152400"/>
            <a:ext cx="2155825" cy="515938"/>
          </a:xfrm>
          <a:prstGeom prst="flowChartAlternateProcess">
            <a:avLst/>
          </a:prstGeom>
          <a:solidFill>
            <a:schemeClr val="bg1">
              <a:alpha val="92000"/>
            </a:schemeClr>
          </a:solidFill>
          <a:ln w="222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pPr lvl="0" algn="ctr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经典行书简" charset="-122"/>
                <a:sym typeface="宋体" panose="02010600030101010101" pitchFamily="2" charset="-122"/>
              </a:rPr>
              <a:t>名著导读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经典行书简" charset="-122"/>
              <a:sym typeface="宋体" panose="02010600030101010101" pitchFamily="2" charset="-122"/>
            </a:endParaRPr>
          </a:p>
        </p:txBody>
      </p:sp>
      <p:pic>
        <p:nvPicPr>
          <p:cNvPr id="9222" name="图片 23553" descr="齐民要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6200" y="457200"/>
            <a:ext cx="4102100" cy="167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23553" descr="齐民要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0"/>
            <a:ext cx="9109075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/>
          <p:nvPr/>
        </p:nvSpPr>
        <p:spPr>
          <a:xfrm>
            <a:off x="19050" y="2636838"/>
            <a:ext cx="11793538" cy="406876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、齐民：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en-US" altLang="zh-CN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要术：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、内容：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Text Box 11"/>
          <p:cNvSpPr/>
          <p:nvPr/>
        </p:nvSpPr>
        <p:spPr>
          <a:xfrm>
            <a:off x="1754188" y="2743200"/>
            <a:ext cx="2084387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平民百姓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557" name="Text Box 11"/>
          <p:cNvSpPr/>
          <p:nvPr/>
        </p:nvSpPr>
        <p:spPr>
          <a:xfrm>
            <a:off x="5411788" y="2743200"/>
            <a:ext cx="18716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谋生方法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558" name="矩形 9"/>
          <p:cNvSpPr/>
          <p:nvPr/>
        </p:nvSpPr>
        <p:spPr>
          <a:xfrm>
            <a:off x="1676400" y="3429000"/>
            <a:ext cx="8634413" cy="520700"/>
          </a:xfrm>
          <a:prstGeom prst="rect">
            <a:avLst/>
          </a:prstGeom>
          <a:noFill/>
          <a:ln w="25400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总结了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北方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的生产经验，介绍了生产技术和方法；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559" name="矩形 11"/>
          <p:cNvSpPr/>
          <p:nvPr/>
        </p:nvSpPr>
        <p:spPr>
          <a:xfrm>
            <a:off x="1676400" y="4114800"/>
            <a:ext cx="8656638" cy="9445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强调生产要遵循自然规律，“顺天时，量地利，则用力少而成功多”；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3560" name="矩形 12"/>
          <p:cNvSpPr/>
          <p:nvPr/>
        </p:nvSpPr>
        <p:spPr>
          <a:xfrm>
            <a:off x="1676400" y="5181600"/>
            <a:ext cx="8634413" cy="5175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提倡改进生产技术和工具。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4582" name="Text Box 4"/>
          <p:cNvSpPr/>
          <p:nvPr/>
        </p:nvSpPr>
        <p:spPr>
          <a:xfrm>
            <a:off x="0" y="5791200"/>
            <a:ext cx="12176125" cy="8223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地位：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  <a:p>
            <a:pPr lvl="0" eaLnBrk="0" hangingPunct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齐民要术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是我国现存的第一部完整的农业科学著作，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在世界农学史上占有重要地位。</a:t>
            </a:r>
            <a:endParaRPr lang="zh-CN" altLang="en-US" sz="1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6" grpId="0" bldLvl="0"/>
      <p:bldP spid="23557" grpId="0" bldLvl="0"/>
      <p:bldP spid="23558" grpId="0" bldLvl="0" animBg="1"/>
      <p:bldP spid="23559" grpId="0" bldLvl="0" animBg="1"/>
      <p:bldP spid="23560" grpId="0" bldLvl="0" animBg="1"/>
      <p:bldP spid="2458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3010</Words>
  <Application/>
  <Paragraphs>359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0" baseType="lpstr">
      <vt:lpstr>Arial</vt:lpstr>
      <vt:lpstr>宋体</vt:lpstr>
      <vt:lpstr>Wingdings</vt:lpstr>
      <vt:lpstr>Garamond</vt:lpstr>
      <vt:lpstr>Comic Sans MS</vt:lpstr>
      <vt:lpstr>Times New Roman</vt:lpstr>
      <vt:lpstr>华文隶书</vt:lpstr>
      <vt:lpstr>经典行书简</vt:lpstr>
      <vt:lpstr>【暖色君】趣圆体</vt:lpstr>
      <vt:lpstr>仿宋</vt:lpstr>
      <vt:lpstr>华文新魏</vt:lpstr>
      <vt:lpstr>华文楷体</vt:lpstr>
      <vt:lpstr>隶书</vt:lpstr>
      <vt:lpstr>楷体_GB2312</vt:lpstr>
      <vt:lpstr>华康简魏碑</vt:lpstr>
      <vt:lpstr>黑体</vt:lpstr>
      <vt:lpstr>PMingLiU-ExtB</vt:lpstr>
      <vt:lpstr>微软雅黑</vt:lpstr>
      <vt:lpstr>Calibri</vt:lpstr>
      <vt:lpstr>新宋体</vt:lpstr>
      <vt:lpstr>华文行楷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黄秋霜</cp:lastModifiedBy>
  <cp:revision/>
  <dcterms:created xsi:type="dcterms:W3CDTF">2016-01-03T13:16:00Z</dcterms:created>
  <dcterms:modified xsi:type="dcterms:W3CDTF">2018-08-11T21:31:51Z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2052-10.1.0.6135</vt:lpwstr>
  </property>
</Properties>
</file>