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4"/>
  </p:notesMasterIdLst>
  <p:sldIdLst>
    <p:sldId id="260" r:id="rId2"/>
    <p:sldId id="317" r:id="rId3"/>
    <p:sldId id="257" r:id="rId4"/>
    <p:sldId id="261" r:id="rId5"/>
    <p:sldId id="296" r:id="rId6"/>
    <p:sldId id="280" r:id="rId7"/>
    <p:sldId id="318" r:id="rId8"/>
    <p:sldId id="263" r:id="rId9"/>
    <p:sldId id="307" r:id="rId10"/>
    <p:sldId id="309" r:id="rId11"/>
    <p:sldId id="265" r:id="rId12"/>
    <p:sldId id="279" r:id="rId13"/>
    <p:sldId id="310" r:id="rId14"/>
    <p:sldId id="311" r:id="rId15"/>
    <p:sldId id="312" r:id="rId16"/>
    <p:sldId id="313" r:id="rId17"/>
    <p:sldId id="319" r:id="rId18"/>
    <p:sldId id="267" r:id="rId19"/>
    <p:sldId id="314" r:id="rId20"/>
    <p:sldId id="316" r:id="rId21"/>
    <p:sldId id="271" r:id="rId22"/>
    <p:sldId id="320"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2136"/>
    <a:srgbClr val="E5815D"/>
    <a:srgbClr val="20718F"/>
    <a:srgbClr val="5D20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1" autoAdjust="0"/>
    <p:restoredTop sz="90775" autoAdjust="0"/>
  </p:normalViewPr>
  <p:slideViewPr>
    <p:cSldViewPr snapToGrid="0">
      <p:cViewPr varScale="1">
        <p:scale>
          <a:sx n="64" d="100"/>
          <a:sy n="64" d="100"/>
        </p:scale>
        <p:origin x="-996"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E243DE-9EA9-4077-8B2A-93542EBC3997}" type="datetimeFigureOut">
              <a:rPr lang="zh-CN" altLang="en-US" smtClean="0"/>
              <a:t>2016/9/3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49A393-9E20-4A3A-A3F2-201310C9E280}" type="slidenum">
              <a:rPr lang="zh-CN" altLang="en-US" smtClean="0"/>
              <a:t>‹#›</a:t>
            </a:fld>
            <a:endParaRPr lang="zh-CN" altLang="en-US"/>
          </a:p>
        </p:txBody>
      </p:sp>
    </p:spTree>
    <p:extLst>
      <p:ext uri="{BB962C8B-B14F-4D97-AF65-F5344CB8AC3E}">
        <p14:creationId xmlns:p14="http://schemas.microsoft.com/office/powerpoint/2010/main" val="1542252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66512-3583-4F0C-80B1-BFACB474E383}" type="slidenum">
              <a:rPr lang="en-US" altLang="zh-CN"/>
              <a:pPr/>
              <a:t>5</a:t>
            </a:fld>
            <a:endParaRPr lang="en-US" altLang="zh-CN"/>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r>
              <a:rPr lang="zh-CN" altLang="en-US" dirty="0"/>
              <a:t>　　头骨挖出来的时候很潮湿，一碰就破。裴文中就和两位技工一起夜以继日地生起炭火盆来烘烤它，烤干后用水糊上几层厚厚的绵纸，再糊上石膏麻袋片，然后在把它烤干。等到外面的石膏变得干燥坚硬以后，裹在里面的化石就不会轻易损坏了。这样的保护化石的石膏壳我们把它叫做“皮牢克”（俄语的音译，意思就是“石膏壳”）。</a:t>
            </a:r>
          </a:p>
          <a:p>
            <a:r>
              <a:rPr lang="zh-CN" altLang="en-US" dirty="0"/>
              <a:t>　　最后，裴文中把包藏有第一个北京人头盖骨的皮牢克用自己的两床旧棉被包起来，外面再用褥子毯子象普通的行李一样地捆好，于</a:t>
            </a:r>
            <a:r>
              <a:rPr lang="en-US" altLang="zh-CN" dirty="0"/>
              <a:t>12</a:t>
            </a:r>
            <a:r>
              <a:rPr lang="zh-CN" altLang="en-US" dirty="0"/>
              <a:t>月</a:t>
            </a:r>
            <a:r>
              <a:rPr lang="en-US" altLang="zh-CN" dirty="0"/>
              <a:t>6</a:t>
            </a:r>
            <a:r>
              <a:rPr lang="zh-CN" altLang="en-US" dirty="0"/>
              <a:t>日乘长途车亲自送进北京城内的中国地质调查所新生代研究室。</a:t>
            </a:r>
          </a:p>
          <a:p>
            <a:r>
              <a:rPr lang="zh-CN" altLang="en-US" dirty="0"/>
              <a:t>　　第一个完整的北京人头盖骨的发现象一声春雷震撼了学术界。它进一步证实了北京人确实是一种古老的人类物种，是现代人类的祖先，而且是当时所知道的最早的人类祖先。</a:t>
            </a:r>
          </a:p>
          <a:p>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7042C2-96C1-4EAF-96E5-2DCDCF204770}" type="slidenum">
              <a:rPr lang="en-US" altLang="zh-CN"/>
              <a:pPr/>
              <a:t>6</a:t>
            </a:fld>
            <a:endParaRPr lang="en-US" altLang="zh-CN"/>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pPr>
              <a:lnSpc>
                <a:spcPct val="90000"/>
              </a:lnSpc>
            </a:pPr>
            <a:r>
              <a:rPr lang="zh-CN" altLang="en-US" sz="1000"/>
              <a:t>　　</a:t>
            </a:r>
            <a:r>
              <a:rPr lang="en-US" altLang="zh-CN" sz="1000"/>
              <a:t>1987</a:t>
            </a:r>
            <a:r>
              <a:rPr lang="zh-CN" altLang="en-US" sz="1000"/>
              <a:t>年根据文化遗产遴选标准</a:t>
            </a:r>
            <a:r>
              <a:rPr lang="en-US" altLang="zh-CN" sz="1000"/>
              <a:t>C(III)(VI)</a:t>
            </a:r>
            <a:r>
              <a:rPr lang="zh-CN" altLang="en-US" sz="1000"/>
              <a:t>被列入</a:t>
            </a:r>
            <a:r>
              <a:rPr lang="en-US" altLang="zh-CN" sz="1000"/>
              <a:t>《</a:t>
            </a:r>
            <a:r>
              <a:rPr lang="zh-CN" altLang="en-US" sz="1000"/>
              <a:t>世界遗产名录</a:t>
            </a:r>
            <a:r>
              <a:rPr lang="en-US" altLang="zh-CN" sz="1000"/>
              <a:t>》</a:t>
            </a:r>
            <a:br>
              <a:rPr lang="en-US" altLang="zh-CN" sz="1000"/>
            </a:br>
            <a:r>
              <a:rPr lang="zh-CN" altLang="en-US" sz="1000"/>
              <a:t>　　</a:t>
            </a:r>
            <a:br>
              <a:rPr lang="zh-CN" altLang="en-US" sz="1000"/>
            </a:br>
            <a:r>
              <a:rPr lang="zh-CN" altLang="en-US" sz="1000"/>
              <a:t>　　世界遗产委员会评价：</a:t>
            </a:r>
            <a:br>
              <a:rPr lang="zh-CN" altLang="en-US" sz="1000"/>
            </a:br>
            <a:r>
              <a:rPr lang="zh-CN" altLang="en-US" sz="1000"/>
              <a:t>　　在北京西南</a:t>
            </a:r>
            <a:r>
              <a:rPr lang="en-US" altLang="zh-CN" sz="1000"/>
              <a:t>42</a:t>
            </a:r>
            <a:r>
              <a:rPr lang="zh-CN" altLang="en-US" sz="1000"/>
              <a:t>公里处，遗址的科考工作仍然在进行中。到目前为止，科学家已经发现了中国猿人属北京人的遗迹，他们大约生活在中更新世时代，同时发现的还有各种各样的生活物品，以及可以追溯到公元前</a:t>
            </a:r>
            <a:r>
              <a:rPr lang="en-US" altLang="zh-CN" sz="1000"/>
              <a:t>18</a:t>
            </a:r>
            <a:r>
              <a:rPr lang="zh-CN" altLang="en-US" sz="1000"/>
              <a:t>，</a:t>
            </a:r>
            <a:r>
              <a:rPr lang="en-US" altLang="zh-CN" sz="1000"/>
              <a:t>000</a:t>
            </a:r>
            <a:r>
              <a:rPr lang="zh-CN" altLang="en-US" sz="1000"/>
              <a:t>年到</a:t>
            </a:r>
            <a:r>
              <a:rPr lang="en-US" altLang="zh-CN" sz="1000"/>
              <a:t>11</a:t>
            </a:r>
            <a:r>
              <a:rPr lang="zh-CN" altLang="en-US" sz="1000"/>
              <a:t>，</a:t>
            </a:r>
            <a:r>
              <a:rPr lang="en-US" altLang="zh-CN" sz="1000"/>
              <a:t>000</a:t>
            </a:r>
            <a:r>
              <a:rPr lang="zh-CN" altLang="en-US" sz="1000"/>
              <a:t>年的新人类的遗迹。周口店遗址不仅是有关远古时期亚洲大陆人类社会的一个罕见的历史证据，而且也阐明了人类进化的进程。</a:t>
            </a:r>
            <a:br>
              <a:rPr lang="zh-CN" altLang="en-US" sz="1000"/>
            </a:br>
            <a:r>
              <a:rPr lang="zh-CN" altLang="en-US" sz="1000"/>
              <a:t>　　</a:t>
            </a:r>
            <a:br>
              <a:rPr lang="zh-CN" altLang="en-US" sz="1000"/>
            </a:br>
            <a:r>
              <a:rPr lang="zh-CN" altLang="en-US" sz="1000"/>
              <a:t>　　周口店北京人遗址位于北京市西南房山区周口店镇龙骨山北部，是世界上材料最丰富、最系统、最有价值的旧石器时代早期的人类遗址。</a:t>
            </a:r>
            <a:r>
              <a:rPr lang="en-US" altLang="zh-CN" sz="1000"/>
              <a:t>1921</a:t>
            </a:r>
            <a:r>
              <a:rPr lang="zh-CN" altLang="en-US" sz="1000"/>
              <a:t>年至</a:t>
            </a:r>
            <a:r>
              <a:rPr lang="en-US" altLang="zh-CN" sz="1000"/>
              <a:t>1927</a:t>
            </a:r>
            <a:r>
              <a:rPr lang="zh-CN" altLang="en-US" sz="1000"/>
              <a:t>年，考古学家先后三次在</a:t>
            </a:r>
            <a:r>
              <a:rPr lang="en-US" altLang="zh-CN" sz="1000"/>
              <a:t>"</a:t>
            </a:r>
            <a:r>
              <a:rPr lang="zh-CN" altLang="en-US" sz="1000"/>
              <a:t>北京人</a:t>
            </a:r>
            <a:r>
              <a:rPr lang="en-US" altLang="zh-CN" sz="1000"/>
              <a:t>"</a:t>
            </a:r>
            <a:r>
              <a:rPr lang="zh-CN" altLang="en-US" sz="1000"/>
              <a:t>洞穴遗址外发现三枚人类牙齿化石，</a:t>
            </a:r>
            <a:r>
              <a:rPr lang="en-US" altLang="zh-CN" sz="1000"/>
              <a:t>1929</a:t>
            </a:r>
            <a:r>
              <a:rPr lang="zh-CN" altLang="en-US" sz="1000"/>
              <a:t>年，又发现了北京人头盖骨化石，以及人工制作的工具和用火遗迹，遂成为震惊世界的重大考古发现。</a:t>
            </a:r>
            <a:r>
              <a:rPr lang="en-US" altLang="zh-CN" sz="1000"/>
              <a:t>1930</a:t>
            </a:r>
            <a:r>
              <a:rPr lang="zh-CN" altLang="en-US" sz="1000"/>
              <a:t>年在周口店遗址还发现距今约</a:t>
            </a:r>
            <a:r>
              <a:rPr lang="en-US" altLang="zh-CN" sz="1000"/>
              <a:t>2</a:t>
            </a:r>
            <a:r>
              <a:rPr lang="zh-CN" altLang="en-US" sz="1000"/>
              <a:t>万年前的山顶洞人化石和文化遗物。但随之而来的连年战乱，遗失了自</a:t>
            </a:r>
            <a:r>
              <a:rPr lang="en-US" altLang="zh-CN" sz="1000"/>
              <a:t>1927</a:t>
            </a:r>
            <a:r>
              <a:rPr lang="zh-CN" altLang="en-US" sz="1000"/>
              <a:t>年以来发现的全部北京人和山顶洞人的化石标本，迄今下落不明，这一事件成为</a:t>
            </a:r>
            <a:r>
              <a:rPr lang="en-US" altLang="zh-CN" sz="1000"/>
              <a:t>20</a:t>
            </a:r>
            <a:r>
              <a:rPr lang="zh-CN" altLang="en-US" sz="1000"/>
              <a:t>世纪考古史上的世界之谜。新中国成立后，恢复了对周口店遗址的发掘研究，获取了大量的宝贵资料，迄今为止，考古学家们已经发掘出代表</a:t>
            </a:r>
            <a:r>
              <a:rPr lang="en-US" altLang="zh-CN" sz="1000"/>
              <a:t>40</a:t>
            </a:r>
            <a:r>
              <a:rPr lang="zh-CN" altLang="en-US" sz="1000"/>
              <a:t>多个尸体的头盖骨、下颌骨、牙齿等化石和丰富的石器、骨器、角器与用火遗迹。</a:t>
            </a:r>
            <a:br>
              <a:rPr lang="zh-CN" altLang="en-US" sz="1000"/>
            </a:br>
            <a:r>
              <a:rPr lang="zh-CN" altLang="en-US" sz="1000"/>
              <a:t>　　北京人洞穴堆积层厚</a:t>
            </a:r>
            <a:r>
              <a:rPr lang="en-US" altLang="zh-CN" sz="1000"/>
              <a:t>40</a:t>
            </a:r>
            <a:r>
              <a:rPr lang="zh-CN" altLang="en-US" sz="1000"/>
              <a:t>多米，根据对北京人骨骼化石、石器、用火遗迹等方面的研究，考古学家们认为北京人大约生活在距今</a:t>
            </a:r>
            <a:r>
              <a:rPr lang="en-US" altLang="zh-CN" sz="1000"/>
              <a:t>70</a:t>
            </a:r>
            <a:r>
              <a:rPr lang="zh-CN" altLang="en-US" sz="1000"/>
              <a:t>万年到</a:t>
            </a:r>
            <a:r>
              <a:rPr lang="en-US" altLang="zh-CN" sz="1000"/>
              <a:t>20</a:t>
            </a:r>
            <a:r>
              <a:rPr lang="zh-CN" altLang="en-US" sz="1000"/>
              <a:t>万年。北京人的脑量平均达到</a:t>
            </a:r>
            <a:r>
              <a:rPr lang="en-US" altLang="zh-CN" sz="1000"/>
              <a:t>1088</a:t>
            </a:r>
            <a:r>
              <a:rPr lang="zh-CN" altLang="en-US" sz="1000"/>
              <a:t>毫升，头部特征较原始，但已有明显的现代蒙古人种的特征，男性身高约</a:t>
            </a:r>
            <a:r>
              <a:rPr lang="en-US" altLang="zh-CN" sz="1000"/>
              <a:t>156</a:t>
            </a:r>
            <a:r>
              <a:rPr lang="zh-CN" altLang="en-US" sz="1000"/>
              <a:t>厘米，女性身高约</a:t>
            </a:r>
            <a:r>
              <a:rPr lang="en-US" altLang="zh-CN" sz="1000"/>
              <a:t>144</a:t>
            </a:r>
            <a:r>
              <a:rPr lang="zh-CN" altLang="en-US" sz="1000"/>
              <a:t>厘米，食物主要来源于狩猎和采集。北京人已经懂得用火和吃熟食，用火主要取于自然，知道保护火种，火的使用完备了人的特征。北京人的发现，为中国古人类及其文化的研究奠定了基础。</a:t>
            </a:r>
            <a:br>
              <a:rPr lang="zh-CN" altLang="en-US" sz="1000"/>
            </a:br>
            <a:r>
              <a:rPr lang="zh-CN" altLang="en-US" sz="1000"/>
              <a:t>　　北京人的发现，为人类进化理论提供了有利实证，是中国科学家为世界考古史做出的伟大贡献。北京人及其文化的发现与研究，解决了</a:t>
            </a:r>
            <a:r>
              <a:rPr lang="en-US" altLang="zh-CN" sz="1000"/>
              <a:t>19</a:t>
            </a:r>
            <a:r>
              <a:rPr lang="zh-CN" altLang="en-US" sz="1000"/>
              <a:t>世纪爪哇人发现以来的关于</a:t>
            </a:r>
            <a:r>
              <a:rPr lang="en-US" altLang="zh-CN" sz="1000"/>
              <a:t>"</a:t>
            </a:r>
            <a:r>
              <a:rPr lang="zh-CN" altLang="en-US" sz="1000"/>
              <a:t>直立人</a:t>
            </a:r>
            <a:r>
              <a:rPr lang="en-US" altLang="zh-CN" sz="1000"/>
              <a:t>"</a:t>
            </a:r>
            <a:r>
              <a:rPr lang="zh-CN" altLang="en-US" sz="1000"/>
              <a:t>是猿还是人的争论。事实证明，</a:t>
            </a:r>
            <a:r>
              <a:rPr lang="en-US" altLang="zh-CN" sz="1000"/>
              <a:t>"</a:t>
            </a:r>
            <a:r>
              <a:rPr lang="zh-CN" altLang="en-US" sz="1000"/>
              <a:t>直立人</a:t>
            </a:r>
            <a:r>
              <a:rPr lang="en-US" altLang="zh-CN" sz="1000"/>
              <a:t>"</a:t>
            </a:r>
            <a:r>
              <a:rPr lang="zh-CN" altLang="en-US" sz="1000"/>
              <a:t>是人类历史的最早期，处于从猿到人进化过程最重要的环节，他们是</a:t>
            </a:r>
            <a:r>
              <a:rPr lang="en-US" altLang="zh-CN" sz="1000"/>
              <a:t>"</a:t>
            </a:r>
            <a:r>
              <a:rPr lang="zh-CN" altLang="en-US" sz="1000"/>
              <a:t>南猿</a:t>
            </a:r>
            <a:r>
              <a:rPr lang="en-US" altLang="zh-CN" sz="1000"/>
              <a:t>"</a:t>
            </a:r>
            <a:r>
              <a:rPr lang="zh-CN" altLang="en-US" sz="1000"/>
              <a:t>的后代，后来</a:t>
            </a:r>
            <a:r>
              <a:rPr lang="en-US" altLang="zh-CN" sz="1000"/>
              <a:t>"</a:t>
            </a:r>
            <a:r>
              <a:rPr lang="zh-CN" altLang="en-US" sz="1000"/>
              <a:t>智人</a:t>
            </a:r>
            <a:r>
              <a:rPr lang="en-US" altLang="zh-CN" sz="1000"/>
              <a:t>"</a:t>
            </a:r>
            <a:r>
              <a:rPr lang="zh-CN" altLang="en-US" sz="1000"/>
              <a:t>的祖先。北京人具有</a:t>
            </a:r>
            <a:r>
              <a:rPr lang="en-US" altLang="zh-CN" sz="1000"/>
              <a:t>"</a:t>
            </a:r>
            <a:r>
              <a:rPr lang="zh-CN" altLang="en-US" sz="1000"/>
              <a:t>直立人</a:t>
            </a:r>
            <a:r>
              <a:rPr lang="en-US" altLang="zh-CN" sz="1000"/>
              <a:t>"</a:t>
            </a:r>
            <a:r>
              <a:rPr lang="zh-CN" altLang="en-US" sz="1000"/>
              <a:t>的典型形态标准，而北京人对火的使用，更加完备了其作为人的特征。山顶洞人化石和文化遗物的发现，更充分表明了北京人的发展和延续。北京人的发现，为中国古人类及其文化的研究奠定了基础，是当之无愧的人类远古文化宝库。</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8652E8-C926-42D1-8D07-DE4C8EDBD12C}" type="slidenum">
              <a:rPr lang="en-US" altLang="zh-CN"/>
              <a:pPr/>
              <a:t>9</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r>
              <a:rPr lang="zh-CN" altLang="en-US"/>
              <a:t>已经发现的头盖骨化石中，第五块化石的照片。</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453118-A0C2-4814-A968-DD8AF90B81D3}" type="slidenum">
              <a:rPr lang="en-US" altLang="zh-CN"/>
              <a:pPr/>
              <a:t>10</a:t>
            </a:fld>
            <a:endParaRPr lang="en-US" altLang="zh-CN"/>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7113BC-A2A2-459A-BEB6-C5A488109563}" type="slidenum">
              <a:rPr lang="en-US" altLang="zh-CN"/>
              <a:pPr/>
              <a:t>12</a:t>
            </a:fld>
            <a:endParaRPr lang="en-US" altLang="zh-CN"/>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50F1CE-7DFC-4290-9015-4B1557126F43}" type="slidenum">
              <a:rPr lang="en-US" altLang="zh-CN"/>
              <a:pPr/>
              <a:t>20</a:t>
            </a:fld>
            <a:endParaRPr lang="en-US" altLang="zh-CN"/>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DF9E19F-5672-4321-A64D-F9B2A38D1E3C}" type="slidenum">
              <a:rPr lang="zh-CN" altLang="en-US" smtClean="0"/>
              <a:t>‹#›</a:t>
            </a:fld>
            <a:endParaRPr lang="zh-CN"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74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3552418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4272156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231758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DF9E19F-5672-4321-A64D-F9B2A38D1E3C}" type="slidenum">
              <a:rPr lang="zh-CN" altLang="en-US" smtClean="0"/>
              <a:t>‹#›</a:t>
            </a:fld>
            <a:endParaRPr lang="zh-CN"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5087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4201344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2296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44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3414986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2166575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112552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2EEA3C24-BAB8-4063-B0F1-26063B8C0D5A}" type="datetimeFigureOut">
              <a:rPr lang="zh-CN" altLang="en-US" smtClean="0"/>
              <a:t>2016/9/3</a:t>
            </a:fld>
            <a:endParaRPr lang="zh-CN" alt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1840776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EEA3C24-BAB8-4063-B0F1-26063B8C0D5A}" type="datetimeFigureOut">
              <a:rPr lang="zh-CN" altLang="en-US" smtClean="0"/>
              <a:t>2016/9/3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DF9E19F-5672-4321-A64D-F9B2A38D1E3C}" type="slidenum">
              <a:rPr lang="zh-CN" altLang="en-US" smtClean="0"/>
              <a:t>‹#›</a:t>
            </a:fld>
            <a:endParaRPr lang="zh-CN" altLang="en-US"/>
          </a:p>
        </p:txBody>
      </p:sp>
    </p:spTree>
    <p:extLst>
      <p:ext uri="{BB962C8B-B14F-4D97-AF65-F5344CB8AC3E}">
        <p14:creationId xmlns:p14="http://schemas.microsoft.com/office/powerpoint/2010/main" val="1378914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2EEA3C24-BAB8-4063-B0F1-26063B8C0D5A}" type="datetimeFigureOut">
              <a:rPr lang="zh-CN" altLang="en-US" smtClean="0"/>
              <a:t>2016/9/3</a:t>
            </a:fld>
            <a:endParaRPr lang="zh-CN" alt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2DF9E19F-5672-4321-A64D-F9B2A38D1E3C}" type="slidenum">
              <a:rPr lang="zh-CN" altLang="en-US" smtClean="0"/>
              <a:t>‹#›</a:t>
            </a:fld>
            <a:endParaRPr lang="zh-CN" alt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524833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1.xml"/><Relationship Id="rId4" Type="http://schemas.openxmlformats.org/officeDocument/2006/relationships/slide" Target="slide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364745" y="871837"/>
            <a:ext cx="1090131" cy="523220"/>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第</a:t>
            </a:r>
            <a:r>
              <a:rPr lang="en-US" altLang="zh-CN" sz="2800" dirty="0" smtClean="0"/>
              <a:t>1</a:t>
            </a:r>
            <a:r>
              <a:rPr lang="zh-CN" altLang="en-US" sz="2800" dirty="0" smtClean="0">
                <a:latin typeface="黑体" panose="02010609060101010101" pitchFamily="49" charset="-122"/>
                <a:ea typeface="黑体" panose="02010609060101010101" pitchFamily="49" charset="-122"/>
              </a:rPr>
              <a:t>课</a:t>
            </a:r>
            <a:endParaRPr lang="zh-CN" altLang="en-US" sz="2800" dirty="0">
              <a:latin typeface="黑体" panose="02010609060101010101" pitchFamily="49" charset="-122"/>
              <a:ea typeface="黑体" panose="02010609060101010101" pitchFamily="49" charset="-122"/>
            </a:endParaRPr>
          </a:p>
        </p:txBody>
      </p:sp>
      <p:sp>
        <p:nvSpPr>
          <p:cNvPr id="4" name="文本框 3"/>
          <p:cNvSpPr txBox="1"/>
          <p:nvPr/>
        </p:nvSpPr>
        <p:spPr>
          <a:xfrm>
            <a:off x="2693773" y="781678"/>
            <a:ext cx="5988908" cy="646331"/>
          </a:xfrm>
          <a:prstGeom prst="rect">
            <a:avLst/>
          </a:prstGeom>
          <a:noFill/>
        </p:spPr>
        <p:txBody>
          <a:bodyPr wrap="square" rtlCol="0">
            <a:spAutoFit/>
          </a:bodyPr>
          <a:lstStyle/>
          <a:p>
            <a:pPr algn="ctr"/>
            <a:r>
              <a:rPr lang="zh-CN" altLang="en-US" sz="3600" spc="300" dirty="0" smtClean="0">
                <a:solidFill>
                  <a:srgbClr val="20718F"/>
                </a:solidFill>
                <a:latin typeface="黑体" panose="02010609060101010101" pitchFamily="49" charset="-122"/>
                <a:ea typeface="黑体" panose="02010609060101010101" pitchFamily="49" charset="-122"/>
              </a:rPr>
              <a:t>震惊世界的考古发现</a:t>
            </a:r>
            <a:endParaRPr lang="zh-CN" altLang="en-US" sz="3600" spc="300" dirty="0">
              <a:solidFill>
                <a:srgbClr val="20718F"/>
              </a:solidFill>
              <a:latin typeface="黑体" panose="02010609060101010101" pitchFamily="49" charset="-122"/>
              <a:ea typeface="黑体" panose="02010609060101010101" pitchFamily="49" charset="-122"/>
            </a:endParaRPr>
          </a:p>
        </p:txBody>
      </p:sp>
      <p:sp>
        <p:nvSpPr>
          <p:cNvPr id="6" name="文本框 5"/>
          <p:cNvSpPr txBox="1"/>
          <p:nvPr/>
        </p:nvSpPr>
        <p:spPr>
          <a:xfrm>
            <a:off x="3074126" y="3857082"/>
            <a:ext cx="5254329" cy="369332"/>
          </a:xfrm>
          <a:prstGeom prst="rect">
            <a:avLst/>
          </a:prstGeom>
          <a:noFill/>
        </p:spPr>
        <p:txBody>
          <a:bodyPr wrap="square" rtlCol="0">
            <a:spAutoFit/>
          </a:bodyPr>
          <a:lstStyle/>
          <a:p>
            <a:pPr algn="r"/>
            <a:r>
              <a:rPr lang="zh-CN" altLang="en-US" dirty="0" smtClean="0">
                <a:solidFill>
                  <a:srgbClr val="5B2136"/>
                </a:solidFill>
                <a:latin typeface="黑体" panose="02010609060101010101" pitchFamily="49" charset="-122"/>
                <a:ea typeface="黑体" panose="02010609060101010101" pitchFamily="49" charset="-122"/>
                <a:hlinkClick r:id="rId3" action="ppaction://hlinksldjump"/>
              </a:rPr>
              <a:t>北京人的发现</a:t>
            </a:r>
            <a:endParaRPr lang="zh-CN" altLang="en-US" dirty="0">
              <a:solidFill>
                <a:srgbClr val="5B2136"/>
              </a:solidFill>
              <a:latin typeface="黑体" panose="02010609060101010101" pitchFamily="49" charset="-122"/>
              <a:ea typeface="黑体" panose="02010609060101010101" pitchFamily="49" charset="-122"/>
            </a:endParaRPr>
          </a:p>
        </p:txBody>
      </p:sp>
      <p:sp>
        <p:nvSpPr>
          <p:cNvPr id="8" name="文本框 7"/>
          <p:cNvSpPr txBox="1"/>
          <p:nvPr/>
        </p:nvSpPr>
        <p:spPr>
          <a:xfrm>
            <a:off x="3074126" y="4435848"/>
            <a:ext cx="5254329" cy="369332"/>
          </a:xfrm>
          <a:prstGeom prst="rect">
            <a:avLst/>
          </a:prstGeom>
          <a:noFill/>
        </p:spPr>
        <p:txBody>
          <a:bodyPr wrap="square" rtlCol="0">
            <a:spAutoFit/>
          </a:bodyPr>
          <a:lstStyle/>
          <a:p>
            <a:pPr algn="r"/>
            <a:r>
              <a:rPr lang="zh-CN" altLang="en-US" dirty="0" smtClean="0">
                <a:solidFill>
                  <a:srgbClr val="5B2136"/>
                </a:solidFill>
                <a:latin typeface="黑体" panose="02010609060101010101" pitchFamily="49" charset="-122"/>
                <a:ea typeface="黑体" panose="02010609060101010101" pitchFamily="49" charset="-122"/>
                <a:hlinkClick r:id="rId4" action="ppaction://hlinksldjump"/>
              </a:rPr>
              <a:t>北京人的体质特征</a:t>
            </a:r>
            <a:endParaRPr lang="zh-CN" altLang="en-US" dirty="0">
              <a:solidFill>
                <a:srgbClr val="5B2136"/>
              </a:solidFill>
              <a:latin typeface="黑体" panose="02010609060101010101" pitchFamily="49" charset="-122"/>
              <a:ea typeface="黑体" panose="02010609060101010101" pitchFamily="49" charset="-122"/>
            </a:endParaRPr>
          </a:p>
        </p:txBody>
      </p:sp>
      <p:sp>
        <p:nvSpPr>
          <p:cNvPr id="9" name="文本框 8"/>
          <p:cNvSpPr txBox="1"/>
          <p:nvPr/>
        </p:nvSpPr>
        <p:spPr>
          <a:xfrm>
            <a:off x="3074126" y="5022852"/>
            <a:ext cx="5254327" cy="369332"/>
          </a:xfrm>
          <a:prstGeom prst="rect">
            <a:avLst/>
          </a:prstGeom>
          <a:noFill/>
        </p:spPr>
        <p:txBody>
          <a:bodyPr wrap="square" rtlCol="0">
            <a:spAutoFit/>
          </a:bodyPr>
          <a:lstStyle/>
          <a:p>
            <a:pPr algn="r"/>
            <a:r>
              <a:rPr lang="zh-CN" altLang="en-US" dirty="0" smtClean="0">
                <a:solidFill>
                  <a:srgbClr val="5B2136"/>
                </a:solidFill>
                <a:latin typeface="黑体" panose="02010609060101010101" pitchFamily="49" charset="-122"/>
                <a:ea typeface="黑体" panose="02010609060101010101" pitchFamily="49" charset="-122"/>
                <a:hlinkClick r:id="rId5" action="ppaction://hlinksldjump"/>
              </a:rPr>
              <a:t>北京人的劳动与生活</a:t>
            </a:r>
            <a:endParaRPr lang="zh-CN" altLang="en-US" dirty="0">
              <a:solidFill>
                <a:srgbClr val="5B2136"/>
              </a:solidFill>
              <a:latin typeface="黑体" panose="02010609060101010101" pitchFamily="49" charset="-122"/>
              <a:ea typeface="黑体" panose="02010609060101010101" pitchFamily="49" charset="-122"/>
            </a:endParaRPr>
          </a:p>
        </p:txBody>
      </p:sp>
      <p:sp>
        <p:nvSpPr>
          <p:cNvPr id="10" name="文本框 9"/>
          <p:cNvSpPr txBox="1"/>
          <p:nvPr/>
        </p:nvSpPr>
        <p:spPr>
          <a:xfrm>
            <a:off x="3074126" y="5604534"/>
            <a:ext cx="5254327" cy="369332"/>
          </a:xfrm>
          <a:prstGeom prst="rect">
            <a:avLst/>
          </a:prstGeom>
          <a:noFill/>
        </p:spPr>
        <p:txBody>
          <a:bodyPr wrap="square" rtlCol="0">
            <a:spAutoFit/>
          </a:bodyPr>
          <a:lstStyle/>
          <a:p>
            <a:pPr algn="r"/>
            <a:r>
              <a:rPr lang="zh-CN" altLang="en-US" dirty="0" smtClean="0">
                <a:solidFill>
                  <a:srgbClr val="5B2136"/>
                </a:solidFill>
                <a:latin typeface="黑体" panose="02010609060101010101" pitchFamily="49" charset="-122"/>
                <a:ea typeface="黑体" panose="02010609060101010101" pitchFamily="49" charset="-122"/>
                <a:hlinkClick r:id="rId6" action="ppaction://hlinksldjump"/>
              </a:rPr>
              <a:t>北京人发现的意义</a:t>
            </a:r>
            <a:endParaRPr lang="zh-CN" altLang="en-US" dirty="0">
              <a:solidFill>
                <a:srgbClr val="5B213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17565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946150" y="1818547"/>
            <a:ext cx="7250113"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dirty="0" smtClean="0">
                <a:latin typeface="宋体" pitchFamily="2" charset="-122"/>
              </a:rPr>
              <a:t>（</a:t>
            </a:r>
            <a:r>
              <a:rPr lang="en-US" altLang="zh-CN" sz="2000" dirty="0" smtClean="0">
                <a:latin typeface="宋体" pitchFamily="2" charset="-122"/>
              </a:rPr>
              <a:t>1</a:t>
            </a:r>
            <a:r>
              <a:rPr lang="zh-CN" altLang="en-US" sz="2000" dirty="0" smtClean="0">
                <a:latin typeface="宋体" pitchFamily="2" charset="-122"/>
              </a:rPr>
              <a:t>）骨骼粗壮，个子比现代人稍矮；</a:t>
            </a:r>
            <a:endParaRPr lang="en-US" altLang="zh-CN" sz="2000" dirty="0" smtClean="0">
              <a:latin typeface="宋体" pitchFamily="2" charset="-122"/>
            </a:endParaRPr>
          </a:p>
          <a:p>
            <a:r>
              <a:rPr lang="zh-CN" altLang="en-US" sz="2000" dirty="0" smtClean="0">
                <a:latin typeface="宋体" pitchFamily="2" charset="-122"/>
              </a:rPr>
              <a:t>（</a:t>
            </a:r>
            <a:r>
              <a:rPr lang="en-US" altLang="zh-CN" sz="2000" dirty="0" smtClean="0">
                <a:latin typeface="宋体" pitchFamily="2" charset="-122"/>
              </a:rPr>
              <a:t>2</a:t>
            </a:r>
            <a:r>
              <a:rPr lang="zh-CN" altLang="en-US" sz="2000" dirty="0" smtClean="0">
                <a:latin typeface="宋体" pitchFamily="2" charset="-122"/>
              </a:rPr>
              <a:t>）四肢：</a:t>
            </a:r>
            <a:r>
              <a:rPr lang="zh-CN" altLang="en-US" sz="2000" dirty="0" smtClean="0">
                <a:latin typeface="宋体" pitchFamily="2" charset="-122"/>
              </a:rPr>
              <a:t>手脚</a:t>
            </a:r>
            <a:r>
              <a:rPr lang="zh-CN" altLang="en-US" sz="2000" dirty="0">
                <a:latin typeface="宋体" pitchFamily="2" charset="-122"/>
              </a:rPr>
              <a:t>已经分工，</a:t>
            </a:r>
            <a:r>
              <a:rPr lang="zh-CN" altLang="en-US" sz="2000" dirty="0">
                <a:solidFill>
                  <a:srgbClr val="FF0000"/>
                </a:solidFill>
                <a:latin typeface="宋体" pitchFamily="2" charset="-122"/>
              </a:rPr>
              <a:t>上肢</a:t>
            </a:r>
            <a:r>
              <a:rPr lang="zh-CN" altLang="en-US" sz="2000" dirty="0">
                <a:latin typeface="宋体" pitchFamily="2" charset="-122"/>
              </a:rPr>
              <a:t>与现代人</a:t>
            </a:r>
            <a:r>
              <a:rPr lang="zh-CN" altLang="en-US" sz="2000" dirty="0">
                <a:solidFill>
                  <a:srgbClr val="FF0000"/>
                </a:solidFill>
                <a:latin typeface="宋体" pitchFamily="2" charset="-122"/>
              </a:rPr>
              <a:t>极为相似</a:t>
            </a:r>
            <a:r>
              <a:rPr lang="zh-CN" altLang="en-US" sz="2000" dirty="0">
                <a:latin typeface="宋体" pitchFamily="2" charset="-122"/>
              </a:rPr>
              <a:t>；</a:t>
            </a:r>
            <a:r>
              <a:rPr lang="zh-CN" altLang="en-US" sz="2000" dirty="0">
                <a:solidFill>
                  <a:srgbClr val="FF0000"/>
                </a:solidFill>
                <a:latin typeface="宋体" pitchFamily="2" charset="-122"/>
              </a:rPr>
              <a:t>下肢</a:t>
            </a:r>
            <a:r>
              <a:rPr lang="zh-CN" altLang="en-US" sz="2000" dirty="0">
                <a:latin typeface="宋体" pitchFamily="2" charset="-122"/>
              </a:rPr>
              <a:t>与现代人也没有多大差别，不过微微有些</a:t>
            </a:r>
            <a:r>
              <a:rPr lang="zh-CN" altLang="en-US" sz="2000" dirty="0" smtClean="0">
                <a:latin typeface="宋体" pitchFamily="2" charset="-122"/>
              </a:rPr>
              <a:t>弯曲（</a:t>
            </a:r>
            <a:r>
              <a:rPr lang="zh-CN" altLang="en-US" sz="2000" dirty="0" smtClean="0">
                <a:solidFill>
                  <a:srgbClr val="FF0000"/>
                </a:solidFill>
                <a:latin typeface="宋体" pitchFamily="2" charset="-122"/>
              </a:rPr>
              <a:t>基本相似</a:t>
            </a:r>
            <a:r>
              <a:rPr lang="zh-CN" altLang="en-US" sz="2000" dirty="0" smtClean="0">
                <a:latin typeface="宋体" pitchFamily="2" charset="-122"/>
              </a:rPr>
              <a:t>）；</a:t>
            </a:r>
            <a:endParaRPr lang="en-US" altLang="zh-CN" sz="2000" dirty="0" smtClean="0">
              <a:latin typeface="宋体" pitchFamily="2" charset="-122"/>
            </a:endParaRPr>
          </a:p>
          <a:p>
            <a:r>
              <a:rPr lang="zh-CN" altLang="en-US" sz="2000" dirty="0" smtClean="0">
                <a:latin typeface="宋体" pitchFamily="2" charset="-122"/>
              </a:rPr>
              <a:t>（</a:t>
            </a:r>
            <a:r>
              <a:rPr lang="en-US" altLang="zh-CN" sz="2000" dirty="0" smtClean="0">
                <a:latin typeface="宋体" pitchFamily="2" charset="-122"/>
              </a:rPr>
              <a:t>3</a:t>
            </a:r>
            <a:r>
              <a:rPr lang="zh-CN" altLang="en-US" sz="2000" dirty="0" smtClean="0">
                <a:latin typeface="宋体" pitchFamily="2" charset="-122"/>
              </a:rPr>
              <a:t>）头部：</a:t>
            </a:r>
            <a:r>
              <a:rPr lang="zh-CN" altLang="en-US" sz="2000" dirty="0" smtClean="0">
                <a:latin typeface="宋体" pitchFamily="2" charset="-122"/>
              </a:rPr>
              <a:t>前额</a:t>
            </a:r>
            <a:r>
              <a:rPr lang="zh-CN" altLang="en-US" sz="2000" dirty="0">
                <a:latin typeface="宋体" pitchFamily="2" charset="-122"/>
              </a:rPr>
              <a:t>低平，嘴巴前伸，牙齿粗大，头部与现代人</a:t>
            </a:r>
            <a:r>
              <a:rPr lang="zh-CN" altLang="en-US" sz="2000" dirty="0">
                <a:solidFill>
                  <a:srgbClr val="FF0000"/>
                </a:solidFill>
                <a:latin typeface="宋体" pitchFamily="2" charset="-122"/>
              </a:rPr>
              <a:t>有明显的差别</a:t>
            </a:r>
            <a:r>
              <a:rPr lang="zh-CN" altLang="en-US" sz="2000" dirty="0" smtClean="0">
                <a:latin typeface="宋体" pitchFamily="2" charset="-122"/>
              </a:rPr>
              <a:t>。 </a:t>
            </a:r>
            <a:endParaRPr lang="en-US" altLang="zh-CN" sz="2000" dirty="0" smtClean="0">
              <a:latin typeface="宋体" pitchFamily="2" charset="-122"/>
            </a:endParaRPr>
          </a:p>
          <a:p>
            <a:r>
              <a:rPr lang="zh-CN" altLang="en-US" sz="2000" dirty="0" smtClean="0">
                <a:latin typeface="宋体" pitchFamily="2" charset="-122"/>
              </a:rPr>
              <a:t>（</a:t>
            </a:r>
            <a:r>
              <a:rPr lang="en-US" altLang="zh-CN" sz="2000" dirty="0" smtClean="0">
                <a:latin typeface="宋体" pitchFamily="2" charset="-122"/>
              </a:rPr>
              <a:t>4</a:t>
            </a:r>
            <a:r>
              <a:rPr lang="zh-CN" altLang="en-US" sz="2000" dirty="0" smtClean="0">
                <a:latin typeface="宋体" pitchFamily="2" charset="-122"/>
              </a:rPr>
              <a:t>）总体特征：</a:t>
            </a:r>
            <a:r>
              <a:rPr lang="zh-CN" altLang="en-US" sz="2000" dirty="0" smtClean="0">
                <a:latin typeface="宋体" pitchFamily="2" charset="-122"/>
              </a:rPr>
              <a:t>北京人</a:t>
            </a:r>
            <a:r>
              <a:rPr lang="zh-CN" altLang="en-US" sz="2000" dirty="0">
                <a:latin typeface="宋体" pitchFamily="2" charset="-122"/>
              </a:rPr>
              <a:t>已经具备现代人的基本体质特点，但仍保留着一些猿类的特点。</a:t>
            </a:r>
          </a:p>
          <a:p>
            <a:pPr algn="ctr"/>
            <a:endParaRPr lang="en-US" altLang="zh-CN" sz="1800" dirty="0"/>
          </a:p>
        </p:txBody>
      </p:sp>
    </p:spTree>
    <p:extLst>
      <p:ext uri="{BB962C8B-B14F-4D97-AF65-F5344CB8AC3E}">
        <p14:creationId xmlns:p14="http://schemas.microsoft.com/office/powerpoint/2010/main" val="307576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0" y="3105834"/>
            <a:ext cx="9144000" cy="646331"/>
          </a:xfrm>
          <a:prstGeom prst="rect">
            <a:avLst/>
          </a:prstGeom>
          <a:noFill/>
        </p:spPr>
        <p:txBody>
          <a:bodyPr wrap="square" rtlCol="0">
            <a:spAutoFit/>
          </a:bodyPr>
          <a:lstStyle/>
          <a:p>
            <a:pPr algn="ctr"/>
            <a:r>
              <a:rPr lang="zh-CN" altLang="en-US" sz="3600" dirty="0" smtClean="0">
                <a:solidFill>
                  <a:srgbClr val="5B2136"/>
                </a:solidFill>
                <a:latin typeface="黑体" panose="02010609060101010101" pitchFamily="49" charset="-122"/>
                <a:ea typeface="黑体" panose="02010609060101010101" pitchFamily="49" charset="-122"/>
              </a:rPr>
              <a:t>北京人的劳动与生活</a:t>
            </a:r>
            <a:endParaRPr lang="zh-CN" altLang="en-US" sz="3600" dirty="0">
              <a:solidFill>
                <a:srgbClr val="5B213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474337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Text Box 3"/>
          <p:cNvSpPr txBox="1">
            <a:spLocks noChangeArrowheads="1"/>
          </p:cNvSpPr>
          <p:nvPr/>
        </p:nvSpPr>
        <p:spPr bwMode="auto">
          <a:xfrm>
            <a:off x="6581775" y="2590800"/>
            <a:ext cx="20764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800">
                <a:solidFill>
                  <a:srgbClr val="5F5F5F"/>
                </a:solidFill>
                <a:latin typeface="宋体" pitchFamily="2" charset="-122"/>
              </a:rPr>
              <a:t>    </a:t>
            </a:r>
            <a:r>
              <a:rPr lang="zh-CN" altLang="en-US" sz="1800">
                <a:solidFill>
                  <a:srgbClr val="5F5F5F"/>
                </a:solidFill>
                <a:latin typeface="宋体" pitchFamily="2" charset="-122"/>
              </a:rPr>
              <a:t>数十万年前的北京周口店地区，气候温暖湿润，植物和动物种类繁多。</a:t>
            </a:r>
            <a:endParaRPr lang="zh-CN" altLang="en-US" sz="1800">
              <a:solidFill>
                <a:srgbClr val="5F5F5F"/>
              </a:solidFill>
            </a:endParaRPr>
          </a:p>
        </p:txBody>
      </p:sp>
      <p:pic>
        <p:nvPicPr>
          <p:cNvPr id="76809" name="Picture 9" descr="zkd-10a"/>
          <p:cNvPicPr>
            <a:picLocks noChangeAspect="1" noChangeArrowheads="1"/>
          </p:cNvPicPr>
          <p:nvPr/>
        </p:nvPicPr>
        <p:blipFill>
          <a:blip r:embed="rId3">
            <a:extLst>
              <a:ext uri="{28A0092B-C50C-407E-A947-70E740481C1C}">
                <a14:useLocalDpi xmlns:a14="http://schemas.microsoft.com/office/drawing/2010/main" val="0"/>
              </a:ext>
            </a:extLst>
          </a:blip>
          <a:srcRect t="6039" b="6505"/>
          <a:stretch>
            <a:fillRect/>
          </a:stretch>
        </p:blipFill>
        <p:spPr bwMode="auto">
          <a:xfrm>
            <a:off x="1114425" y="1804988"/>
            <a:ext cx="5467350" cy="3586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333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590925" y="4958935"/>
            <a:ext cx="1962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rgbClr val="5F5F5F"/>
                </a:solidFill>
                <a:latin typeface="宋体" pitchFamily="2" charset="-122"/>
              </a:rPr>
              <a:t>北京人制作石器想象图</a:t>
            </a:r>
            <a:endParaRPr lang="zh-CN" altLang="en-US" b="1" dirty="0">
              <a:solidFill>
                <a:srgbClr val="5F5F5F"/>
              </a:solidFill>
            </a:endParaRPr>
          </a:p>
        </p:txBody>
      </p:sp>
      <p:sp>
        <p:nvSpPr>
          <p:cNvPr id="14340" name="Text Box 4"/>
          <p:cNvSpPr txBox="1">
            <a:spLocks noChangeArrowheads="1"/>
          </p:cNvSpPr>
          <p:nvPr/>
        </p:nvSpPr>
        <p:spPr bwMode="auto">
          <a:xfrm>
            <a:off x="985865" y="5458608"/>
            <a:ext cx="7393637"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zh-CN" sz="1800" dirty="0">
                <a:latin typeface="宋体" pitchFamily="2" charset="-122"/>
              </a:rPr>
              <a:t>    </a:t>
            </a:r>
            <a:r>
              <a:rPr lang="zh-CN" altLang="en-US" sz="1800" dirty="0">
                <a:latin typeface="宋体" pitchFamily="2" charset="-122"/>
              </a:rPr>
              <a:t>北京人能够制造和使用石器。他们从河滩上捡来鹅卵石，从山上捡回石块，经过打制，做成粗糙的石器。</a:t>
            </a:r>
            <a:r>
              <a:rPr lang="zh-CN" altLang="en-US" sz="1800" dirty="0" smtClean="0">
                <a:latin typeface="宋体" pitchFamily="2" charset="-122"/>
              </a:rPr>
              <a:t>这种经过简单打制、制作粗糙的石器</a:t>
            </a:r>
            <a:r>
              <a:rPr lang="zh-CN" altLang="en-US" sz="1800" dirty="0">
                <a:latin typeface="宋体" pitchFamily="2" charset="-122"/>
              </a:rPr>
              <a:t>被称为</a:t>
            </a:r>
            <a:r>
              <a:rPr lang="zh-CN" altLang="en-US" sz="1800" dirty="0">
                <a:latin typeface="Times New Roman"/>
              </a:rPr>
              <a:t>“</a:t>
            </a:r>
            <a:r>
              <a:rPr lang="zh-CN" altLang="en-US" sz="1800" dirty="0">
                <a:latin typeface="宋体" pitchFamily="2" charset="-122"/>
              </a:rPr>
              <a:t>旧石器</a:t>
            </a:r>
            <a:r>
              <a:rPr lang="zh-CN" altLang="en-US" sz="1800" dirty="0">
                <a:latin typeface="Times New Roman"/>
              </a:rPr>
              <a:t>”</a:t>
            </a:r>
            <a:r>
              <a:rPr lang="zh-CN" altLang="en-US" sz="1800" dirty="0">
                <a:latin typeface="宋体" pitchFamily="2" charset="-122"/>
              </a:rPr>
              <a:t>。</a:t>
            </a:r>
          </a:p>
        </p:txBody>
      </p:sp>
      <p:pic>
        <p:nvPicPr>
          <p:cNvPr id="14343" name="Picture 7" descr="zkd-08b"/>
          <p:cNvPicPr>
            <a:picLocks noChangeAspect="1" noChangeArrowheads="1"/>
          </p:cNvPicPr>
          <p:nvPr/>
        </p:nvPicPr>
        <p:blipFill>
          <a:blip r:embed="rId2">
            <a:extLst>
              <a:ext uri="{28A0092B-C50C-407E-A947-70E740481C1C}">
                <a14:useLocalDpi xmlns:a14="http://schemas.microsoft.com/office/drawing/2010/main" val="0"/>
              </a:ext>
            </a:extLst>
          </a:blip>
          <a:srcRect l="2734" r="1953"/>
          <a:stretch>
            <a:fillRect/>
          </a:stretch>
        </p:blipFill>
        <p:spPr bwMode="auto">
          <a:xfrm>
            <a:off x="1730375" y="937537"/>
            <a:ext cx="5683250" cy="397923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5891133" y="6086006"/>
            <a:ext cx="2338466" cy="149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0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905000" y="36417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a:solidFill>
                  <a:srgbClr val="5F5F5F"/>
                </a:solidFill>
                <a:latin typeface="宋体" pitchFamily="2" charset="-122"/>
              </a:rPr>
              <a:t>砍砸器</a:t>
            </a:r>
            <a:endParaRPr lang="zh-CN" altLang="en-US" sz="1800" b="1">
              <a:solidFill>
                <a:srgbClr val="5F5F5F"/>
              </a:solidFill>
            </a:endParaRP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9013" y="3000375"/>
            <a:ext cx="2084387" cy="2105025"/>
          </a:xfrm>
          <a:prstGeom prst="rect">
            <a:avLst/>
          </a:prstGeom>
          <a:noFill/>
          <a:ln>
            <a:noFill/>
          </a:ln>
          <a:effectLst>
            <a:outerShdw dist="107763"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4" name="Text Box 4"/>
          <p:cNvSpPr txBox="1">
            <a:spLocks noChangeArrowheads="1"/>
          </p:cNvSpPr>
          <p:nvPr/>
        </p:nvSpPr>
        <p:spPr bwMode="auto">
          <a:xfrm>
            <a:off x="7035800" y="61182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a:solidFill>
                  <a:srgbClr val="5F5F5F"/>
                </a:solidFill>
                <a:latin typeface="宋体" pitchFamily="2" charset="-122"/>
              </a:rPr>
              <a:t>尖状器</a:t>
            </a:r>
            <a:endParaRPr lang="zh-CN" altLang="en-US" sz="1800" b="1">
              <a:solidFill>
                <a:srgbClr val="5F5F5F"/>
              </a:solidFill>
            </a:endParaRPr>
          </a:p>
        </p:txBody>
      </p:sp>
      <p:sp>
        <p:nvSpPr>
          <p:cNvPr id="15366" name="Text Box 6"/>
          <p:cNvSpPr txBox="1">
            <a:spLocks noChangeArrowheads="1"/>
          </p:cNvSpPr>
          <p:nvPr/>
        </p:nvSpPr>
        <p:spPr bwMode="auto">
          <a:xfrm>
            <a:off x="4038600" y="52419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a:solidFill>
                  <a:srgbClr val="5F5F5F"/>
                </a:solidFill>
                <a:latin typeface="宋体" pitchFamily="2" charset="-122"/>
              </a:rPr>
              <a:t>刮削器</a:t>
            </a:r>
            <a:endParaRPr lang="zh-CN" altLang="en-US" sz="1800" b="1">
              <a:solidFill>
                <a:srgbClr val="5F5F5F"/>
              </a:solidFill>
            </a:endParaRPr>
          </a:p>
        </p:txBody>
      </p:sp>
      <p:pic>
        <p:nvPicPr>
          <p:cNvPr id="153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1360488"/>
            <a:ext cx="2286000" cy="2068512"/>
          </a:xfrm>
          <a:prstGeom prst="rect">
            <a:avLst/>
          </a:prstGeom>
          <a:noFill/>
          <a:ln>
            <a:noFill/>
          </a:ln>
          <a:effectLst>
            <a:outerShdw dist="107763"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8" name="Text Box 8"/>
          <p:cNvSpPr txBox="1">
            <a:spLocks noChangeArrowheads="1"/>
          </p:cNvSpPr>
          <p:nvPr/>
        </p:nvSpPr>
        <p:spPr bwMode="auto">
          <a:xfrm>
            <a:off x="5029200" y="1752600"/>
            <a:ext cx="2698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a:solidFill>
                  <a:srgbClr val="5F5F5F"/>
                </a:solidFill>
              </a:rPr>
              <a:t>北京人制作、使用的石器</a:t>
            </a:r>
          </a:p>
        </p:txBody>
      </p:sp>
      <p:pic>
        <p:nvPicPr>
          <p:cNvPr id="15370" name="Picture 10" descr="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3013" y="3632200"/>
            <a:ext cx="2279650" cy="2392363"/>
          </a:xfrm>
          <a:prstGeom prst="rect">
            <a:avLst/>
          </a:prstGeom>
          <a:noFill/>
          <a:effectLst>
            <a:outerShdw dist="107763" dir="2700000" algn="ctr" rotWithShape="0">
              <a:schemeClr val="tx1"/>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3898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1" name="Text Box 9"/>
          <p:cNvSpPr txBox="1">
            <a:spLocks noChangeArrowheads="1"/>
          </p:cNvSpPr>
          <p:nvPr/>
        </p:nvSpPr>
        <p:spPr bwMode="auto">
          <a:xfrm>
            <a:off x="1770062" y="5688976"/>
            <a:ext cx="56038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800" dirty="0"/>
              <a:t>        </a:t>
            </a:r>
            <a:r>
              <a:rPr lang="zh-CN" altLang="en-US" sz="1800" dirty="0"/>
              <a:t>北京人还用石器把树枝砍削成木棒。北京人使用这些简陋的工具去猎取动物，从事采集，获得食物。</a:t>
            </a:r>
            <a:endParaRPr lang="zh-CN" altLang="en-US" sz="2000" dirty="0"/>
          </a:p>
        </p:txBody>
      </p:sp>
      <p:pic>
        <p:nvPicPr>
          <p:cNvPr id="18443" name="Picture 11" descr="PM7-80-150"/>
          <p:cNvPicPr>
            <a:picLocks noChangeAspect="1" noChangeArrowheads="1"/>
          </p:cNvPicPr>
          <p:nvPr/>
        </p:nvPicPr>
        <p:blipFill>
          <a:blip r:embed="rId2">
            <a:extLst>
              <a:ext uri="{28A0092B-C50C-407E-A947-70E740481C1C}">
                <a14:useLocalDpi xmlns:a14="http://schemas.microsoft.com/office/drawing/2010/main" val="0"/>
              </a:ext>
            </a:extLst>
          </a:blip>
          <a:srcRect t="3931" b="1965"/>
          <a:stretch>
            <a:fillRect/>
          </a:stretch>
        </p:blipFill>
        <p:spPr bwMode="auto">
          <a:xfrm>
            <a:off x="1525354" y="1033462"/>
            <a:ext cx="5848584" cy="3916779"/>
          </a:xfrm>
          <a:prstGeom prst="rect">
            <a:avLst/>
          </a:prstGeom>
          <a:noFill/>
          <a:extLst>
            <a:ext uri="{909E8E84-426E-40DD-AFC4-6F175D3DCCD1}">
              <a14:hiddenFill xmlns:a14="http://schemas.microsoft.com/office/drawing/2010/main">
                <a:solidFill>
                  <a:srgbClr val="FFFFFF"/>
                </a:solidFill>
              </a14:hiddenFill>
            </a:ext>
          </a:extLst>
        </p:spPr>
      </p:pic>
      <p:sp>
        <p:nvSpPr>
          <p:cNvPr id="18444" name="Text Box 12"/>
          <p:cNvSpPr txBox="1">
            <a:spLocks noChangeArrowheads="1"/>
          </p:cNvSpPr>
          <p:nvPr/>
        </p:nvSpPr>
        <p:spPr bwMode="auto">
          <a:xfrm>
            <a:off x="3379671" y="5086975"/>
            <a:ext cx="21399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rgbClr val="5F5F5F"/>
                </a:solidFill>
                <a:latin typeface="宋体" pitchFamily="2" charset="-122"/>
              </a:rPr>
              <a:t>北京人狩猎和采集想象图</a:t>
            </a:r>
            <a:endParaRPr lang="zh-CN" altLang="en-US" b="1">
              <a:solidFill>
                <a:srgbClr val="5F5F5F"/>
              </a:solidFill>
            </a:endParaRPr>
          </a:p>
        </p:txBody>
      </p:sp>
    </p:spTree>
    <p:extLst>
      <p:ext uri="{BB962C8B-B14F-4D97-AF65-F5344CB8AC3E}">
        <p14:creationId xmlns:p14="http://schemas.microsoft.com/office/powerpoint/2010/main" val="29011869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400425" y="1092200"/>
            <a:ext cx="1362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b="1">
                <a:solidFill>
                  <a:srgbClr val="5F5F5F"/>
                </a:solidFill>
                <a:latin typeface="宋体" pitchFamily="2" charset="-122"/>
              </a:rPr>
              <a:t>烧骨</a:t>
            </a:r>
            <a:endParaRPr lang="zh-CN" altLang="en-US" b="1">
              <a:solidFill>
                <a:srgbClr val="5F5F5F"/>
              </a:solidFill>
            </a:endParaRPr>
          </a:p>
        </p:txBody>
      </p:sp>
      <p:pic>
        <p:nvPicPr>
          <p:cNvPr id="174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065213"/>
            <a:ext cx="2228850"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tx1"/>
                  </a:outerShdw>
                </a:effectLst>
              </a14:hiddenEffects>
            </a:ext>
          </a:extLst>
        </p:spPr>
      </p:pic>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535113"/>
            <a:ext cx="1905000" cy="140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Text Box 6"/>
          <p:cNvSpPr txBox="1">
            <a:spLocks noChangeArrowheads="1"/>
          </p:cNvSpPr>
          <p:nvPr/>
        </p:nvSpPr>
        <p:spPr bwMode="auto">
          <a:xfrm>
            <a:off x="6858000" y="2703513"/>
            <a:ext cx="539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rgbClr val="5F5F5F"/>
                </a:solidFill>
              </a:rPr>
              <a:t>烧石</a:t>
            </a:r>
          </a:p>
        </p:txBody>
      </p:sp>
      <p:pic>
        <p:nvPicPr>
          <p:cNvPr id="1741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059113"/>
            <a:ext cx="188595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20" name="Text Box 12"/>
          <p:cNvSpPr txBox="1">
            <a:spLocks noChangeArrowheads="1"/>
          </p:cNvSpPr>
          <p:nvPr/>
        </p:nvSpPr>
        <p:spPr bwMode="auto">
          <a:xfrm>
            <a:off x="6880225" y="3884613"/>
            <a:ext cx="539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rgbClr val="5F5F5F"/>
                </a:solidFill>
              </a:rPr>
              <a:t>灰烬</a:t>
            </a:r>
          </a:p>
        </p:txBody>
      </p:sp>
      <p:sp>
        <p:nvSpPr>
          <p:cNvPr id="17422" name="Rectangle 14"/>
          <p:cNvSpPr>
            <a:spLocks noChangeArrowheads="1"/>
          </p:cNvSpPr>
          <p:nvPr/>
        </p:nvSpPr>
        <p:spPr bwMode="auto">
          <a:xfrm>
            <a:off x="2968625" y="4554538"/>
            <a:ext cx="320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rgbClr val="5F5F5F"/>
                </a:solidFill>
              </a:rPr>
              <a:t>（</a:t>
            </a:r>
            <a:r>
              <a:rPr lang="zh-CN" altLang="en-US">
                <a:solidFill>
                  <a:srgbClr val="5F5F5F"/>
                </a:solidFill>
              </a:rPr>
              <a:t>北京市房山区周口店第一地点出土</a:t>
            </a:r>
            <a:r>
              <a:rPr lang="zh-CN" altLang="en-US" b="1">
                <a:solidFill>
                  <a:srgbClr val="5F5F5F"/>
                </a:solidFill>
              </a:rPr>
              <a:t>）</a:t>
            </a:r>
          </a:p>
        </p:txBody>
      </p:sp>
      <p:sp>
        <p:nvSpPr>
          <p:cNvPr id="17423" name="Text Box 15"/>
          <p:cNvSpPr txBox="1">
            <a:spLocks noChangeArrowheads="1"/>
          </p:cNvSpPr>
          <p:nvPr/>
        </p:nvSpPr>
        <p:spPr bwMode="auto">
          <a:xfrm>
            <a:off x="1770063" y="5145088"/>
            <a:ext cx="56038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800" dirty="0"/>
              <a:t>        </a:t>
            </a:r>
            <a:r>
              <a:rPr lang="zh-CN" altLang="en-US" sz="1800" dirty="0"/>
              <a:t>北京人</a:t>
            </a:r>
            <a:r>
              <a:rPr lang="zh-CN" altLang="en-US" sz="1800" b="1" dirty="0">
                <a:solidFill>
                  <a:srgbClr val="FF0000"/>
                </a:solidFill>
              </a:rPr>
              <a:t>住</a:t>
            </a:r>
            <a:r>
              <a:rPr lang="zh-CN" altLang="en-US" sz="1800" dirty="0"/>
              <a:t>在</a:t>
            </a:r>
            <a:r>
              <a:rPr lang="zh-CN" altLang="en-US" sz="1800" b="1" dirty="0">
                <a:solidFill>
                  <a:srgbClr val="FF0000"/>
                </a:solidFill>
              </a:rPr>
              <a:t>山洞</a:t>
            </a:r>
            <a:r>
              <a:rPr lang="zh-CN" altLang="en-US" sz="1800" dirty="0"/>
              <a:t>里。当自然界出现野火时，他们拾回火种，小心保存起来，不让它熄灭。北京人用火烧烤猎取的动物，</a:t>
            </a:r>
            <a:r>
              <a:rPr lang="zh-CN" altLang="en-US" sz="1800" b="1" dirty="0">
                <a:solidFill>
                  <a:srgbClr val="FF0000"/>
                </a:solidFill>
              </a:rPr>
              <a:t>吃</a:t>
            </a:r>
            <a:r>
              <a:rPr lang="zh-CN" altLang="en-US" sz="1800" dirty="0"/>
              <a:t>上了</a:t>
            </a:r>
            <a:r>
              <a:rPr lang="zh-CN" altLang="en-US" sz="1800" b="1" dirty="0">
                <a:solidFill>
                  <a:srgbClr val="FF0000"/>
                </a:solidFill>
              </a:rPr>
              <a:t>熟食</a:t>
            </a:r>
            <a:r>
              <a:rPr lang="zh-CN" altLang="en-US" sz="1800" dirty="0"/>
              <a:t>。</a:t>
            </a:r>
            <a:endParaRPr lang="zh-CN" altLang="en-US" sz="2000" dirty="0"/>
          </a:p>
        </p:txBody>
      </p:sp>
    </p:spTree>
    <p:extLst>
      <p:ext uri="{BB962C8B-B14F-4D97-AF65-F5344CB8AC3E}">
        <p14:creationId xmlns:p14="http://schemas.microsoft.com/office/powerpoint/2010/main" val="113985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7423">
                                            <p:txEl>
                                              <p:pRg st="0" end="0"/>
                                            </p:txEl>
                                          </p:spTgt>
                                        </p:tgtEl>
                                        <p:attrNameLst>
                                          <p:attrName>style.visibility</p:attrName>
                                        </p:attrNameLst>
                                      </p:cBhvr>
                                      <p:to>
                                        <p:strVal val="visible"/>
                                      </p:to>
                                    </p:set>
                                    <p:anim calcmode="lin" valueType="num">
                                      <p:cBhvr>
                                        <p:cTn id="7" dur="500" fill="hold"/>
                                        <p:tgtEl>
                                          <p:spTgt spid="174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42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74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4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4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1869" y="594447"/>
            <a:ext cx="4462131" cy="3797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4489" y="1772977"/>
            <a:ext cx="4668963" cy="396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495" y="2741874"/>
            <a:ext cx="4188475" cy="363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557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1000"/>
                                        <p:tgtEl>
                                          <p:spTgt spid="4099"/>
                                        </p:tgtEl>
                                      </p:cBhvr>
                                    </p:animEffect>
                                    <p:anim calcmode="lin" valueType="num">
                                      <p:cBhvr>
                                        <p:cTn id="13" dur="1000" fill="hold"/>
                                        <p:tgtEl>
                                          <p:spTgt spid="4099"/>
                                        </p:tgtEl>
                                        <p:attrNameLst>
                                          <p:attrName>ppt_x</p:attrName>
                                        </p:attrNameLst>
                                      </p:cBhvr>
                                      <p:tavLst>
                                        <p:tav tm="0">
                                          <p:val>
                                            <p:strVal val="#ppt_x"/>
                                          </p:val>
                                        </p:tav>
                                        <p:tav tm="100000">
                                          <p:val>
                                            <p:strVal val="#ppt_x"/>
                                          </p:val>
                                        </p:tav>
                                      </p:tavLst>
                                    </p:anim>
                                    <p:anim calcmode="lin" valueType="num">
                                      <p:cBhvr>
                                        <p:cTn id="14"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fade">
                                      <p:cBhvr>
                                        <p:cTn id="19" dur="1000"/>
                                        <p:tgtEl>
                                          <p:spTgt spid="4100"/>
                                        </p:tgtEl>
                                      </p:cBhvr>
                                    </p:animEffect>
                                    <p:anim calcmode="lin" valueType="num">
                                      <p:cBhvr>
                                        <p:cTn id="20" dur="1000" fill="hold"/>
                                        <p:tgtEl>
                                          <p:spTgt spid="4100"/>
                                        </p:tgtEl>
                                        <p:attrNameLst>
                                          <p:attrName>ppt_x</p:attrName>
                                        </p:attrNameLst>
                                      </p:cBhvr>
                                      <p:tavLst>
                                        <p:tav tm="0">
                                          <p:val>
                                            <p:strVal val="#ppt_x"/>
                                          </p:val>
                                        </p:tav>
                                        <p:tav tm="100000">
                                          <p:val>
                                            <p:strVal val="#ppt_x"/>
                                          </p:val>
                                        </p:tav>
                                      </p:tavLst>
                                    </p:anim>
                                    <p:anim calcmode="lin" valueType="num">
                                      <p:cBhvr>
                                        <p:cTn id="21"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0" y="3105834"/>
            <a:ext cx="9144000" cy="646331"/>
          </a:xfrm>
          <a:prstGeom prst="rect">
            <a:avLst/>
          </a:prstGeom>
          <a:noFill/>
        </p:spPr>
        <p:txBody>
          <a:bodyPr wrap="square" rtlCol="0">
            <a:spAutoFit/>
          </a:bodyPr>
          <a:lstStyle/>
          <a:p>
            <a:pPr algn="ctr"/>
            <a:r>
              <a:rPr lang="zh-CN" altLang="en-US" sz="3600" dirty="0" smtClean="0">
                <a:solidFill>
                  <a:srgbClr val="5B2136"/>
                </a:solidFill>
                <a:latin typeface="黑体" panose="02010609060101010101" pitchFamily="49" charset="-122"/>
                <a:ea typeface="黑体" panose="02010609060101010101" pitchFamily="49" charset="-122"/>
              </a:rPr>
              <a:t>北京人发现的意义</a:t>
            </a:r>
            <a:endParaRPr lang="zh-CN" altLang="en-US" sz="3600" dirty="0">
              <a:solidFill>
                <a:srgbClr val="5B213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92342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3768725" y="5743575"/>
            <a:ext cx="1606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北京人遗址博物馆</a:t>
            </a:r>
          </a:p>
        </p:txBody>
      </p:sp>
      <p:pic>
        <p:nvPicPr>
          <p:cNvPr id="23562" name="Picture 10" descr="zkd-16"/>
          <p:cNvPicPr>
            <a:picLocks noChangeAspect="1" noChangeArrowheads="1"/>
          </p:cNvPicPr>
          <p:nvPr/>
        </p:nvPicPr>
        <p:blipFill>
          <a:blip r:embed="rId2">
            <a:extLst>
              <a:ext uri="{28A0092B-C50C-407E-A947-70E740481C1C}">
                <a14:useLocalDpi xmlns:a14="http://schemas.microsoft.com/office/drawing/2010/main" val="0"/>
              </a:ext>
            </a:extLst>
          </a:blip>
          <a:srcRect t="5556" b="6250"/>
          <a:stretch>
            <a:fillRect/>
          </a:stretch>
        </p:blipFill>
        <p:spPr bwMode="auto">
          <a:xfrm>
            <a:off x="914400" y="782637"/>
            <a:ext cx="7315200" cy="483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143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9330" y="1349115"/>
            <a:ext cx="4871803"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关于</a:t>
            </a:r>
            <a:r>
              <a:rPr lang="zh-CN" altLang="en-US" sz="2800" dirty="0" smtClean="0">
                <a:latin typeface="楷体" panose="02010609060101010101" pitchFamily="49" charset="-122"/>
                <a:ea typeface="楷体" panose="02010609060101010101" pitchFamily="49" charset="-122"/>
              </a:rPr>
              <a:t>人类</a:t>
            </a:r>
            <a:r>
              <a:rPr lang="zh-CN" altLang="en-US" sz="2800" dirty="0">
                <a:latin typeface="楷体" panose="02010609060101010101" pitchFamily="49" charset="-122"/>
                <a:ea typeface="楷体" panose="02010609060101010101" pitchFamily="49" charset="-122"/>
              </a:rPr>
              <a:t>起源</a:t>
            </a:r>
            <a:r>
              <a:rPr lang="zh-CN" altLang="en-US" sz="2800" dirty="0" smtClean="0">
                <a:latin typeface="楷体" panose="02010609060101010101" pitchFamily="49" charset="-122"/>
                <a:ea typeface="楷体" panose="02010609060101010101" pitchFamily="49" charset="-122"/>
              </a:rPr>
              <a:t>的</a:t>
            </a:r>
            <a:r>
              <a:rPr lang="zh-CN" altLang="en-US" sz="2800" dirty="0" smtClean="0">
                <a:latin typeface="楷体" panose="02010609060101010101" pitchFamily="49" charset="-122"/>
                <a:ea typeface="楷体" panose="02010609060101010101" pitchFamily="49" charset="-122"/>
              </a:rPr>
              <a:t>传说有哪些？</a:t>
            </a:r>
            <a:endParaRPr lang="zh-CN" altLang="en-US" sz="2800" dirty="0">
              <a:latin typeface="楷体" panose="02010609060101010101" pitchFamily="49" charset="-122"/>
              <a:ea typeface="楷体" panose="02010609060101010101" pitchFamily="49" charset="-122"/>
            </a:endParaRPr>
          </a:p>
        </p:txBody>
      </p:sp>
      <p:sp>
        <p:nvSpPr>
          <p:cNvPr id="3" name="TextBox 2"/>
          <p:cNvSpPr txBox="1"/>
          <p:nvPr/>
        </p:nvSpPr>
        <p:spPr>
          <a:xfrm>
            <a:off x="1199213" y="2907454"/>
            <a:ext cx="2638269"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中国：女娲造人说</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1199213" y="4258323"/>
            <a:ext cx="2638269"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西方：上帝造人说</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6892" y="2625074"/>
            <a:ext cx="3800475"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2118" y="2553864"/>
            <a:ext cx="4579964" cy="3324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616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
          <p:cNvPicPr>
            <a:picLocks noChangeAspect="1" noChangeArrowheads="1"/>
          </p:cNvPicPr>
          <p:nvPr/>
        </p:nvPicPr>
        <p:blipFill>
          <a:blip r:embed="rId3"/>
          <a:srcRect/>
          <a:stretch>
            <a:fillRect/>
          </a:stretch>
        </p:blipFill>
        <p:spPr bwMode="auto">
          <a:xfrm>
            <a:off x="791398" y="903978"/>
            <a:ext cx="7532505" cy="50117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3575024" y="5915765"/>
            <a:ext cx="2076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Clr>
                <a:schemeClr val="folHlink"/>
              </a:buClr>
              <a:buFont typeface="Wingdings" pitchFamily="2" charset="2"/>
              <a:buChar char="§"/>
              <a:defRPr sz="3200">
                <a:solidFill>
                  <a:schemeClr val="tx1"/>
                </a:solidFill>
                <a:latin typeface="Arial" pitchFamily="34" charset="0"/>
                <a:ea typeface="宋体" pitchFamily="2" charset="-122"/>
              </a:defRPr>
            </a:lvl1pPr>
            <a:lvl2pPr marL="742950" indent="-285750" eaLnBrk="0" hangingPunct="0">
              <a:spcBef>
                <a:spcPct val="20000"/>
              </a:spcBef>
              <a:buClr>
                <a:schemeClr val="hlink"/>
              </a:buClr>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folHlink"/>
              </a:buClr>
              <a:buFont typeface="Wingdings" pitchFamily="2" charset="2"/>
              <a:buChar char="§"/>
              <a:defRPr sz="2400">
                <a:solidFill>
                  <a:schemeClr val="tx1"/>
                </a:solidFill>
                <a:latin typeface="Arial" pitchFamily="34" charset="0"/>
                <a:ea typeface="宋体" pitchFamily="2" charset="-122"/>
              </a:defRPr>
            </a:lvl3pPr>
            <a:lvl4pPr marL="1600200" indent="-228600" eaLnBrk="0" hangingPunct="0">
              <a:spcBef>
                <a:spcPct val="20000"/>
              </a:spcBef>
              <a:buClr>
                <a:schemeClr val="hlink"/>
              </a:buClr>
              <a:buSzPct val="115000"/>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FontTx/>
              <a:buNone/>
            </a:pPr>
            <a:r>
              <a:rPr lang="zh-CN" altLang="en-US" sz="1800" dirty="0"/>
              <a:t>周口店北京人遗址 </a:t>
            </a:r>
          </a:p>
        </p:txBody>
      </p:sp>
      <p:sp>
        <p:nvSpPr>
          <p:cNvPr id="6" name="下弧形箭头 5"/>
          <p:cNvSpPr/>
          <p:nvPr/>
        </p:nvSpPr>
        <p:spPr>
          <a:xfrm rot="19602882">
            <a:off x="7846722" y="5848864"/>
            <a:ext cx="1243913" cy="486032"/>
          </a:xfrm>
          <a:prstGeom prst="curvedUpArrow">
            <a:avLst/>
          </a:prstGeom>
          <a:solidFill>
            <a:srgbClr val="E581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ndParaRPr>
          </a:p>
        </p:txBody>
      </p:sp>
      <p:sp>
        <p:nvSpPr>
          <p:cNvPr id="7" name="矩形 6"/>
          <p:cNvSpPr/>
          <p:nvPr/>
        </p:nvSpPr>
        <p:spPr>
          <a:xfrm>
            <a:off x="7971918" y="5826035"/>
            <a:ext cx="902811" cy="523220"/>
          </a:xfrm>
          <a:prstGeom prst="rect">
            <a:avLst/>
          </a:prstGeom>
        </p:spPr>
        <p:txBody>
          <a:bodyPr wrap="none">
            <a:spAutoFit/>
          </a:bodyPr>
          <a:lstStyle/>
          <a:p>
            <a:pPr algn="ctr"/>
            <a:r>
              <a:rPr lang="zh-CN" altLang="en-US" sz="2800" dirty="0" smtClean="0">
                <a:solidFill>
                  <a:schemeClr val="tx1"/>
                </a:solidFill>
                <a:hlinkClick r:id="rId4" action="ppaction://hlinksldjump"/>
              </a:rPr>
              <a:t>返回</a:t>
            </a:r>
            <a:endParaRPr lang="zh-CN" altLang="en-US" sz="2800" dirty="0">
              <a:solidFill>
                <a:schemeClr val="tx1"/>
              </a:solidFill>
            </a:endParaRPr>
          </a:p>
        </p:txBody>
      </p:sp>
    </p:spTree>
    <p:extLst>
      <p:ext uri="{BB962C8B-B14F-4D97-AF65-F5344CB8AC3E}">
        <p14:creationId xmlns:p14="http://schemas.microsoft.com/office/powerpoint/2010/main" val="32557560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0" y="3105834"/>
            <a:ext cx="9144000" cy="646331"/>
          </a:xfrm>
          <a:prstGeom prst="rect">
            <a:avLst/>
          </a:prstGeom>
          <a:noFill/>
        </p:spPr>
        <p:txBody>
          <a:bodyPr wrap="square" rtlCol="0">
            <a:spAutoFit/>
          </a:bodyPr>
          <a:lstStyle/>
          <a:p>
            <a:pPr algn="ctr"/>
            <a:r>
              <a:rPr lang="zh-CN" altLang="en-US" sz="3600" dirty="0" smtClean="0">
                <a:solidFill>
                  <a:srgbClr val="5B2136"/>
                </a:solidFill>
                <a:latin typeface="黑体" panose="02010609060101010101" pitchFamily="49" charset="-122"/>
                <a:ea typeface="黑体" panose="02010609060101010101" pitchFamily="49" charset="-122"/>
              </a:rPr>
              <a:t> </a:t>
            </a:r>
            <a:endParaRPr lang="zh-CN" altLang="en-US" sz="3600" dirty="0">
              <a:solidFill>
                <a:srgbClr val="5B2136"/>
              </a:solidFill>
              <a:latin typeface="黑体" panose="02010609060101010101" pitchFamily="49" charset="-122"/>
              <a:ea typeface="黑体" panose="02010609060101010101" pitchFamily="49" charset="-122"/>
            </a:endParaRPr>
          </a:p>
        </p:txBody>
      </p:sp>
      <p:sp>
        <p:nvSpPr>
          <p:cNvPr id="2" name="TextBox 1"/>
          <p:cNvSpPr txBox="1"/>
          <p:nvPr/>
        </p:nvSpPr>
        <p:spPr>
          <a:xfrm>
            <a:off x="929390" y="2070397"/>
            <a:ext cx="6925456" cy="3046988"/>
          </a:xfrm>
          <a:prstGeom prst="rect">
            <a:avLst/>
          </a:prstGeom>
          <a:noFill/>
        </p:spPr>
        <p:txBody>
          <a:bodyPr wrap="square" rtlCol="0">
            <a:spAutoFit/>
          </a:bodyPr>
          <a:lstStyle/>
          <a:p>
            <a:r>
              <a:rPr lang="zh-CN" altLang="en-US" sz="3200" dirty="0" smtClean="0"/>
              <a:t>意义：</a:t>
            </a:r>
            <a:endParaRPr lang="en-US" altLang="zh-CN" sz="3200" dirty="0" smtClean="0"/>
          </a:p>
          <a:p>
            <a:r>
              <a:rPr lang="en-US" altLang="zh-CN" b="1" dirty="0">
                <a:solidFill>
                  <a:srgbClr val="FF0000"/>
                </a:solidFill>
              </a:rPr>
              <a:t> </a:t>
            </a:r>
            <a:r>
              <a:rPr lang="en-US" altLang="zh-CN" b="1" dirty="0" smtClean="0">
                <a:solidFill>
                  <a:srgbClr val="FF0000"/>
                </a:solidFill>
              </a:rPr>
              <a:t>          </a:t>
            </a:r>
            <a:r>
              <a:rPr lang="zh-CN" altLang="en-US" sz="2000" b="1" dirty="0" smtClean="0">
                <a:solidFill>
                  <a:srgbClr val="FF0000"/>
                </a:solidFill>
              </a:rPr>
              <a:t>北京人的发现是</a:t>
            </a:r>
            <a:r>
              <a:rPr lang="en-US" altLang="zh-CN" sz="2000" b="1" dirty="0" smtClean="0">
                <a:solidFill>
                  <a:srgbClr val="FF0000"/>
                </a:solidFill>
              </a:rPr>
              <a:t>20</a:t>
            </a:r>
            <a:r>
              <a:rPr lang="zh-CN" altLang="en-US" sz="2000" b="1" dirty="0" smtClean="0">
                <a:solidFill>
                  <a:srgbClr val="FF0000"/>
                </a:solidFill>
              </a:rPr>
              <a:t>世纪世界重大考古发现之一，是人类起源研究史上划时代的大事。</a:t>
            </a:r>
            <a:endParaRPr lang="en-US" altLang="zh-CN" sz="2000" b="1" dirty="0" smtClean="0">
              <a:solidFill>
                <a:srgbClr val="FF0000"/>
              </a:solidFill>
            </a:endParaRPr>
          </a:p>
          <a:p>
            <a:r>
              <a:rPr lang="en-US" altLang="zh-CN" sz="2000" dirty="0"/>
              <a:t> </a:t>
            </a:r>
            <a:r>
              <a:rPr lang="en-US" altLang="zh-CN" sz="2000" dirty="0" smtClean="0"/>
              <a:t>       </a:t>
            </a:r>
            <a:r>
              <a:rPr lang="zh-CN" altLang="en-US" sz="2000" dirty="0" smtClean="0"/>
              <a:t>①证明了几十万年前华夏大地上有人类生活，中国是人类早期生活和繁衍地区之一。</a:t>
            </a:r>
            <a:endParaRPr lang="en-US" altLang="zh-CN" sz="2000" dirty="0" smtClean="0"/>
          </a:p>
          <a:p>
            <a:r>
              <a:rPr lang="en-US" altLang="zh-CN" sz="2000" dirty="0"/>
              <a:t> </a:t>
            </a:r>
            <a:r>
              <a:rPr lang="en-US" altLang="zh-CN" sz="2000" dirty="0" smtClean="0"/>
              <a:t>        </a:t>
            </a:r>
            <a:r>
              <a:rPr lang="zh-CN" altLang="en-US" sz="2000" dirty="0" smtClean="0"/>
              <a:t>②为我们破解人类起源之谜、研究人类演进过程提供了实证。</a:t>
            </a:r>
            <a:endParaRPr lang="en-US" altLang="zh-CN" sz="2000" dirty="0" smtClean="0"/>
          </a:p>
          <a:p>
            <a:r>
              <a:rPr lang="zh-CN" altLang="en-US" sz="2000" dirty="0" smtClean="0"/>
              <a:t>         ③周口店遗址也因此成为世界著名的考古遗址和我国重要的爱国主义教育基地和科学教育基地。</a:t>
            </a:r>
            <a:endParaRPr lang="zh-CN" altLang="en-US" sz="2000" dirty="0"/>
          </a:p>
        </p:txBody>
      </p:sp>
    </p:spTree>
    <p:extLst>
      <p:ext uri="{BB962C8B-B14F-4D97-AF65-F5344CB8AC3E}">
        <p14:creationId xmlns:p14="http://schemas.microsoft.com/office/powerpoint/2010/main" val="106843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barn(inVertical)">
                                      <p:cBhvr>
                                        <p:cTn id="10" dur="500"/>
                                        <p:tgtEl>
                                          <p:spTgt spid="2">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barn(inVertical)">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9233" y="1514007"/>
            <a:ext cx="1678898" cy="584775"/>
          </a:xfrm>
          <a:prstGeom prst="rect">
            <a:avLst/>
          </a:prstGeom>
          <a:noFill/>
        </p:spPr>
        <p:txBody>
          <a:bodyPr wrap="square" rtlCol="0">
            <a:spAutoFit/>
          </a:bodyPr>
          <a:lstStyle/>
          <a:p>
            <a:r>
              <a:rPr lang="zh-CN" altLang="en-US" sz="3200" dirty="0" smtClean="0"/>
              <a:t>元谋人</a:t>
            </a:r>
            <a:endParaRPr lang="zh-CN" altLang="en-US" sz="3200" dirty="0"/>
          </a:p>
        </p:txBody>
      </p:sp>
      <p:sp>
        <p:nvSpPr>
          <p:cNvPr id="3" name="TextBox 2"/>
          <p:cNvSpPr txBox="1"/>
          <p:nvPr/>
        </p:nvSpPr>
        <p:spPr>
          <a:xfrm>
            <a:off x="1499015" y="2368446"/>
            <a:ext cx="3717561" cy="1477328"/>
          </a:xfrm>
          <a:prstGeom prst="rect">
            <a:avLst/>
          </a:prstGeom>
          <a:noFill/>
        </p:spPr>
        <p:txBody>
          <a:bodyPr wrap="square" rtlCol="0">
            <a:spAutoFit/>
          </a:bodyPr>
          <a:lstStyle/>
          <a:p>
            <a:r>
              <a:rPr lang="zh-CN" altLang="en-US" sz="2400" b="1" dirty="0" smtClean="0"/>
              <a:t>时间</a:t>
            </a:r>
            <a:r>
              <a:rPr lang="zh-CN" altLang="en-US" sz="2400" dirty="0" smtClean="0"/>
              <a:t>：约</a:t>
            </a:r>
            <a:r>
              <a:rPr lang="en-US" altLang="zh-CN" sz="2400" dirty="0" smtClean="0"/>
              <a:t>170</a:t>
            </a:r>
            <a:r>
              <a:rPr lang="zh-CN" altLang="en-US" sz="2400" dirty="0" smtClean="0"/>
              <a:t>万年前</a:t>
            </a:r>
            <a:endParaRPr lang="en-US" altLang="zh-CN" sz="2400" dirty="0" smtClean="0"/>
          </a:p>
          <a:p>
            <a:endParaRPr lang="en-US" altLang="zh-CN" sz="2400" dirty="0" smtClean="0"/>
          </a:p>
          <a:p>
            <a:r>
              <a:rPr lang="zh-CN" altLang="en-US" sz="2400" b="1" dirty="0" smtClean="0"/>
              <a:t>地点</a:t>
            </a:r>
            <a:r>
              <a:rPr lang="zh-CN" altLang="en-US" sz="2400" dirty="0" smtClean="0"/>
              <a:t>：云南省元谋县</a:t>
            </a:r>
            <a:endParaRPr lang="en-US" altLang="zh-CN" sz="2400" dirty="0" smtClean="0"/>
          </a:p>
          <a:p>
            <a:endParaRPr lang="zh-CN" altLang="en-US" dirty="0"/>
          </a:p>
        </p:txBody>
      </p:sp>
      <p:sp>
        <p:nvSpPr>
          <p:cNvPr id="4" name="TextBox 3"/>
          <p:cNvSpPr txBox="1"/>
          <p:nvPr/>
        </p:nvSpPr>
        <p:spPr>
          <a:xfrm>
            <a:off x="1319132" y="3845774"/>
            <a:ext cx="5726244" cy="830997"/>
          </a:xfrm>
          <a:prstGeom prst="rect">
            <a:avLst/>
          </a:prstGeom>
          <a:noFill/>
        </p:spPr>
        <p:txBody>
          <a:bodyPr wrap="square" rtlCol="0">
            <a:spAutoFit/>
          </a:bodyPr>
          <a:lstStyle/>
          <a:p>
            <a:r>
              <a:rPr lang="zh-CN" altLang="en-US" sz="2400" dirty="0" smtClean="0"/>
              <a:t>         一般认为，元谋人是我国境内已知的最早人类</a:t>
            </a:r>
            <a:r>
              <a:rPr lang="zh-CN" altLang="en-US" dirty="0" smtClean="0"/>
              <a:t>。</a:t>
            </a:r>
            <a:endParaRPr lang="zh-CN" altLang="en-US" dirty="0"/>
          </a:p>
        </p:txBody>
      </p:sp>
    </p:spTree>
    <p:extLst>
      <p:ext uri="{BB962C8B-B14F-4D97-AF65-F5344CB8AC3E}">
        <p14:creationId xmlns:p14="http://schemas.microsoft.com/office/powerpoint/2010/main" val="3715033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2324100" y="4603750"/>
            <a:ext cx="449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endParaRPr lang="zh-CN" altLang="zh-CN" sz="1800"/>
          </a:p>
        </p:txBody>
      </p:sp>
      <p:sp>
        <p:nvSpPr>
          <p:cNvPr id="5" name="Text Box 7"/>
          <p:cNvSpPr txBox="1">
            <a:spLocks noChangeArrowheads="1"/>
          </p:cNvSpPr>
          <p:nvPr/>
        </p:nvSpPr>
        <p:spPr bwMode="auto">
          <a:xfrm>
            <a:off x="889000" y="5906169"/>
            <a:ext cx="7315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800" dirty="0"/>
              <a:t>“</a:t>
            </a:r>
            <a:r>
              <a:rPr lang="zh-CN" altLang="en-US" sz="1800" dirty="0"/>
              <a:t>从猿到人”的科学论断揭开了人类起源的秘密。那么，中华大地上何时开始有人类活动？早期人类是怎样生活的</a:t>
            </a:r>
            <a:r>
              <a:rPr lang="zh-CN" altLang="en-US" sz="1800" dirty="0" smtClean="0"/>
              <a:t>？ </a:t>
            </a:r>
            <a:endParaRPr lang="zh-CN" altLang="en-US" sz="18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6617" y="1750827"/>
            <a:ext cx="5400207" cy="3987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9901" y="2173574"/>
            <a:ext cx="3387777" cy="461665"/>
          </a:xfrm>
          <a:prstGeom prst="rect">
            <a:avLst/>
          </a:prstGeom>
          <a:noFill/>
        </p:spPr>
        <p:txBody>
          <a:bodyPr wrap="square" rtlCol="0">
            <a:spAutoFit/>
          </a:bodyPr>
          <a:lstStyle/>
          <a:p>
            <a:r>
              <a:rPr lang="en-US" altLang="zh-CN" sz="2400" b="1" dirty="0" smtClean="0">
                <a:solidFill>
                  <a:srgbClr val="FF0000"/>
                </a:solidFill>
              </a:rPr>
              <a:t> </a:t>
            </a:r>
            <a:endParaRPr lang="zh-CN" altLang="en-US" sz="2400" b="1" dirty="0">
              <a:solidFill>
                <a:srgbClr val="FF0000"/>
              </a:solidFill>
            </a:endParaRPr>
          </a:p>
        </p:txBody>
      </p:sp>
      <p:sp>
        <p:nvSpPr>
          <p:cNvPr id="3" name="TextBox 2"/>
          <p:cNvSpPr txBox="1"/>
          <p:nvPr/>
        </p:nvSpPr>
        <p:spPr>
          <a:xfrm>
            <a:off x="1274801" y="2173574"/>
            <a:ext cx="553998" cy="3141663"/>
          </a:xfrm>
          <a:prstGeom prst="rect">
            <a:avLst/>
          </a:prstGeom>
          <a:noFill/>
        </p:spPr>
        <p:txBody>
          <a:bodyPr vert="eaVert" wrap="square" rtlCol="0">
            <a:spAutoFit/>
          </a:bodyPr>
          <a:lstStyle/>
          <a:p>
            <a:r>
              <a:rPr lang="zh-CN" altLang="en-US" sz="2400" b="1" dirty="0">
                <a:solidFill>
                  <a:srgbClr val="FF0000"/>
                </a:solidFill>
              </a:rPr>
              <a:t>达尔文</a:t>
            </a:r>
            <a:r>
              <a:rPr lang="en-US" altLang="zh-CN" sz="2400" b="1" dirty="0">
                <a:solidFill>
                  <a:srgbClr val="FF0000"/>
                </a:solidFill>
              </a:rPr>
              <a:t>《</a:t>
            </a:r>
            <a:r>
              <a:rPr lang="zh-CN" altLang="en-US" sz="2400" b="1" dirty="0">
                <a:solidFill>
                  <a:srgbClr val="FF0000"/>
                </a:solidFill>
              </a:rPr>
              <a:t>生物进化论</a:t>
            </a:r>
            <a:r>
              <a:rPr lang="en-US" altLang="zh-CN" sz="2400" b="1" dirty="0">
                <a:solidFill>
                  <a:srgbClr val="FF0000"/>
                </a:solidFill>
              </a:rPr>
              <a:t>》</a:t>
            </a:r>
          </a:p>
        </p:txBody>
      </p:sp>
    </p:spTree>
    <p:extLst>
      <p:ext uri="{BB962C8B-B14F-4D97-AF65-F5344CB8AC3E}">
        <p14:creationId xmlns:p14="http://schemas.microsoft.com/office/powerpoint/2010/main" val="33042153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1" y="3105834"/>
            <a:ext cx="9144000" cy="646331"/>
          </a:xfrm>
          <a:prstGeom prst="rect">
            <a:avLst/>
          </a:prstGeom>
          <a:noFill/>
        </p:spPr>
        <p:txBody>
          <a:bodyPr wrap="square" rtlCol="0">
            <a:spAutoFit/>
          </a:bodyPr>
          <a:lstStyle/>
          <a:p>
            <a:pPr algn="ctr"/>
            <a:r>
              <a:rPr lang="zh-CN" altLang="en-US" sz="3600" spc="300" dirty="0" smtClean="0">
                <a:solidFill>
                  <a:srgbClr val="5B2136"/>
                </a:solidFill>
                <a:latin typeface="黑体" panose="02010609060101010101" pitchFamily="49" charset="-122"/>
                <a:ea typeface="黑体" panose="02010609060101010101" pitchFamily="49" charset="-122"/>
              </a:rPr>
              <a:t>北京人的发现</a:t>
            </a:r>
            <a:endParaRPr lang="zh-CN" altLang="en-US" sz="3600" spc="300" dirty="0">
              <a:solidFill>
                <a:srgbClr val="5B213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10139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ChangeArrowheads="1"/>
          </p:cNvSpPr>
          <p:nvPr/>
        </p:nvSpPr>
        <p:spPr bwMode="auto">
          <a:xfrm>
            <a:off x="811602" y="6040412"/>
            <a:ext cx="3384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dirty="0"/>
              <a:t>裴文中怀抱第一个北京人头盖骨</a:t>
            </a:r>
          </a:p>
        </p:txBody>
      </p:sp>
      <p:pic>
        <p:nvPicPr>
          <p:cNvPr id="63492" name="Picture 4" descr="裴文中怀抱北京人头盖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418" y="983127"/>
            <a:ext cx="3304759" cy="4838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01587" y="2593298"/>
            <a:ext cx="3717561" cy="1569660"/>
          </a:xfrm>
          <a:prstGeom prst="rect">
            <a:avLst/>
          </a:prstGeom>
          <a:noFill/>
        </p:spPr>
        <p:txBody>
          <a:bodyPr wrap="square" rtlCol="0">
            <a:spAutoFit/>
          </a:bodyPr>
          <a:lstStyle/>
          <a:p>
            <a:r>
              <a:rPr lang="en-US" altLang="zh-CN" sz="2400" dirty="0" smtClean="0"/>
              <a:t>1</a:t>
            </a:r>
            <a:r>
              <a:rPr lang="zh-CN" altLang="en-US" sz="2400" dirty="0" smtClean="0"/>
              <a:t>、标志：</a:t>
            </a:r>
            <a:endParaRPr lang="en-US" altLang="zh-CN" sz="2400" dirty="0" smtClean="0"/>
          </a:p>
          <a:p>
            <a:r>
              <a:rPr lang="en-US" altLang="zh-CN" sz="2400" dirty="0"/>
              <a:t> </a:t>
            </a:r>
            <a:r>
              <a:rPr lang="en-US" altLang="zh-CN" sz="2400" dirty="0" smtClean="0"/>
              <a:t>         </a:t>
            </a:r>
            <a:r>
              <a:rPr lang="en-US" altLang="zh-CN" sz="2400" dirty="0" smtClean="0">
                <a:solidFill>
                  <a:srgbClr val="FF0000"/>
                </a:solidFill>
              </a:rPr>
              <a:t>1929</a:t>
            </a:r>
            <a:r>
              <a:rPr lang="zh-CN" altLang="en-US" sz="2400" dirty="0" smtClean="0">
                <a:solidFill>
                  <a:srgbClr val="FF0000"/>
                </a:solidFill>
              </a:rPr>
              <a:t>年</a:t>
            </a:r>
            <a:r>
              <a:rPr lang="en-US" altLang="zh-CN" sz="2400" dirty="0" smtClean="0">
                <a:solidFill>
                  <a:srgbClr val="FF0000"/>
                </a:solidFill>
              </a:rPr>
              <a:t>12</a:t>
            </a:r>
            <a:r>
              <a:rPr lang="zh-CN" altLang="en-US" sz="2400" dirty="0" smtClean="0">
                <a:solidFill>
                  <a:srgbClr val="FF0000"/>
                </a:solidFill>
              </a:rPr>
              <a:t>月</a:t>
            </a:r>
            <a:r>
              <a:rPr lang="en-US" altLang="zh-CN" sz="2400" dirty="0" smtClean="0">
                <a:solidFill>
                  <a:srgbClr val="FF0000"/>
                </a:solidFill>
              </a:rPr>
              <a:t>2</a:t>
            </a:r>
            <a:r>
              <a:rPr lang="zh-CN" altLang="en-US" sz="2400" dirty="0" smtClean="0">
                <a:solidFill>
                  <a:srgbClr val="FF0000"/>
                </a:solidFill>
              </a:rPr>
              <a:t>日</a:t>
            </a:r>
            <a:r>
              <a:rPr lang="zh-CN" altLang="en-US" sz="2400" dirty="0" smtClean="0"/>
              <a:t>，一个完整的古人类头盖骨化石在龙骨山洞中出土。</a:t>
            </a:r>
            <a:endParaRPr lang="zh-CN" altLang="en-US" sz="2400" dirty="0"/>
          </a:p>
        </p:txBody>
      </p:sp>
    </p:spTree>
    <p:extLst>
      <p:ext uri="{BB962C8B-B14F-4D97-AF65-F5344CB8AC3E}">
        <p14:creationId xmlns:p14="http://schemas.microsoft.com/office/powerpoint/2010/main" val="150287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6700838" y="2222500"/>
            <a:ext cx="1784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a:latin typeface="宋体" pitchFamily="2" charset="-122"/>
              </a:rPr>
              <a:t>北京人遗址外观</a:t>
            </a:r>
            <a:endParaRPr lang="zh-CN" altLang="en-US" sz="1800"/>
          </a:p>
        </p:txBody>
      </p:sp>
      <p:sp>
        <p:nvSpPr>
          <p:cNvPr id="82947" name="Text Box 3"/>
          <p:cNvSpPr txBox="1">
            <a:spLocks noChangeArrowheads="1"/>
          </p:cNvSpPr>
          <p:nvPr/>
        </p:nvSpPr>
        <p:spPr bwMode="auto">
          <a:xfrm>
            <a:off x="6554788" y="3695700"/>
            <a:ext cx="207645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800" dirty="0">
                <a:solidFill>
                  <a:srgbClr val="5F5F5F"/>
                </a:solidFill>
                <a:latin typeface="宋体" pitchFamily="2" charset="-122"/>
              </a:rPr>
              <a:t>    </a:t>
            </a:r>
            <a:r>
              <a:rPr lang="zh-CN" altLang="en-US" sz="1800" dirty="0">
                <a:solidFill>
                  <a:srgbClr val="5F5F5F"/>
                </a:solidFill>
                <a:latin typeface="宋体" pitchFamily="2" charset="-122"/>
              </a:rPr>
              <a:t>北京人遗址位于北京市西南约</a:t>
            </a:r>
            <a:r>
              <a:rPr lang="en-US" altLang="zh-CN" sz="1800" dirty="0">
                <a:solidFill>
                  <a:srgbClr val="5F5F5F"/>
                </a:solidFill>
                <a:latin typeface="宋体" pitchFamily="2" charset="-122"/>
              </a:rPr>
              <a:t>50</a:t>
            </a:r>
            <a:r>
              <a:rPr lang="zh-CN" altLang="en-US" sz="1800" dirty="0">
                <a:solidFill>
                  <a:srgbClr val="5F5F5F"/>
                </a:solidFill>
                <a:latin typeface="宋体" pitchFamily="2" charset="-122"/>
              </a:rPr>
              <a:t>公里，房山区周口店村旁的龙骨山上。</a:t>
            </a:r>
            <a:r>
              <a:rPr lang="en-US" altLang="zh-CN" sz="1800" dirty="0">
                <a:solidFill>
                  <a:srgbClr val="FF0000"/>
                </a:solidFill>
                <a:latin typeface="宋体" pitchFamily="2" charset="-122"/>
              </a:rPr>
              <a:t>1987</a:t>
            </a:r>
            <a:r>
              <a:rPr lang="zh-CN" altLang="en-US" sz="1800" dirty="0">
                <a:solidFill>
                  <a:srgbClr val="5F5F5F"/>
                </a:solidFill>
                <a:latin typeface="宋体" pitchFamily="2" charset="-122"/>
              </a:rPr>
              <a:t>年周口店北京人遗址被联合国教科文组织</a:t>
            </a:r>
            <a:r>
              <a:rPr lang="zh-CN" altLang="en-US" sz="1800" dirty="0">
                <a:solidFill>
                  <a:srgbClr val="FF0000"/>
                </a:solidFill>
                <a:latin typeface="宋体" pitchFamily="2" charset="-122"/>
              </a:rPr>
              <a:t>列入</a:t>
            </a:r>
            <a:r>
              <a:rPr lang="en-US" altLang="zh-CN" sz="1800" dirty="0">
                <a:solidFill>
                  <a:srgbClr val="FF0000"/>
                </a:solidFill>
                <a:latin typeface="宋体" pitchFamily="2" charset="-122"/>
              </a:rPr>
              <a:t>《</a:t>
            </a:r>
            <a:r>
              <a:rPr lang="zh-CN" altLang="en-US" sz="1800" dirty="0">
                <a:solidFill>
                  <a:srgbClr val="FF0000"/>
                </a:solidFill>
                <a:latin typeface="宋体" pitchFamily="2" charset="-122"/>
              </a:rPr>
              <a:t>世界遗产名录</a:t>
            </a:r>
            <a:r>
              <a:rPr lang="en-US" altLang="zh-CN" sz="1800" dirty="0">
                <a:solidFill>
                  <a:srgbClr val="FF0000"/>
                </a:solidFill>
                <a:latin typeface="宋体" pitchFamily="2" charset="-122"/>
              </a:rPr>
              <a:t>》</a:t>
            </a:r>
            <a:r>
              <a:rPr lang="zh-CN" altLang="en-US" sz="1800" dirty="0">
                <a:solidFill>
                  <a:srgbClr val="5F5F5F"/>
                </a:solidFill>
                <a:latin typeface="宋体" pitchFamily="2" charset="-122"/>
              </a:rPr>
              <a:t>。</a:t>
            </a:r>
            <a:endParaRPr lang="zh-CN" altLang="en-US" sz="1800" dirty="0">
              <a:solidFill>
                <a:srgbClr val="5F5F5F"/>
              </a:solidFill>
            </a:endParaRPr>
          </a:p>
        </p:txBody>
      </p:sp>
      <p:pic>
        <p:nvPicPr>
          <p:cNvPr id="82948" name="Picture 4" descr="zkd-01"/>
          <p:cNvPicPr>
            <a:picLocks noChangeAspect="1" noChangeArrowheads="1"/>
          </p:cNvPicPr>
          <p:nvPr/>
        </p:nvPicPr>
        <p:blipFill>
          <a:blip r:embed="rId3">
            <a:extLst>
              <a:ext uri="{28A0092B-C50C-407E-A947-70E740481C1C}">
                <a14:useLocalDpi xmlns:a14="http://schemas.microsoft.com/office/drawing/2010/main" val="0"/>
              </a:ext>
            </a:extLst>
          </a:blip>
          <a:srcRect l="11980" r="12630"/>
          <a:stretch>
            <a:fillRect/>
          </a:stretch>
        </p:blipFill>
        <p:spPr bwMode="auto">
          <a:xfrm>
            <a:off x="619125" y="714375"/>
            <a:ext cx="5791200" cy="5762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071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4222" y="2233535"/>
            <a:ext cx="7270230" cy="1815882"/>
          </a:xfrm>
          <a:prstGeom prst="rect">
            <a:avLst/>
          </a:prstGeom>
          <a:noFill/>
        </p:spPr>
        <p:txBody>
          <a:bodyPr wrap="square" rtlCol="0">
            <a:spAutoFit/>
          </a:bodyPr>
          <a:lstStyle/>
          <a:p>
            <a:r>
              <a:rPr lang="en-US" altLang="zh-CN" sz="2800" dirty="0" smtClean="0"/>
              <a:t>2</a:t>
            </a:r>
            <a:r>
              <a:rPr lang="zh-CN" altLang="en-US" sz="2800" dirty="0" smtClean="0"/>
              <a:t>、成果</a:t>
            </a:r>
            <a:endParaRPr lang="en-US" altLang="zh-CN" sz="2800" dirty="0" smtClean="0"/>
          </a:p>
          <a:p>
            <a:r>
              <a:rPr lang="en-US" altLang="zh-CN" sz="2800" dirty="0"/>
              <a:t> </a:t>
            </a:r>
            <a:r>
              <a:rPr lang="en-US" altLang="zh-CN" sz="2800" dirty="0" smtClean="0"/>
              <a:t>      </a:t>
            </a:r>
            <a:r>
              <a:rPr lang="zh-CN" altLang="en-US" sz="2800" dirty="0" smtClean="0"/>
              <a:t>（</a:t>
            </a:r>
            <a:r>
              <a:rPr lang="en-US" altLang="zh-CN" sz="2800" dirty="0" smtClean="0"/>
              <a:t>1</a:t>
            </a:r>
            <a:r>
              <a:rPr lang="zh-CN" altLang="en-US" sz="2800" dirty="0" smtClean="0"/>
              <a:t>）表明</a:t>
            </a:r>
            <a:r>
              <a:rPr lang="en-US" altLang="zh-CN" sz="2800" dirty="0" smtClean="0"/>
              <a:t>70</a:t>
            </a:r>
            <a:r>
              <a:rPr lang="zh-CN" altLang="en-US" sz="2800" dirty="0" smtClean="0"/>
              <a:t>万年前</a:t>
            </a:r>
            <a:r>
              <a:rPr lang="en-US" altLang="zh-CN" sz="2800" dirty="0" smtClean="0"/>
              <a:t>—20</a:t>
            </a:r>
            <a:r>
              <a:rPr lang="zh-CN" altLang="en-US" sz="2800" dirty="0" smtClean="0"/>
              <a:t>万年前周口店一带已经有人生活。</a:t>
            </a:r>
            <a:endParaRPr lang="en-US" altLang="zh-CN" sz="2800" dirty="0" smtClean="0"/>
          </a:p>
          <a:p>
            <a:r>
              <a:rPr lang="en-US" altLang="zh-CN" sz="2800" dirty="0"/>
              <a:t> </a:t>
            </a:r>
            <a:r>
              <a:rPr lang="en-US" altLang="zh-CN" sz="2800" dirty="0" smtClean="0"/>
              <a:t>      </a:t>
            </a:r>
            <a:r>
              <a:rPr lang="zh-CN" altLang="en-US" sz="2800" dirty="0" smtClean="0"/>
              <a:t>（</a:t>
            </a:r>
            <a:r>
              <a:rPr lang="en-US" altLang="zh-CN" sz="2800" dirty="0" smtClean="0"/>
              <a:t>2</a:t>
            </a:r>
            <a:r>
              <a:rPr lang="zh-CN" altLang="en-US" sz="2800" dirty="0" smtClean="0"/>
              <a:t>）定名为北京直立人，俗称北京人。</a:t>
            </a:r>
            <a:endParaRPr lang="zh-CN" altLang="en-US" sz="2800" dirty="0"/>
          </a:p>
        </p:txBody>
      </p:sp>
    </p:spTree>
    <p:extLst>
      <p:ext uri="{BB962C8B-B14F-4D97-AF65-F5344CB8AC3E}">
        <p14:creationId xmlns:p14="http://schemas.microsoft.com/office/powerpoint/2010/main" val="203705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0" y="3105834"/>
            <a:ext cx="9144000" cy="646331"/>
          </a:xfrm>
          <a:prstGeom prst="rect">
            <a:avLst/>
          </a:prstGeom>
          <a:noFill/>
        </p:spPr>
        <p:txBody>
          <a:bodyPr wrap="square" rtlCol="0">
            <a:spAutoFit/>
          </a:bodyPr>
          <a:lstStyle/>
          <a:p>
            <a:pPr algn="ctr"/>
            <a:r>
              <a:rPr lang="zh-CN" altLang="en-US" sz="3600" dirty="0" smtClean="0">
                <a:solidFill>
                  <a:srgbClr val="5B2136"/>
                </a:solidFill>
                <a:latin typeface="黑体" panose="02010609060101010101" pitchFamily="49" charset="-122"/>
                <a:ea typeface="黑体" panose="02010609060101010101" pitchFamily="49" charset="-122"/>
              </a:rPr>
              <a:t>北京人的体质特征</a:t>
            </a:r>
            <a:endParaRPr lang="zh-CN" altLang="en-US" sz="3600" dirty="0">
              <a:solidFill>
                <a:srgbClr val="5B213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98254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792344" y="5584227"/>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a:solidFill>
                  <a:srgbClr val="5F5F5F"/>
                </a:solidFill>
                <a:latin typeface="宋体" pitchFamily="2" charset="-122"/>
              </a:rPr>
              <a:t>北京人头骨复原像</a:t>
            </a:r>
            <a:endParaRPr lang="zh-CN" altLang="en-US" sz="1800">
              <a:solidFill>
                <a:srgbClr val="5F5F5F"/>
              </a:solidFill>
            </a:endParaRPr>
          </a:p>
        </p:txBody>
      </p:sp>
      <p:pic>
        <p:nvPicPr>
          <p:cNvPr id="101385" name="Picture 9" descr="9_6_a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549" y="2761475"/>
            <a:ext cx="2322539" cy="248024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8198" y="1358365"/>
            <a:ext cx="2781638" cy="4225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2218090"/>
      </p:ext>
    </p:extLst>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自定义 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5C0C2E"/>
      </a:hlink>
      <a:folHlink>
        <a:srgbClr val="5C0C2E"/>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294</TotalTime>
  <Words>613</Words>
  <Application>Microsoft Office PowerPoint</Application>
  <PresentationFormat/>
  <Paragraphs>68</Paragraphs>
  <Slides>22</Slides>
  <Notes>6</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2016-07-25T08:20:19Z</dcterms:created>
  <dcterms:modified xsi:type="dcterms:W3CDTF">2018-08-11T21:35:32Z</dcterms:modified>
  <cp:category/>
</cp:coreProperties>
</file>