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3"/>
  </p:notesMasterIdLst>
  <p:sldIdLst>
    <p:sldId id="260" r:id="rId2"/>
    <p:sldId id="257" r:id="rId3"/>
    <p:sldId id="279" r:id="rId4"/>
    <p:sldId id="367" r:id="rId5"/>
    <p:sldId id="261" r:id="rId6"/>
    <p:sldId id="368" r:id="rId7"/>
    <p:sldId id="280" r:id="rId8"/>
    <p:sldId id="282" r:id="rId9"/>
    <p:sldId id="284" r:id="rId10"/>
    <p:sldId id="285" r:id="rId11"/>
    <p:sldId id="288" r:id="rId12"/>
    <p:sldId id="289" r:id="rId13"/>
    <p:sldId id="294" r:id="rId14"/>
    <p:sldId id="295" r:id="rId15"/>
    <p:sldId id="296" r:id="rId16"/>
    <p:sldId id="297" r:id="rId17"/>
    <p:sldId id="298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8" r:id="rId26"/>
    <p:sldId id="312" r:id="rId27"/>
    <p:sldId id="317" r:id="rId28"/>
    <p:sldId id="318" r:id="rId29"/>
    <p:sldId id="322" r:id="rId30"/>
    <p:sldId id="331" r:id="rId31"/>
    <p:sldId id="332" r:id="rId32"/>
    <p:sldId id="333" r:id="rId33"/>
    <p:sldId id="326" r:id="rId34"/>
    <p:sldId id="327" r:id="rId35"/>
    <p:sldId id="328" r:id="rId36"/>
    <p:sldId id="335" r:id="rId37"/>
    <p:sldId id="336" r:id="rId38"/>
    <p:sldId id="329" r:id="rId39"/>
    <p:sldId id="330" r:id="rId40"/>
    <p:sldId id="334" r:id="rId41"/>
    <p:sldId id="337" r:id="rId42"/>
    <p:sldId id="263" r:id="rId43"/>
    <p:sldId id="369" r:id="rId44"/>
    <p:sldId id="338" r:id="rId45"/>
    <p:sldId id="339" r:id="rId46"/>
    <p:sldId id="340" r:id="rId47"/>
    <p:sldId id="341" r:id="rId48"/>
    <p:sldId id="342" r:id="rId49"/>
    <p:sldId id="343" r:id="rId50"/>
    <p:sldId id="344" r:id="rId51"/>
    <p:sldId id="345" r:id="rId52"/>
    <p:sldId id="346" r:id="rId53"/>
    <p:sldId id="347" r:id="rId54"/>
    <p:sldId id="348" r:id="rId55"/>
    <p:sldId id="349" r:id="rId56"/>
    <p:sldId id="350" r:id="rId57"/>
    <p:sldId id="351" r:id="rId58"/>
    <p:sldId id="352" r:id="rId59"/>
    <p:sldId id="353" r:id="rId60"/>
    <p:sldId id="358" r:id="rId61"/>
    <p:sldId id="359" r:id="rId62"/>
    <p:sldId id="360" r:id="rId63"/>
    <p:sldId id="361" r:id="rId64"/>
    <p:sldId id="362" r:id="rId65"/>
    <p:sldId id="363" r:id="rId66"/>
    <p:sldId id="265" r:id="rId67"/>
    <p:sldId id="370" r:id="rId68"/>
    <p:sldId id="364" r:id="rId69"/>
    <p:sldId id="365" r:id="rId70"/>
    <p:sldId id="366" r:id="rId71"/>
    <p:sldId id="271" r:id="rId7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2136"/>
    <a:srgbClr val="E5815D"/>
    <a:srgbClr val="20718F"/>
    <a:srgbClr val="5D20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1" autoAdjust="0"/>
    <p:restoredTop sz="94700" autoAdjust="0"/>
  </p:normalViewPr>
  <p:slideViewPr>
    <p:cSldViewPr snapToGrid="0">
      <p:cViewPr varScale="1">
        <p:scale>
          <a:sx n="87" d="100"/>
          <a:sy n="87" d="100"/>
        </p:scale>
        <p:origin x="-103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image" Target="../media/image73.png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101.png"/><Relationship Id="rId1" Type="http://schemas.openxmlformats.org/officeDocument/2006/relationships/image" Target="../media/image100.png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7F9456A-5ED9-489B-A2BB-E9814BA7BE9F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2D150F4-1DF5-4CB9-8E2E-13200EF803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有人估算，司母戊鼎这样的大型青铜器，如果使用红陶坩埚，至少需要70个同时熔化铜液，每个坩埚旁需要三四个人工作，这样就需要约250人。如果加上制模、翻范、磨光、运输等，要生产这个鼎总共需要三百人以上。由此可见，当时的生产规模是很大的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E553DF-4B41-4D55-80F7-BCF854ECD91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1D6FC7-A72D-4615-92BB-8000956DD3F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C5FF0E-540E-48B3-82D7-4C12337CB9C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altLang="zh-CN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铜人头像：脑后及颈后有被捶打的凹痕。头顶盖与颅腔分铸。圆头顶，戴辨索状帽箍，宽额、脸瘦削，方颐，长刀眉，大眼，蒜头鼻，阔口，圆耳，耳廊丰厚。耳廊外缘各有三个圆形穿孔，前颈尖下端尖角铸成钝角；后颈下端略平，呈圆弧形。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C9DB5C2-82DC-46F7-964B-6C505E8E87F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altLang="zh-CN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铜兽面具：该面具在额部正中有一以补铸法安装的夔龙形额饰，眼、耳采用镶铸法铸造。其双眼眼球呈柱状外凸，向前伸出约</a:t>
            </a:r>
            <a:r>
              <a:rPr lang="en-US" altLang="zh-CN" smtClean="0"/>
              <a:t>10</a:t>
            </a:r>
            <a:r>
              <a:rPr lang="zh-CN" altLang="en-US" smtClean="0"/>
              <a:t>厘米；双耳向两侧充分展开。该面具出土时尚见眼、眉描黛，口唇涂朱。整个造型意象神秘，风格雄奇华美。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4A686C-AB83-407F-B0EC-5D2D3F9E8A2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 altLang="zh-CN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金面铜人头像：由铜头像和金面罩两部分组成。人头像为圆头顶，面部带着面罩至头顶，面罩上又鑄出和金面罩相同的轮廓线。倒八字长眉，杏核状丹凤眼，蒜头鼻，鼻梁较短，阔口，闭唇，宽方颐，长条形耳廓，耳垂有一穿孔。青铜人头像与金面罩紧密闭合。造型、大小均与人头像相同。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9C2AC0-6B10-4F49-A5FA-F3F4201DAC1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 altLang="zh-CN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青铜立人像：出土于广汉三星堆二号祭祀坑，连座通高</a:t>
            </a:r>
            <a:r>
              <a:rPr lang="en-US" altLang="zh-CN" smtClean="0"/>
              <a:t>2.62</a:t>
            </a:r>
            <a:r>
              <a:rPr lang="zh-CN" altLang="en-US" smtClean="0"/>
              <a:t>米。重</a:t>
            </a:r>
            <a:r>
              <a:rPr lang="en-US" altLang="zh-CN" smtClean="0"/>
              <a:t>180</a:t>
            </a:r>
            <a:r>
              <a:rPr lang="zh-CN" altLang="en-US" smtClean="0"/>
              <a:t>公斤，铸造历史距今已有</a:t>
            </a:r>
            <a:r>
              <a:rPr lang="en-US" altLang="zh-CN" smtClean="0"/>
              <a:t>3000</a:t>
            </a:r>
            <a:r>
              <a:rPr lang="zh-CN" altLang="en-US" smtClean="0"/>
              <a:t>多年，如此庞大的青铜巨人，迄今为止，在国内出土的商周文物中，尚属首例，因此被誉为“东方巨人”。 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BCC09E-59EE-49C1-8BBE-061BC94CE52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altLang="zh-CN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青铜神树：通高</a:t>
            </a:r>
            <a:r>
              <a:rPr lang="en-US" altLang="zh-CN" smtClean="0"/>
              <a:t>3.96</a:t>
            </a:r>
            <a:r>
              <a:rPr lang="zh-CN" altLang="en-US" smtClean="0"/>
              <a:t>米，含底座、树身、龙三部分。底座圈上三个拱形足如同树根，主干上三层树枝，均弯曲下垂，树枝尖端有花朵果实，其上均有立鸟，全树共九只鸟。主干侧有一身似绳索的残龙。这株铸造于</a:t>
            </a:r>
            <a:r>
              <a:rPr lang="en-US" altLang="zh-CN" smtClean="0"/>
              <a:t>3000</a:t>
            </a:r>
            <a:r>
              <a:rPr lang="zh-CN" altLang="en-US" smtClean="0"/>
              <a:t>年前的青铜神树，极为壮观，真可算是独树一帜，举世无双。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4BD43E-60E9-40E6-AAB4-21707CBEBAC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altLang="zh-CN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铜花蕾状铃：门型提钮，铃为喇叭花状，顶部为花托，萼片四瓣，铃舌做成花蕊形。铜铃整件造型如同一朵盛开的鲜花，优美无比。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D4A5F9-AABB-4524-ABFF-202CB847EE6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altLang="zh-CN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铜虎</a:t>
            </a:r>
            <a:r>
              <a:rPr lang="zh-CN" altLang="en-US" b="1" smtClean="0"/>
              <a:t>：</a:t>
            </a:r>
            <a:r>
              <a:rPr lang="zh-CN" altLang="en-US" smtClean="0"/>
              <a:t>一面扁平，满身饰虎斑纹，嵌绿松石小方块碎片；另一面凸起高浮雕。巨头长尾，张口露齿，若咆哮状。昂首怒目，双耳竖立，呈行进的动势。造型以简驭繁，气韵生动，张力毕出。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94E66-AE3F-41B3-9D39-4F68004C8B4A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9E5BF-9D53-4651-8E56-CA1DE79F0E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B0411-ABD0-4F37-B17D-C7581D418C68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5FD9E-2265-459E-B5AA-2F8887123A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6885F-48EA-4BC0-8F4B-EEA4BFDEF769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D18A7-E9DB-43D8-A79F-038D63978F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C0E2F-EE62-4873-9721-07977E5D0250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3092C-EA27-4210-9F57-CCFBB25108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779ED-9370-4A90-A82F-CA96F343159E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B03CF-B6BB-4231-8061-62060B9109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9D9C6-863B-4AE3-8E99-B6968F2E0EE3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D3EBB-1B1F-4505-8E80-BD90F5FDBC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294FC-2597-456C-B629-836E4B417652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6344A-4DAC-4D51-A456-663D309E10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0B0F4-7A2E-4B23-A09F-3CC702D02A85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8FAEF-E2A7-480D-B2E0-862FC69354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CE18C-1E5E-4964-8AE4-9816BA7DFB90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9509A-EBAD-44EE-9AAA-5F427BB14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</p:spPr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C13B836C-F710-473F-84DA-863EFE976FDE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89747B4-2B76-4111-8F94-0F4609A846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F3214-88FE-428E-836D-C7F97BC833A0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762D6-5D8D-491B-B813-48D45E81AC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DE36A92-D5E3-4CF5-96E8-B71F22748C61}" type="datetimeFigureOut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cap="all" baseline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80F928-23B5-439D-94E9-90D21B7748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9pPr>
    </p:titleStyle>
    <p:bodyStyle>
      <a:lvl1pPr marL="90488" indent="-90488" algn="l" rtl="0" fontAlgn="base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fontAlgn="base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66.xml"/><Relationship Id="rId4" Type="http://schemas.openxmlformats.org/officeDocument/2006/relationships/slide" Target="slide4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swf/maogongding2.pps" TargetMode="External"/><Relationship Id="rId3" Type="http://schemas.openxmlformats.org/officeDocument/2006/relationships/image" Target="../media/image34.jpe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png"/><Relationship Id="rId5" Type="http://schemas.openxmlformats.org/officeDocument/2006/relationships/oleObject" Target="../embeddings/oleObject5.bin"/><Relationship Id="rId4" Type="http://schemas.openxmlformats.org/officeDocument/2006/relationships/hyperlink" Target="swf/maogongding.pps" TargetMode="External"/><Relationship Id="rId9" Type="http://schemas.openxmlformats.org/officeDocument/2006/relationships/oleObject" Target="../embeddings/oleObject6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swf/siyang.pps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9.png"/><Relationship Id="rId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9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swf/&#29275;&#32987;&#39592;.pps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3.jpeg"/><Relationship Id="rId4" Type="http://schemas.openxmlformats.org/officeDocument/2006/relationships/oleObject" Target="../embeddings/oleObject10.bin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2.bin"/><Relationship Id="rId12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1.bin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0.bin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4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Relationship Id="rId9" Type="http://schemas.openxmlformats.org/officeDocument/2006/relationships/oleObject" Target="../embeddings/oleObject34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5.bin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6.bin"/><Relationship Id="rId9" Type="http://schemas.openxmlformats.org/officeDocument/2006/relationships/oleObject" Target="../embeddings/oleObject41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9.bin"/><Relationship Id="rId5" Type="http://schemas.openxmlformats.org/officeDocument/2006/relationships/oleObject" Target="../embeddings/oleObject48.bin"/><Relationship Id="rId4" Type="http://schemas.openxmlformats.org/officeDocument/2006/relationships/oleObject" Target="../embeddings/oleObject47.bin"/><Relationship Id="rId9" Type="http://schemas.openxmlformats.org/officeDocument/2006/relationships/oleObject" Target="../embeddings/oleObject52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55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11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57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58.bin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jpeg"/><Relationship Id="rId13" Type="http://schemas.openxmlformats.org/officeDocument/2006/relationships/image" Target="../media/image128.jpeg"/><Relationship Id="rId3" Type="http://schemas.openxmlformats.org/officeDocument/2006/relationships/image" Target="../media/image118.jpeg"/><Relationship Id="rId7" Type="http://schemas.openxmlformats.org/officeDocument/2006/relationships/image" Target="../media/image122.jpeg"/><Relationship Id="rId12" Type="http://schemas.openxmlformats.org/officeDocument/2006/relationships/image" Target="../media/image127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1.jpeg"/><Relationship Id="rId11" Type="http://schemas.openxmlformats.org/officeDocument/2006/relationships/image" Target="../media/image126.jpeg"/><Relationship Id="rId5" Type="http://schemas.openxmlformats.org/officeDocument/2006/relationships/image" Target="../media/image120.jpeg"/><Relationship Id="rId10" Type="http://schemas.openxmlformats.org/officeDocument/2006/relationships/image" Target="../media/image125.jpeg"/><Relationship Id="rId4" Type="http://schemas.openxmlformats.org/officeDocument/2006/relationships/image" Target="../media/image119.jpeg"/><Relationship Id="rId9" Type="http://schemas.openxmlformats.org/officeDocument/2006/relationships/image" Target="../media/image124.jpeg"/></Relationships>
</file>

<file path=ppt/slides/_rels/slide6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0.jpeg"/><Relationship Id="rId18" Type="http://schemas.openxmlformats.org/officeDocument/2006/relationships/image" Target="../media/image145.jpeg"/><Relationship Id="rId26" Type="http://schemas.openxmlformats.org/officeDocument/2006/relationships/image" Target="../media/image153.jpeg"/><Relationship Id="rId39" Type="http://schemas.openxmlformats.org/officeDocument/2006/relationships/image" Target="../media/image166.jpeg"/><Relationship Id="rId3" Type="http://schemas.openxmlformats.org/officeDocument/2006/relationships/image" Target="../media/image130.jpeg"/><Relationship Id="rId21" Type="http://schemas.openxmlformats.org/officeDocument/2006/relationships/image" Target="../media/image148.jpeg"/><Relationship Id="rId34" Type="http://schemas.openxmlformats.org/officeDocument/2006/relationships/image" Target="../media/image161.jpeg"/><Relationship Id="rId42" Type="http://schemas.openxmlformats.org/officeDocument/2006/relationships/image" Target="../media/image169.jpeg"/><Relationship Id="rId47" Type="http://schemas.openxmlformats.org/officeDocument/2006/relationships/image" Target="../media/image174.jpeg"/><Relationship Id="rId50" Type="http://schemas.openxmlformats.org/officeDocument/2006/relationships/slide" Target="slide1.xml"/><Relationship Id="rId7" Type="http://schemas.openxmlformats.org/officeDocument/2006/relationships/image" Target="../media/image134.jpeg"/><Relationship Id="rId12" Type="http://schemas.openxmlformats.org/officeDocument/2006/relationships/image" Target="../media/image139.jpeg"/><Relationship Id="rId17" Type="http://schemas.openxmlformats.org/officeDocument/2006/relationships/image" Target="../media/image144.jpeg"/><Relationship Id="rId25" Type="http://schemas.openxmlformats.org/officeDocument/2006/relationships/image" Target="../media/image152.jpeg"/><Relationship Id="rId33" Type="http://schemas.openxmlformats.org/officeDocument/2006/relationships/image" Target="../media/image160.jpeg"/><Relationship Id="rId38" Type="http://schemas.openxmlformats.org/officeDocument/2006/relationships/image" Target="../media/image165.jpeg"/><Relationship Id="rId46" Type="http://schemas.openxmlformats.org/officeDocument/2006/relationships/image" Target="../media/image173.jpeg"/><Relationship Id="rId2" Type="http://schemas.openxmlformats.org/officeDocument/2006/relationships/image" Target="../media/image129.jpeg"/><Relationship Id="rId16" Type="http://schemas.openxmlformats.org/officeDocument/2006/relationships/image" Target="../media/image143.jpeg"/><Relationship Id="rId20" Type="http://schemas.openxmlformats.org/officeDocument/2006/relationships/image" Target="../media/image147.jpeg"/><Relationship Id="rId29" Type="http://schemas.openxmlformats.org/officeDocument/2006/relationships/image" Target="../media/image156.jpeg"/><Relationship Id="rId41" Type="http://schemas.openxmlformats.org/officeDocument/2006/relationships/image" Target="../media/image1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jpeg"/><Relationship Id="rId11" Type="http://schemas.openxmlformats.org/officeDocument/2006/relationships/image" Target="../media/image138.jpeg"/><Relationship Id="rId24" Type="http://schemas.openxmlformats.org/officeDocument/2006/relationships/image" Target="../media/image151.jpeg"/><Relationship Id="rId32" Type="http://schemas.openxmlformats.org/officeDocument/2006/relationships/image" Target="../media/image159.jpeg"/><Relationship Id="rId37" Type="http://schemas.openxmlformats.org/officeDocument/2006/relationships/image" Target="../media/image164.jpeg"/><Relationship Id="rId40" Type="http://schemas.openxmlformats.org/officeDocument/2006/relationships/image" Target="../media/image167.jpeg"/><Relationship Id="rId45" Type="http://schemas.openxmlformats.org/officeDocument/2006/relationships/image" Target="../media/image172.jpeg"/><Relationship Id="rId5" Type="http://schemas.openxmlformats.org/officeDocument/2006/relationships/image" Target="../media/image132.jpeg"/><Relationship Id="rId15" Type="http://schemas.openxmlformats.org/officeDocument/2006/relationships/image" Target="../media/image142.jpeg"/><Relationship Id="rId23" Type="http://schemas.openxmlformats.org/officeDocument/2006/relationships/image" Target="../media/image150.jpeg"/><Relationship Id="rId28" Type="http://schemas.openxmlformats.org/officeDocument/2006/relationships/image" Target="../media/image155.jpeg"/><Relationship Id="rId36" Type="http://schemas.openxmlformats.org/officeDocument/2006/relationships/image" Target="../media/image163.jpeg"/><Relationship Id="rId49" Type="http://schemas.openxmlformats.org/officeDocument/2006/relationships/image" Target="../media/image176.jpeg"/><Relationship Id="rId10" Type="http://schemas.openxmlformats.org/officeDocument/2006/relationships/image" Target="../media/image137.jpeg"/><Relationship Id="rId19" Type="http://schemas.openxmlformats.org/officeDocument/2006/relationships/image" Target="../media/image146.jpeg"/><Relationship Id="rId31" Type="http://schemas.openxmlformats.org/officeDocument/2006/relationships/image" Target="../media/image158.jpeg"/><Relationship Id="rId44" Type="http://schemas.openxmlformats.org/officeDocument/2006/relationships/image" Target="../media/image171.jpeg"/><Relationship Id="rId4" Type="http://schemas.openxmlformats.org/officeDocument/2006/relationships/image" Target="../media/image131.jpeg"/><Relationship Id="rId9" Type="http://schemas.openxmlformats.org/officeDocument/2006/relationships/image" Target="../media/image136.jpeg"/><Relationship Id="rId14" Type="http://schemas.openxmlformats.org/officeDocument/2006/relationships/image" Target="../media/image141.jpeg"/><Relationship Id="rId22" Type="http://schemas.openxmlformats.org/officeDocument/2006/relationships/image" Target="../media/image149.jpeg"/><Relationship Id="rId27" Type="http://schemas.openxmlformats.org/officeDocument/2006/relationships/image" Target="../media/image154.jpeg"/><Relationship Id="rId30" Type="http://schemas.openxmlformats.org/officeDocument/2006/relationships/image" Target="../media/image157.jpeg"/><Relationship Id="rId35" Type="http://schemas.openxmlformats.org/officeDocument/2006/relationships/image" Target="../media/image162.jpeg"/><Relationship Id="rId43" Type="http://schemas.openxmlformats.org/officeDocument/2006/relationships/image" Target="../media/image170.jpeg"/><Relationship Id="rId48" Type="http://schemas.openxmlformats.org/officeDocument/2006/relationships/image" Target="../media/image175.jpeg"/><Relationship Id="rId8" Type="http://schemas.openxmlformats.org/officeDocument/2006/relationships/image" Target="../media/image135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hyperlink" Target="swf/maogongding.pps" TargetMode="External"/><Relationship Id="rId7" Type="http://schemas.openxmlformats.org/officeDocument/2006/relationships/hyperlink" Target="swf/maogongding2.pps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oleObject" Target="../embeddings/oleObject59.bin"/><Relationship Id="rId9" Type="http://schemas.openxmlformats.org/officeDocument/2006/relationships/image" Target="../media/image177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2.jpeg"/><Relationship Id="rId4" Type="http://schemas.openxmlformats.org/officeDocument/2006/relationships/hyperlink" Target="swf/dafangding.pp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矩形 2"/>
          <p:cNvSpPr>
            <a:spLocks noChangeArrowheads="1"/>
          </p:cNvSpPr>
          <p:nvPr/>
        </p:nvSpPr>
        <p:spPr bwMode="auto">
          <a:xfrm>
            <a:off x="1365250" y="871538"/>
            <a:ext cx="1089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2800">
                <a:latin typeface="Calibri" pitchFamily="34" charset="0"/>
              </a:rPr>
              <a:t>5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93988" y="781050"/>
            <a:ext cx="5988050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青铜冶炼技术和甲骨文</a:t>
            </a:r>
          </a:p>
        </p:txBody>
      </p:sp>
      <p:sp>
        <p:nvSpPr>
          <p:cNvPr id="97284" name="文本框 5"/>
          <p:cNvSpPr txBox="1">
            <a:spLocks noChangeArrowheads="1"/>
          </p:cNvSpPr>
          <p:nvPr/>
        </p:nvSpPr>
        <p:spPr bwMode="auto">
          <a:xfrm>
            <a:off x="3073400" y="4435475"/>
            <a:ext cx="525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高超的青铜冶炼技术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7285" name="文本框 7"/>
          <p:cNvSpPr txBox="1">
            <a:spLocks noChangeArrowheads="1"/>
          </p:cNvSpPr>
          <p:nvPr/>
        </p:nvSpPr>
        <p:spPr bwMode="auto">
          <a:xfrm>
            <a:off x="3073400" y="5014913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甲骨文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7286" name="文本框 8"/>
          <p:cNvSpPr txBox="1">
            <a:spLocks noChangeArrowheads="1"/>
          </p:cNvSpPr>
          <p:nvPr/>
        </p:nvSpPr>
        <p:spPr bwMode="auto">
          <a:xfrm>
            <a:off x="3073400" y="5602288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金文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2"/>
          <p:cNvSpPr txBox="1">
            <a:spLocks noChangeArrowheads="1"/>
          </p:cNvSpPr>
          <p:nvPr/>
        </p:nvSpPr>
        <p:spPr bwMode="auto">
          <a:xfrm>
            <a:off x="2454275" y="5534025"/>
            <a:ext cx="22367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后母戊鼎铸造方法</a:t>
            </a:r>
          </a:p>
        </p:txBody>
      </p:sp>
      <p:pic>
        <p:nvPicPr>
          <p:cNvPr id="35842" name="Picture 3" descr="op0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990600"/>
            <a:ext cx="3735388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5581650" y="4067175"/>
            <a:ext cx="3352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Calibri" pitchFamily="34" charset="0"/>
              </a:rPr>
              <a:t>        庞大的后母戊鼎采用分铸法，即先用陶范铸造各个部分，然后再将其装配而成。</a:t>
            </a: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4191000" y="1241425"/>
            <a:ext cx="178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鼎耳部分的分铸</a:t>
            </a: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1676400" y="3222625"/>
            <a:ext cx="109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器身铸造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25乳钉纹铜方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7513" y="1031875"/>
            <a:ext cx="3244850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1219200" y="5178425"/>
            <a:ext cx="69881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                                              乳钉纹铜方鼎</a:t>
            </a:r>
          </a:p>
          <a:p>
            <a:r>
              <a:rPr lang="zh-CN" altLang="en-US">
                <a:latin typeface="Calibri" pitchFamily="34" charset="0"/>
              </a:rPr>
              <a:t>        商代早期，炊食器或象征国家权力的重器，河南郑州出土。鼎高100厘米，重82.55公斤。</a:t>
            </a: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 descr="青铜鼎（商代后期）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1031875"/>
            <a:ext cx="3200400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1508125" y="5045075"/>
            <a:ext cx="63071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                                               青铜鼎</a:t>
            </a:r>
          </a:p>
          <a:p>
            <a:r>
              <a:rPr lang="zh-CN" altLang="en-US">
                <a:latin typeface="Calibri" pitchFamily="34" charset="0"/>
              </a:rPr>
              <a:t>        商代后期，炊食器。1994年在山东滕州前掌大村出土。</a:t>
            </a:r>
          </a:p>
          <a:p>
            <a:r>
              <a:rPr lang="zh-CN" altLang="en-US">
                <a:latin typeface="Calibri" pitchFamily="34" charset="0"/>
              </a:rPr>
              <a:t>鼎高53厘米，鼎面饰以饕餮（</a:t>
            </a:r>
            <a:r>
              <a:rPr lang="en-US" altLang="zh-CN">
                <a:latin typeface="Calibri" pitchFamily="34" charset="0"/>
              </a:rPr>
              <a:t>T</a:t>
            </a:r>
            <a:r>
              <a:rPr lang="en-US" altLang="zh-CN">
                <a:latin typeface="宋体" charset="-122"/>
              </a:rPr>
              <a:t>ā</a:t>
            </a:r>
            <a:r>
              <a:rPr lang="en-US" altLang="zh-CN">
                <a:latin typeface="Calibri" pitchFamily="34" charset="0"/>
              </a:rPr>
              <a:t>o ti</a:t>
            </a:r>
            <a:r>
              <a:rPr lang="en-US" altLang="zh-CN">
                <a:latin typeface="Times New Roman" pitchFamily="18" charset="0"/>
              </a:rPr>
              <a:t>è</a:t>
            </a:r>
            <a:r>
              <a:rPr lang="en-US" altLang="zh-CN">
                <a:latin typeface="Calibri" pitchFamily="34" charset="0"/>
              </a:rPr>
              <a:t>）</a:t>
            </a:r>
            <a:r>
              <a:rPr lang="zh-CN" altLang="en-US">
                <a:latin typeface="Calibri" pitchFamily="34" charset="0"/>
              </a:rPr>
              <a:t>纹。</a:t>
            </a:r>
          </a:p>
        </p:txBody>
      </p:sp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>
            <a:spLocks noChangeArrowheads="1"/>
          </p:cNvSpPr>
          <p:nvPr/>
        </p:nvSpPr>
        <p:spPr bwMode="auto">
          <a:xfrm>
            <a:off x="4387850" y="2284413"/>
            <a:ext cx="338455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酗亚方尊</a:t>
            </a:r>
          </a:p>
          <a:p>
            <a:endParaRPr lang="zh-CN" altLang="en-US" sz="2000">
              <a:latin typeface="Calibri" pitchFamily="34" charset="0"/>
            </a:endParaRPr>
          </a:p>
          <a:p>
            <a:r>
              <a:rPr lang="zh-CN" altLang="en-US" sz="2000">
                <a:latin typeface="Calibri" pitchFamily="34" charset="0"/>
              </a:rPr>
              <a:t>　   </a:t>
            </a:r>
            <a:r>
              <a:rPr lang="zh-CN" altLang="en-US">
                <a:latin typeface="Calibri" pitchFamily="34" charset="0"/>
              </a:rPr>
              <a:t>商代晚期，酒器。清宫</a:t>
            </a:r>
          </a:p>
          <a:p>
            <a:r>
              <a:rPr lang="zh-CN" altLang="en-US">
                <a:latin typeface="Calibri" pitchFamily="34" charset="0"/>
              </a:rPr>
              <a:t>旧物，现藏故宫博物院。尊高</a:t>
            </a:r>
          </a:p>
          <a:p>
            <a:r>
              <a:rPr lang="zh-CN" altLang="en-US">
                <a:latin typeface="Calibri" pitchFamily="34" charset="0"/>
              </a:rPr>
              <a:t>45.5厘米，宽38厘米，肩四隅有</a:t>
            </a:r>
          </a:p>
          <a:p>
            <a:r>
              <a:rPr lang="zh-CN" altLang="en-US">
                <a:latin typeface="Calibri" pitchFamily="34" charset="0"/>
              </a:rPr>
              <a:t>四立体有角象首，肩中部有四双</a:t>
            </a:r>
          </a:p>
          <a:p>
            <a:r>
              <a:rPr lang="zh-CN" altLang="en-US">
                <a:latin typeface="Calibri" pitchFamily="34" charset="0"/>
              </a:rPr>
              <a:t>角分叉龙首。颈饰蕉叶纹，肩及</a:t>
            </a:r>
          </a:p>
          <a:p>
            <a:r>
              <a:rPr lang="zh-CN" altLang="en-US">
                <a:latin typeface="Calibri" pitchFamily="34" charset="0"/>
              </a:rPr>
              <a:t>圈足饰鸟纹。腹部与圈足有曲折</a:t>
            </a:r>
          </a:p>
          <a:p>
            <a:r>
              <a:rPr lang="zh-CN" altLang="en-US">
                <a:latin typeface="Calibri" pitchFamily="34" charset="0"/>
              </a:rPr>
              <a:t>角型大兽面纹。</a:t>
            </a:r>
          </a:p>
        </p:txBody>
      </p:sp>
      <p:pic>
        <p:nvPicPr>
          <p:cNvPr id="39938" name="Picture 3" descr="浑厚凝重的酒器——亚方尊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981200"/>
            <a:ext cx="2786063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青铜方斝（商代后期）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524000"/>
            <a:ext cx="2617788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4075113" y="2652713"/>
            <a:ext cx="38989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青铜方斝（</a:t>
            </a:r>
            <a:r>
              <a:rPr lang="en-US" altLang="zh-CN" sz="2000">
                <a:latin typeface="Calibri" pitchFamily="34" charset="0"/>
              </a:rPr>
              <a:t>ji</a:t>
            </a:r>
            <a:r>
              <a:rPr lang="en-US" altLang="zh-CN" sz="2000">
                <a:latin typeface="宋体" charset="-122"/>
              </a:rPr>
              <a:t>ǎ</a:t>
            </a:r>
            <a:r>
              <a:rPr lang="en-US" altLang="zh-CN" sz="2000">
                <a:latin typeface="Calibri" pitchFamily="34" charset="0"/>
              </a:rPr>
              <a:t> ）</a:t>
            </a:r>
          </a:p>
          <a:p>
            <a:endParaRPr lang="en-US" altLang="zh-CN" sz="2000">
              <a:latin typeface="Calibri" pitchFamily="34" charset="0"/>
            </a:endParaRPr>
          </a:p>
          <a:p>
            <a:r>
              <a:rPr lang="en-US" altLang="zh-CN" sz="2000">
                <a:latin typeface="Calibri" pitchFamily="34" charset="0"/>
              </a:rPr>
              <a:t>        </a:t>
            </a:r>
            <a:r>
              <a:rPr lang="zh-CN" altLang="en-US" sz="2000">
                <a:latin typeface="Calibri" pitchFamily="34" charset="0"/>
              </a:rPr>
              <a:t>商代后期，盛酒器。1990年河南安阳郭家庄出土。斝高43.4厘米，腹的四面饰饕餮纹。</a:t>
            </a:r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青铜角（商代后期）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752600"/>
            <a:ext cx="3032125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 Box 3"/>
          <p:cNvSpPr txBox="1">
            <a:spLocks noChangeArrowheads="1"/>
          </p:cNvSpPr>
          <p:nvPr/>
        </p:nvSpPr>
        <p:spPr bwMode="auto">
          <a:xfrm>
            <a:off x="4268788" y="2654300"/>
            <a:ext cx="3810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青铜角</a:t>
            </a:r>
          </a:p>
          <a:p>
            <a:endParaRPr lang="zh-CN" altLang="en-US" sz="2000">
              <a:latin typeface="Calibri" pitchFamily="34" charset="0"/>
            </a:endParaRPr>
          </a:p>
          <a:p>
            <a:r>
              <a:rPr lang="zh-CN" altLang="en-US" sz="2000">
                <a:latin typeface="Calibri" pitchFamily="34" charset="0"/>
              </a:rPr>
              <a:t>        商代后期，酒器。1990年河南安阳郭家庄出土。角高21.4厘米，器上饰以饕餮纹、夔纹、云雷纹等。</a:t>
            </a: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青铜提梁卣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600200"/>
            <a:ext cx="3360738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4862513" y="2300288"/>
            <a:ext cx="33623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青铜提梁卣（</a:t>
            </a:r>
            <a:r>
              <a:rPr lang="en-US" altLang="zh-CN" sz="2000">
                <a:latin typeface="Calibri" pitchFamily="34" charset="0"/>
              </a:rPr>
              <a:t>y</a:t>
            </a:r>
            <a:r>
              <a:rPr lang="en-US" altLang="zh-CN" sz="2000" b="1">
                <a:latin typeface="Calibri" pitchFamily="34" charset="0"/>
              </a:rPr>
              <a:t>ǒ</a:t>
            </a:r>
            <a:r>
              <a:rPr lang="en-US" altLang="zh-CN" sz="2000">
                <a:latin typeface="Calibri" pitchFamily="34" charset="0"/>
              </a:rPr>
              <a:t>u ）</a:t>
            </a:r>
          </a:p>
          <a:p>
            <a:endParaRPr lang="en-US" altLang="zh-CN" sz="2000">
              <a:latin typeface="Calibri" pitchFamily="34" charset="0"/>
            </a:endParaRPr>
          </a:p>
          <a:p>
            <a:r>
              <a:rPr lang="en-US" altLang="zh-CN" sz="2000">
                <a:latin typeface="Calibri" pitchFamily="34" charset="0"/>
              </a:rPr>
              <a:t>   </a:t>
            </a:r>
            <a:r>
              <a:rPr lang="en-US" altLang="zh-CN">
                <a:latin typeface="Calibri" pitchFamily="34" charset="0"/>
              </a:rPr>
              <a:t>     </a:t>
            </a:r>
            <a:r>
              <a:rPr lang="zh-CN" altLang="en-US">
                <a:latin typeface="Calibri" pitchFamily="34" charset="0"/>
              </a:rPr>
              <a:t>商代，盛酒器。1994年在山东滕州前掌大村出土。卣高41.5厘米盖、腹和圏足均饰有一条双身的龙。提梁饰龙纹，两侧穿系处各饰卷角羊首。</a:t>
            </a:r>
          </a:p>
        </p:txBody>
      </p:sp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三羊首铜尊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752600"/>
            <a:ext cx="3370263" cy="373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Text Box 3"/>
          <p:cNvSpPr txBox="1">
            <a:spLocks noChangeArrowheads="1"/>
          </p:cNvSpPr>
          <p:nvPr/>
        </p:nvSpPr>
        <p:spPr bwMode="auto">
          <a:xfrm>
            <a:off x="4356100" y="2330450"/>
            <a:ext cx="416401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三羊首铜尊</a:t>
            </a:r>
          </a:p>
          <a:p>
            <a:endParaRPr lang="zh-CN" altLang="en-US" sz="2000">
              <a:latin typeface="Calibri" pitchFamily="34" charset="0"/>
            </a:endParaRPr>
          </a:p>
          <a:p>
            <a:r>
              <a:rPr lang="zh-CN" altLang="en-US" sz="2000">
                <a:latin typeface="Calibri" pitchFamily="34" charset="0"/>
              </a:rPr>
              <a:t>       商代，盛酒器。重庆市巫山县出土。尊肩上饰三羊首和三长颈鸟首，器身饰以凸弦纹、夔纹、饕餮纹、云雷纹等。</a:t>
            </a:r>
          </a:p>
        </p:txBody>
      </p:sp>
      <p:sp>
        <p:nvSpPr>
          <p:cNvPr id="44035" name="Text Box 4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青铜编铙（商代后期）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1219200"/>
            <a:ext cx="2747963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 Box 3"/>
          <p:cNvSpPr txBox="1">
            <a:spLocks noChangeArrowheads="1"/>
          </p:cNvSpPr>
          <p:nvPr/>
        </p:nvSpPr>
        <p:spPr bwMode="auto">
          <a:xfrm>
            <a:off x="1638300" y="4879975"/>
            <a:ext cx="5553075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                                       青铜编铙</a:t>
            </a:r>
          </a:p>
          <a:p>
            <a:endParaRPr lang="zh-CN" altLang="en-US" sz="2000">
              <a:latin typeface="Calibri" pitchFamily="34" charset="0"/>
            </a:endParaRPr>
          </a:p>
          <a:p>
            <a:r>
              <a:rPr lang="zh-CN" altLang="en-US">
                <a:latin typeface="Calibri" pitchFamily="34" charset="0"/>
              </a:rPr>
              <a:t>        商代后期。打击乐器。 1993年，湖南宁乡出土，</a:t>
            </a:r>
          </a:p>
          <a:p>
            <a:r>
              <a:rPr lang="zh-CN" altLang="en-US">
                <a:latin typeface="Calibri" pitchFamily="34" charset="0"/>
              </a:rPr>
              <a:t>编铙共9件，36.5厘米到53.5厘米高。</a:t>
            </a:r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商·兽面纹双面铜鼓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219200"/>
            <a:ext cx="271938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1698625" y="4951413"/>
            <a:ext cx="6478588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                               兽面纹双面铜鼓</a:t>
            </a:r>
          </a:p>
          <a:p>
            <a:endParaRPr lang="zh-CN" altLang="en-US" sz="2000">
              <a:latin typeface="Calibri" pitchFamily="34" charset="0"/>
            </a:endParaRPr>
          </a:p>
          <a:p>
            <a:r>
              <a:rPr lang="zh-CN" altLang="en-US">
                <a:latin typeface="Calibri" pitchFamily="34" charset="0"/>
              </a:rPr>
              <a:t>        商代，撞击乐器。1976年湖北重阳出土。鼓高75.5厘米，重92.5公斤，是我国目前发现时代最早的铜鼓。</a:t>
            </a:r>
          </a:p>
        </p:txBody>
      </p:sp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/>
          <p:cNvSpPr/>
          <p:nvPr/>
        </p:nvSpPr>
        <p:spPr>
          <a:xfrm>
            <a:off x="0" y="1009650"/>
            <a:ext cx="1046163" cy="382588"/>
          </a:xfrm>
          <a:prstGeom prst="homePlate">
            <a:avLst/>
          </a:prstGeom>
          <a:solidFill>
            <a:srgbClr val="E5815D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E5815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400" y="1017588"/>
            <a:ext cx="9048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+mn-lt"/>
                <a:ea typeface="+mn-ea"/>
              </a:rPr>
              <a:t>导入</a:t>
            </a:r>
          </a:p>
        </p:txBody>
      </p:sp>
      <p:pic>
        <p:nvPicPr>
          <p:cNvPr id="4" name="Picture 3" descr="二里头文化（夏）·铜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8388" y="858838"/>
            <a:ext cx="3654425" cy="390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6178550" y="3694113"/>
            <a:ext cx="2241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b="1">
                <a:latin typeface="Calibri" pitchFamily="34" charset="0"/>
              </a:rPr>
              <a:t>铜爵</a:t>
            </a:r>
            <a:r>
              <a:rPr lang="zh-CN" altLang="en-US">
                <a:latin typeface="Calibri" pitchFamily="34" charset="0"/>
              </a:rPr>
              <a:t>（酒器）</a:t>
            </a:r>
            <a:endParaRPr lang="zh-CN" altLang="en-US" b="1">
              <a:latin typeface="Calibri" pitchFamily="34" charset="0"/>
            </a:endParaRPr>
          </a:p>
          <a:p>
            <a:pPr algn="ctr" eaLnBrk="0" hangingPunct="0"/>
            <a:r>
              <a:rPr lang="zh-CN" altLang="en-US">
                <a:latin typeface="Calibri" pitchFamily="34" charset="0"/>
              </a:rPr>
              <a:t>（二里头遗址出土）</a:t>
            </a: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660400" y="4999038"/>
            <a:ext cx="78882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        铜是人类最先利用的金属。青铜是人类炼成的第一种合金。我们的祖先既用它制作工具从事生产，制作日常用具方便生活，还用它制造出一件件精美绝伦的艺术品，写下世界青铜文化史上灿烂的篇章。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25" y="1290638"/>
            <a:ext cx="1711325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4125913" y="2973388"/>
            <a:ext cx="2527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宋体" charset="-122"/>
              </a:rPr>
              <a:t>透雕兽面纹青铜钺</a:t>
            </a:r>
          </a:p>
          <a:p>
            <a:pPr algn="ctr"/>
            <a:r>
              <a:rPr lang="zh-CN" altLang="en-US">
                <a:solidFill>
                  <a:srgbClr val="000000"/>
                </a:solidFill>
                <a:latin typeface="Calibri" pitchFamily="34" charset="0"/>
              </a:rPr>
              <a:t>（</a:t>
            </a:r>
            <a:r>
              <a:rPr lang="zh-CN" altLang="en-US">
                <a:latin typeface="Calibri" pitchFamily="34" charset="0"/>
              </a:rPr>
              <a:t>商代·</a:t>
            </a:r>
            <a:r>
              <a:rPr lang="zh-CN" altLang="en-US">
                <a:solidFill>
                  <a:srgbClr val="000000"/>
                </a:solidFill>
                <a:latin typeface="Calibri" pitchFamily="34" charset="0"/>
              </a:rPr>
              <a:t>山东益都出土）</a:t>
            </a:r>
          </a:p>
        </p:txBody>
      </p:sp>
      <p:sp>
        <p:nvSpPr>
          <p:cNvPr id="47107" name="Text Box 4"/>
          <p:cNvSpPr txBox="1">
            <a:spLocks noChangeArrowheads="1"/>
          </p:cNvSpPr>
          <p:nvPr/>
        </p:nvSpPr>
        <p:spPr bwMode="auto">
          <a:xfrm>
            <a:off x="1262063" y="5159375"/>
            <a:ext cx="2584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宋体" charset="-122"/>
              </a:rPr>
              <a:t>铁刃铜钺</a:t>
            </a:r>
          </a:p>
          <a:p>
            <a:pPr algn="ctr"/>
            <a:r>
              <a:rPr lang="zh-CN" altLang="en-US">
                <a:latin typeface="宋体" charset="-122"/>
              </a:rPr>
              <a:t>（商代</a:t>
            </a:r>
            <a:r>
              <a:rPr lang="zh-CN" altLang="en-US">
                <a:latin typeface="Times New Roman" pitchFamily="18" charset="0"/>
              </a:rPr>
              <a:t>·</a:t>
            </a:r>
            <a:r>
              <a:rPr lang="zh-CN" altLang="en-US">
                <a:latin typeface="宋体" charset="-122"/>
              </a:rPr>
              <a:t>北京平谷出土）</a:t>
            </a:r>
            <a:r>
              <a:rPr lang="zh-CN" altLang="en-US">
                <a:latin typeface="Calibri" pitchFamily="34" charset="0"/>
              </a:rPr>
              <a:t> </a:t>
            </a:r>
          </a:p>
        </p:txBody>
      </p:sp>
      <p:pic>
        <p:nvPicPr>
          <p:cNvPr id="27653" name="Picture 5" descr="wh1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676400"/>
            <a:ext cx="1890713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7654" name="Picture 6" descr="img345374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8838" y="3857625"/>
            <a:ext cx="172085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47110" name="Text Box 7"/>
          <p:cNvSpPr txBox="1">
            <a:spLocks noChangeArrowheads="1"/>
          </p:cNvSpPr>
          <p:nvPr/>
        </p:nvSpPr>
        <p:spPr bwMode="auto">
          <a:xfrm>
            <a:off x="4221163" y="5694363"/>
            <a:ext cx="2527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Calibri" pitchFamily="34" charset="0"/>
              </a:rPr>
              <a:t>青铜戈</a:t>
            </a:r>
          </a:p>
          <a:p>
            <a:pPr algn="ctr"/>
            <a:r>
              <a:rPr lang="zh-CN" altLang="en-US">
                <a:latin typeface="Calibri" pitchFamily="34" charset="0"/>
              </a:rPr>
              <a:t>（商代·河南郑州出土）</a:t>
            </a:r>
          </a:p>
        </p:txBody>
      </p:sp>
      <p:sp>
        <p:nvSpPr>
          <p:cNvPr id="47111" name="Text Box 8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Text Box 2"/>
          <p:cNvSpPr txBox="1">
            <a:spLocks noChangeArrowheads="1"/>
          </p:cNvSpPr>
          <p:nvPr/>
        </p:nvSpPr>
        <p:spPr bwMode="auto">
          <a:xfrm>
            <a:off x="3733800" y="2741613"/>
            <a:ext cx="178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青铜矛（商代）</a:t>
            </a:r>
          </a:p>
        </p:txBody>
      </p:sp>
      <p:graphicFrame>
        <p:nvGraphicFramePr>
          <p:cNvPr id="5130" name="Object 10"/>
          <p:cNvGraphicFramePr>
            <a:graphicFrameLocks noChangeAspect="1"/>
          </p:cNvGraphicFramePr>
          <p:nvPr/>
        </p:nvGraphicFramePr>
        <p:xfrm>
          <a:off x="1828800" y="1752600"/>
          <a:ext cx="5802313" cy="768350"/>
        </p:xfrm>
        <a:graphic>
          <a:graphicData uri="http://schemas.openxmlformats.org/presentationml/2006/ole">
            <p:oleObj spid="_x0000_s5130" name="Image" r:id="rId3" imgW="2780952" imgH="367865" progId="">
              <p:embed/>
            </p:oleObj>
          </a:graphicData>
        </a:graphic>
      </p:graphicFrame>
      <p:pic>
        <p:nvPicPr>
          <p:cNvPr id="5132" name="Picture 4" descr="img345376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70488" y="3409950"/>
            <a:ext cx="240823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3" name="Text Box 5"/>
          <p:cNvSpPr txBox="1">
            <a:spLocks noChangeArrowheads="1"/>
          </p:cNvSpPr>
          <p:nvPr/>
        </p:nvSpPr>
        <p:spPr bwMode="auto">
          <a:xfrm>
            <a:off x="5137150" y="5384800"/>
            <a:ext cx="2527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Calibri" pitchFamily="34" charset="0"/>
              </a:rPr>
              <a:t>青铜镞（</a:t>
            </a:r>
            <a:r>
              <a:rPr lang="en-US" altLang="zh-CN">
                <a:latin typeface="Calibri" pitchFamily="34" charset="0"/>
              </a:rPr>
              <a:t>z</a:t>
            </a:r>
            <a:r>
              <a:rPr lang="en-US" altLang="zh-CN">
                <a:latin typeface="Times New Roman" pitchFamily="18" charset="0"/>
              </a:rPr>
              <a:t>ú</a:t>
            </a:r>
            <a:r>
              <a:rPr lang="en-US" altLang="zh-CN">
                <a:latin typeface="Calibri" pitchFamily="34" charset="0"/>
              </a:rPr>
              <a:t> ）（</a:t>
            </a:r>
            <a:r>
              <a:rPr lang="zh-CN" altLang="en-US">
                <a:latin typeface="Calibri" pitchFamily="34" charset="0"/>
              </a:rPr>
              <a:t>箭头）</a:t>
            </a:r>
          </a:p>
          <a:p>
            <a:pPr algn="ctr"/>
            <a:r>
              <a:rPr lang="zh-CN" altLang="en-US">
                <a:latin typeface="Calibri" pitchFamily="34" charset="0"/>
              </a:rPr>
              <a:t>（商代·河南郑州出土）</a:t>
            </a:r>
          </a:p>
        </p:txBody>
      </p:sp>
      <p:pic>
        <p:nvPicPr>
          <p:cNvPr id="513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33563" y="3292475"/>
            <a:ext cx="22764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5" name="Text Box 7"/>
          <p:cNvSpPr txBox="1">
            <a:spLocks noChangeArrowheads="1"/>
          </p:cNvSpPr>
          <p:nvPr/>
        </p:nvSpPr>
        <p:spPr bwMode="auto">
          <a:xfrm>
            <a:off x="1811338" y="5434013"/>
            <a:ext cx="2298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Calibri" pitchFamily="34" charset="0"/>
              </a:rPr>
              <a:t>云雷纹矛</a:t>
            </a:r>
          </a:p>
          <a:p>
            <a:pPr algn="ctr"/>
            <a:r>
              <a:rPr lang="zh-CN" altLang="en-US">
                <a:latin typeface="Calibri" pitchFamily="34" charset="0"/>
              </a:rPr>
              <a:t>（商代·苏埠屯出土）</a:t>
            </a:r>
          </a:p>
        </p:txBody>
      </p:sp>
      <p:sp>
        <p:nvSpPr>
          <p:cNvPr id="5136" name="Text Box 8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商代妇好墓</a:t>
            </a:r>
          </a:p>
        </p:txBody>
      </p:sp>
      <p:pic>
        <p:nvPicPr>
          <p:cNvPr id="5017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031875"/>
            <a:ext cx="5638800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ext Box 4"/>
          <p:cNvSpPr txBox="1">
            <a:spLocks noChangeArrowheads="1"/>
          </p:cNvSpPr>
          <p:nvPr/>
        </p:nvSpPr>
        <p:spPr bwMode="auto">
          <a:xfrm>
            <a:off x="2940050" y="5438775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Calibri" pitchFamily="34" charset="0"/>
              </a:rPr>
              <a:t>殷墟商王武丁宠妃妇好墓的葬坑</a:t>
            </a:r>
          </a:p>
          <a:p>
            <a:pPr algn="ctr"/>
            <a:r>
              <a:rPr lang="zh-CN" altLang="en-US">
                <a:latin typeface="Calibri" pitchFamily="34" charset="0"/>
              </a:rPr>
              <a:t>（复原状）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妇好三联甗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371600"/>
            <a:ext cx="54864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ext Box 3"/>
          <p:cNvSpPr txBox="1">
            <a:spLocks noChangeArrowheads="1"/>
          </p:cNvSpPr>
          <p:nvPr/>
        </p:nvSpPr>
        <p:spPr bwMode="auto">
          <a:xfrm>
            <a:off x="2971800" y="5302250"/>
            <a:ext cx="315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                     三联甗</a:t>
            </a:r>
          </a:p>
          <a:p>
            <a:r>
              <a:rPr lang="zh-CN" altLang="en-US">
                <a:latin typeface="Calibri" pitchFamily="34" charset="0"/>
              </a:rPr>
              <a:t>（殷墟妇好墓出土，炊蒸器）</a:t>
            </a:r>
          </a:p>
        </p:txBody>
      </p:sp>
      <p:sp>
        <p:nvSpPr>
          <p:cNvPr id="51203" name="Text Box 4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商代妇好墓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2"/>
          <p:cNvSpPr txBox="1">
            <a:spLocks noChangeArrowheads="1"/>
          </p:cNvSpPr>
          <p:nvPr/>
        </p:nvSpPr>
        <p:spPr bwMode="auto">
          <a:xfrm>
            <a:off x="3581400" y="5257800"/>
            <a:ext cx="1795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Calibri" pitchFamily="34" charset="0"/>
              </a:rPr>
              <a:t>铜鸮尊（酒器）</a:t>
            </a:r>
          </a:p>
          <a:p>
            <a:pPr algn="ctr"/>
            <a:r>
              <a:rPr lang="zh-CN" altLang="en-US">
                <a:latin typeface="Calibri" pitchFamily="34" charset="0"/>
              </a:rPr>
              <a:t>（妇好墓出土）</a:t>
            </a:r>
          </a:p>
        </p:txBody>
      </p:sp>
      <p:pic>
        <p:nvPicPr>
          <p:cNvPr id="52226" name="Picture 3" descr="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524000"/>
            <a:ext cx="218598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 Box 4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商代妇好墓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3" descr="2002112016030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1371600"/>
            <a:ext cx="4953000" cy="427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ext Box 4"/>
          <p:cNvSpPr txBox="1">
            <a:spLocks noChangeArrowheads="1"/>
          </p:cNvSpPr>
          <p:nvPr/>
        </p:nvSpPr>
        <p:spPr bwMode="auto">
          <a:xfrm>
            <a:off x="3184525" y="5737225"/>
            <a:ext cx="2698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铜偶方彝（妇好墓出土）</a:t>
            </a:r>
          </a:p>
        </p:txBody>
      </p:sp>
      <p:sp>
        <p:nvSpPr>
          <p:cNvPr id="53251" name="Text Box 5"/>
          <p:cNvSpPr txBox="1">
            <a:spLocks noChangeArrowheads="1"/>
          </p:cNvSpPr>
          <p:nvPr/>
        </p:nvSpPr>
        <p:spPr bwMode="auto">
          <a:xfrm>
            <a:off x="0" y="665163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商代妇好墓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3" descr="20021120170240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371600"/>
            <a:ext cx="36147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Text Box 4"/>
          <p:cNvSpPr txBox="1">
            <a:spLocks noChangeArrowheads="1"/>
          </p:cNvSpPr>
          <p:nvPr/>
        </p:nvSpPr>
        <p:spPr bwMode="auto">
          <a:xfrm>
            <a:off x="4724400" y="5715000"/>
            <a:ext cx="4527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青铜乳钉纹虎耳方鼎（江西新干商墓出土）</a:t>
            </a:r>
          </a:p>
        </p:txBody>
      </p:sp>
      <p:sp>
        <p:nvSpPr>
          <p:cNvPr id="54275" name="Text Box 5"/>
          <p:cNvSpPr txBox="1">
            <a:spLocks noChangeArrowheads="1"/>
          </p:cNvSpPr>
          <p:nvPr/>
        </p:nvSpPr>
        <p:spPr bwMode="auto">
          <a:xfrm>
            <a:off x="0" y="661988"/>
            <a:ext cx="247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江西新干商朝墓葬遗址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8" name="Picture 4" descr="毛工鼎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5475" y="1974850"/>
            <a:ext cx="16605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9" name="Rectangle 12"/>
          <p:cNvSpPr>
            <a:spLocks noChangeArrowheads="1"/>
          </p:cNvSpPr>
          <p:nvPr/>
        </p:nvSpPr>
        <p:spPr bwMode="auto">
          <a:xfrm>
            <a:off x="6313488" y="1674813"/>
            <a:ext cx="2563812" cy="26209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190" name="Text Box 5"/>
          <p:cNvSpPr txBox="1">
            <a:spLocks noChangeArrowheads="1"/>
          </p:cNvSpPr>
          <p:nvPr/>
        </p:nvSpPr>
        <p:spPr bwMode="auto">
          <a:xfrm>
            <a:off x="1033463" y="4960938"/>
            <a:ext cx="75438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Calibri" pitchFamily="34" charset="0"/>
              </a:rPr>
              <a:t>                                                    毛公鼎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        西周宣王时，陕西岐山出土 。鼎高 53.8 厘米 ，口径 47.9 厘米。重34.705公斤。腹内铸有铭文 32行、497 字，是现存铭文最多的青铜器。现藏于台北故宫博物院。</a:t>
            </a:r>
          </a:p>
        </p:txBody>
      </p:sp>
      <p:sp>
        <p:nvSpPr>
          <p:cNvPr id="7191" name="Rectangle 9"/>
          <p:cNvSpPr>
            <a:spLocks noChangeArrowheads="1"/>
          </p:cNvSpPr>
          <p:nvPr/>
        </p:nvSpPr>
        <p:spPr bwMode="auto">
          <a:xfrm>
            <a:off x="231775" y="1139825"/>
            <a:ext cx="4062413" cy="37004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7186" name="Object 18">
            <a:hlinkClick r:id="rId4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2967038" y="3994150"/>
          <a:ext cx="1117600" cy="393700"/>
        </p:xfrm>
        <a:graphic>
          <a:graphicData uri="http://schemas.openxmlformats.org/presentationml/2006/ole">
            <p:oleObj spid="_x0000_s7186" name="Image" r:id="rId5" imgW="1117460" imgH="393512" progId="">
              <p:embed/>
            </p:oleObj>
          </a:graphicData>
        </a:graphic>
      </p:graphicFrame>
      <p:sp>
        <p:nvSpPr>
          <p:cNvPr id="7192" name="Text Box 2"/>
          <p:cNvSpPr txBox="1">
            <a:spLocks noChangeArrowheads="1"/>
          </p:cNvSpPr>
          <p:nvPr/>
        </p:nvSpPr>
        <p:spPr bwMode="auto">
          <a:xfrm>
            <a:off x="0" y="679450"/>
            <a:ext cx="1555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西周的青铜器</a:t>
            </a:r>
          </a:p>
        </p:txBody>
      </p:sp>
      <p:pic>
        <p:nvPicPr>
          <p:cNvPr id="7193" name="Picture 3" descr="毛工鼎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1712913"/>
            <a:ext cx="3232150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4" name="Text Box 6"/>
          <p:cNvSpPr txBox="1">
            <a:spLocks noChangeArrowheads="1"/>
          </p:cNvSpPr>
          <p:nvPr/>
        </p:nvSpPr>
        <p:spPr bwMode="auto">
          <a:xfrm>
            <a:off x="1458913" y="3946525"/>
            <a:ext cx="145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latin typeface="Calibri" pitchFamily="34" charset="0"/>
              </a:rPr>
              <a:t>毛公鼎铭文</a:t>
            </a:r>
          </a:p>
        </p:txBody>
      </p:sp>
      <p:pic>
        <p:nvPicPr>
          <p:cNvPr id="7195" name="Picture 11"/>
          <p:cNvPicPr>
            <a:picLocks noChangeAspect="1" noChangeArrowheads="1"/>
          </p:cNvPicPr>
          <p:nvPr/>
        </p:nvPicPr>
        <p:blipFill>
          <a:blip r:embed="rId7"/>
          <a:srcRect r="32401"/>
          <a:stretch>
            <a:fillRect/>
          </a:stretch>
        </p:blipFill>
        <p:spPr bwMode="auto">
          <a:xfrm>
            <a:off x="6483350" y="1790700"/>
            <a:ext cx="2216150" cy="198596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7187" name="Object 19">
            <a:hlinkClick r:id="rId8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7086600" y="3816350"/>
          <a:ext cx="1117600" cy="393700"/>
        </p:xfrm>
        <a:graphic>
          <a:graphicData uri="http://schemas.openxmlformats.org/presentationml/2006/ole">
            <p:oleObj spid="_x0000_s7187" name="Image" r:id="rId9" imgW="1117460" imgH="39351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47800"/>
            <a:ext cx="2886075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Text Box 3"/>
          <p:cNvSpPr txBox="1">
            <a:spLocks noChangeArrowheads="1"/>
          </p:cNvSpPr>
          <p:nvPr/>
        </p:nvSpPr>
        <p:spPr bwMode="auto">
          <a:xfrm>
            <a:off x="1271588" y="4073525"/>
            <a:ext cx="315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Calibri" pitchFamily="34" charset="0"/>
              </a:rPr>
              <a:t>利簋</a:t>
            </a:r>
          </a:p>
          <a:p>
            <a:pPr algn="ctr"/>
            <a:r>
              <a:rPr lang="zh-CN" altLang="en-US">
                <a:latin typeface="Calibri" pitchFamily="34" charset="0"/>
              </a:rPr>
              <a:t>（1976年陕西省临潼县出土）</a:t>
            </a:r>
          </a:p>
        </p:txBody>
      </p:sp>
      <p:sp>
        <p:nvSpPr>
          <p:cNvPr id="57347" name="Text Box 4"/>
          <p:cNvSpPr txBox="1">
            <a:spLocks noChangeArrowheads="1"/>
          </p:cNvSpPr>
          <p:nvPr/>
        </p:nvSpPr>
        <p:spPr bwMode="auto">
          <a:xfrm>
            <a:off x="895350" y="5153025"/>
            <a:ext cx="3657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Calibri" pitchFamily="34" charset="0"/>
              </a:rPr>
              <a:t>        西周武王时，为盛食器或礼器。簋高28厘米，口径22厘米，重7.945公斤。簋内有铭文4行32字，记述了周王伐商的事迹。现藏陕西省临潼县博物馆。</a:t>
            </a:r>
          </a:p>
        </p:txBody>
      </p:sp>
      <p:pic>
        <p:nvPicPr>
          <p:cNvPr id="5734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1225" y="1416050"/>
            <a:ext cx="2876550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Text Box 6"/>
          <p:cNvSpPr txBox="1">
            <a:spLocks noChangeArrowheads="1"/>
          </p:cNvSpPr>
          <p:nvPr/>
        </p:nvSpPr>
        <p:spPr bwMode="auto">
          <a:xfrm>
            <a:off x="5251450" y="3998913"/>
            <a:ext cx="201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Calibri" pitchFamily="34" charset="0"/>
              </a:rPr>
              <a:t>天亡簋</a:t>
            </a:r>
          </a:p>
          <a:p>
            <a:pPr algn="ctr"/>
            <a:r>
              <a:rPr lang="zh-CN" altLang="en-US">
                <a:latin typeface="Calibri" pitchFamily="34" charset="0"/>
              </a:rPr>
              <a:t>（陕西岐山出土）</a:t>
            </a:r>
          </a:p>
        </p:txBody>
      </p:sp>
      <p:sp>
        <p:nvSpPr>
          <p:cNvPr id="57350" name="Text Box 7"/>
          <p:cNvSpPr txBox="1">
            <a:spLocks noChangeArrowheads="1"/>
          </p:cNvSpPr>
          <p:nvPr/>
        </p:nvSpPr>
        <p:spPr bwMode="auto">
          <a:xfrm>
            <a:off x="4613275" y="5141913"/>
            <a:ext cx="3449638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Calibri" pitchFamily="34" charset="0"/>
              </a:rPr>
              <a:t>        西周武王时，为盛食器或礼器。簋高24.2厘米，口径21厘米。簋内有铭文8行78字，记述了周武王灭商后举行大典，祭告文王，并代替殷王祭祀上帝的事迹。</a:t>
            </a:r>
          </a:p>
        </p:txBody>
      </p:sp>
      <p:sp>
        <p:nvSpPr>
          <p:cNvPr id="57351" name="Text Box 8"/>
          <p:cNvSpPr txBox="1">
            <a:spLocks noChangeArrowheads="1"/>
          </p:cNvSpPr>
          <p:nvPr/>
        </p:nvSpPr>
        <p:spPr bwMode="auto">
          <a:xfrm>
            <a:off x="0" y="679450"/>
            <a:ext cx="1555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西周的青铜器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8" name="Rectangle 6"/>
          <p:cNvSpPr>
            <a:spLocks noChangeArrowheads="1"/>
          </p:cNvSpPr>
          <p:nvPr/>
        </p:nvSpPr>
        <p:spPr bwMode="auto">
          <a:xfrm>
            <a:off x="587375" y="1560513"/>
            <a:ext cx="4062413" cy="44370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9227" name="Object 11">
            <a:hlinkClick r:id="rId3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2700338" y="5392738"/>
          <a:ext cx="1117600" cy="393700"/>
        </p:xfrm>
        <a:graphic>
          <a:graphicData uri="http://schemas.openxmlformats.org/presentationml/2006/ole">
            <p:oleObj spid="_x0000_s9227" name="Image" r:id="rId4" imgW="1117460" imgH="393512" progId="">
              <p:embed/>
            </p:oleObj>
          </a:graphicData>
        </a:graphic>
      </p:graphicFrame>
      <p:sp>
        <p:nvSpPr>
          <p:cNvPr id="9229" name="Text Box 2"/>
          <p:cNvSpPr txBox="1">
            <a:spLocks noChangeArrowheads="1"/>
          </p:cNvSpPr>
          <p:nvPr/>
        </p:nvSpPr>
        <p:spPr bwMode="auto">
          <a:xfrm>
            <a:off x="0" y="674688"/>
            <a:ext cx="224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商代的青铜造型艺术</a:t>
            </a:r>
          </a:p>
        </p:txBody>
      </p:sp>
      <p:sp>
        <p:nvSpPr>
          <p:cNvPr id="9230" name="Rectangle 4"/>
          <p:cNvSpPr>
            <a:spLocks noChangeArrowheads="1"/>
          </p:cNvSpPr>
          <p:nvPr/>
        </p:nvSpPr>
        <p:spPr bwMode="auto">
          <a:xfrm>
            <a:off x="1358900" y="5362575"/>
            <a:ext cx="1200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tx2"/>
                </a:solidFill>
                <a:latin typeface="Calibri" pitchFamily="34" charset="0"/>
              </a:rPr>
              <a:t>四羊方尊</a:t>
            </a:r>
          </a:p>
        </p:txBody>
      </p:sp>
      <p:sp>
        <p:nvSpPr>
          <p:cNvPr id="9231" name="Rectangle 5"/>
          <p:cNvSpPr>
            <a:spLocks noChangeArrowheads="1"/>
          </p:cNvSpPr>
          <p:nvPr/>
        </p:nvSpPr>
        <p:spPr bwMode="auto">
          <a:xfrm>
            <a:off x="4927600" y="2122488"/>
            <a:ext cx="3886200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Calibri" pitchFamily="34" charset="0"/>
              </a:rPr>
              <a:t>四羊方尊简介</a:t>
            </a:r>
          </a:p>
          <a:p>
            <a:pPr>
              <a:spcBef>
                <a:spcPct val="50000"/>
              </a:spcBef>
            </a:pPr>
            <a:r>
              <a:rPr lang="zh-CN" altLang="en-US" sz="2000">
                <a:latin typeface="Calibri" pitchFamily="34" charset="0"/>
              </a:rPr>
              <a:t>        商代。盛酒器。1938年在湖南省宁乡市出土。尊高58.3厘米，口每边长52.4厘米，重34.5公斤。尊身铸满精细的花纹，肩部有蟠龙四条，四角是四个大卷角羊，造型奇特，工艺高超，是商代青铜器的精品。</a:t>
            </a:r>
          </a:p>
        </p:txBody>
      </p:sp>
      <p:pic>
        <p:nvPicPr>
          <p:cNvPr id="923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4425" y="1690688"/>
            <a:ext cx="3081338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 Box 4"/>
          <p:cNvSpPr txBox="1">
            <a:spLocks noChangeArrowheads="1"/>
          </p:cNvSpPr>
          <p:nvPr/>
        </p:nvSpPr>
        <p:spPr bwMode="auto">
          <a:xfrm>
            <a:off x="6956425" y="3938588"/>
            <a:ext cx="178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b="1">
                <a:latin typeface="Calibri" pitchFamily="34" charset="0"/>
              </a:rPr>
              <a:t>铜太阳形器</a:t>
            </a:r>
          </a:p>
          <a:p>
            <a:pPr algn="ctr" eaLnBrk="0" hangingPunct="0"/>
            <a:r>
              <a:rPr lang="zh-CN" altLang="en-US">
                <a:latin typeface="Calibri" pitchFamily="34" charset="0"/>
              </a:rPr>
              <a:t>（三星堆出土）</a:t>
            </a:r>
          </a:p>
        </p:txBody>
      </p:sp>
      <p:sp>
        <p:nvSpPr>
          <p:cNvPr id="101378" name="Text Box 5"/>
          <p:cNvSpPr txBox="1">
            <a:spLocks noChangeArrowheads="1"/>
          </p:cNvSpPr>
          <p:nvPr/>
        </p:nvSpPr>
        <p:spPr bwMode="auto">
          <a:xfrm>
            <a:off x="527050" y="5038725"/>
            <a:ext cx="8331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        这种近似车轮的青铜器，经研究认为是古蜀太阳神崇拜的象征物。该器在圆凸中心及晕圈上各有一小孔作固定使用，估计是常设在宗庙的神器，钉挂在某种物体上以供祭祀者膜拜。 </a:t>
            </a:r>
          </a:p>
        </p:txBody>
      </p:sp>
      <p:pic>
        <p:nvPicPr>
          <p:cNvPr id="8192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723900"/>
            <a:ext cx="5133975" cy="4119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2"/>
          <p:cNvSpPr txBox="1">
            <a:spLocks noChangeArrowheads="1"/>
          </p:cNvSpPr>
          <p:nvPr/>
        </p:nvSpPr>
        <p:spPr bwMode="auto">
          <a:xfrm>
            <a:off x="0" y="665163"/>
            <a:ext cx="224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商代青铜器上的图案</a:t>
            </a:r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4425" y="1752600"/>
            <a:ext cx="297180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429000"/>
            <a:ext cx="2486025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0" y="1600200"/>
            <a:ext cx="3019425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2588" y="3886200"/>
            <a:ext cx="3119437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60422" name="Text Box 7"/>
          <p:cNvSpPr txBox="1">
            <a:spLocks noChangeArrowheads="1"/>
          </p:cNvSpPr>
          <p:nvPr/>
        </p:nvSpPr>
        <p:spPr bwMode="auto">
          <a:xfrm>
            <a:off x="2863850" y="2909888"/>
            <a:ext cx="64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虎纹</a:t>
            </a:r>
          </a:p>
        </p:txBody>
      </p:sp>
      <p:sp>
        <p:nvSpPr>
          <p:cNvPr id="60423" name="Text Box 8"/>
          <p:cNvSpPr txBox="1">
            <a:spLocks noChangeArrowheads="1"/>
          </p:cNvSpPr>
          <p:nvPr/>
        </p:nvSpPr>
        <p:spPr bwMode="auto">
          <a:xfrm>
            <a:off x="5991225" y="2909888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饕餮纹</a:t>
            </a:r>
          </a:p>
        </p:txBody>
      </p:sp>
      <p:sp>
        <p:nvSpPr>
          <p:cNvPr id="60424" name="Text Box 9"/>
          <p:cNvSpPr txBox="1">
            <a:spLocks noChangeArrowheads="1"/>
          </p:cNvSpPr>
          <p:nvPr/>
        </p:nvSpPr>
        <p:spPr bwMode="auto">
          <a:xfrm>
            <a:off x="2835275" y="5181600"/>
            <a:ext cx="86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夔龙纹</a:t>
            </a:r>
          </a:p>
        </p:txBody>
      </p:sp>
      <p:sp>
        <p:nvSpPr>
          <p:cNvPr id="60425" name="Text Box 10"/>
          <p:cNvSpPr txBox="1">
            <a:spLocks noChangeArrowheads="1"/>
          </p:cNvSpPr>
          <p:nvPr/>
        </p:nvSpPr>
        <p:spPr bwMode="auto">
          <a:xfrm>
            <a:off x="5991225" y="5197475"/>
            <a:ext cx="1162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云纹/雷纹</a:t>
            </a:r>
          </a:p>
        </p:txBody>
      </p:sp>
      <p:sp>
        <p:nvSpPr>
          <p:cNvPr id="60426" name="Text Box 11"/>
          <p:cNvSpPr txBox="1">
            <a:spLocks noChangeArrowheads="1"/>
          </p:cNvSpPr>
          <p:nvPr/>
        </p:nvSpPr>
        <p:spPr bwMode="auto">
          <a:xfrm>
            <a:off x="3552825" y="5851525"/>
            <a:ext cx="2241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（商代青铜器饰纹）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175" y="741363"/>
            <a:ext cx="4287838" cy="611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5043488" y="5437188"/>
            <a:ext cx="3841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三星堆发掘现场——起运青铜立人像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1650" y="1214438"/>
            <a:ext cx="5957888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Text Box 3"/>
          <p:cNvSpPr txBox="1">
            <a:spLocks noChangeArrowheads="1"/>
          </p:cNvSpPr>
          <p:nvPr/>
        </p:nvSpPr>
        <p:spPr bwMode="auto">
          <a:xfrm>
            <a:off x="2765425" y="5434013"/>
            <a:ext cx="3613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三星堆发掘现场——青铜纵目兽面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4"/>
          <p:cNvSpPr txBox="1">
            <a:spLocks noChangeArrowheads="1"/>
          </p:cNvSpPr>
          <p:nvPr/>
        </p:nvSpPr>
        <p:spPr bwMode="auto">
          <a:xfrm>
            <a:off x="4019550" y="5483225"/>
            <a:ext cx="1231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铜人头像 </a:t>
            </a:r>
          </a:p>
        </p:txBody>
      </p:sp>
      <p:sp>
        <p:nvSpPr>
          <p:cNvPr id="63490" name="Text Box 6"/>
          <p:cNvSpPr txBox="1">
            <a:spLocks noChangeArrowheads="1"/>
          </p:cNvSpPr>
          <p:nvPr/>
        </p:nvSpPr>
        <p:spPr bwMode="auto">
          <a:xfrm>
            <a:off x="2197100" y="5816600"/>
            <a:ext cx="5010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商代，四川广汉三星堆出土，属于蜀文化。</a:t>
            </a:r>
          </a:p>
        </p:txBody>
      </p:sp>
      <p:sp>
        <p:nvSpPr>
          <p:cNvPr id="63491" name="Text Box 7"/>
          <p:cNvSpPr txBox="1">
            <a:spLocks noChangeArrowheads="1"/>
          </p:cNvSpPr>
          <p:nvPr/>
        </p:nvSpPr>
        <p:spPr bwMode="auto">
          <a:xfrm>
            <a:off x="0" y="674688"/>
            <a:ext cx="224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商代的青铜造型艺术</a:t>
            </a:r>
          </a:p>
        </p:txBody>
      </p:sp>
      <p:pic>
        <p:nvPicPr>
          <p:cNvPr id="6349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3025" y="858838"/>
            <a:ext cx="36639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3"/>
          <p:cNvSpPr txBox="1">
            <a:spLocks noChangeArrowheads="1"/>
          </p:cNvSpPr>
          <p:nvPr/>
        </p:nvSpPr>
        <p:spPr bwMode="auto">
          <a:xfrm>
            <a:off x="3622675" y="5873750"/>
            <a:ext cx="218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三星堆</a:t>
            </a:r>
            <a:r>
              <a:rPr lang="en-US" altLang="zh-CN">
                <a:latin typeface="Calibri" pitchFamily="34" charset="0"/>
              </a:rPr>
              <a:t>·</a:t>
            </a:r>
            <a:r>
              <a:rPr lang="zh-CN" altLang="en-US">
                <a:latin typeface="Calibri" pitchFamily="34" charset="0"/>
              </a:rPr>
              <a:t>铜兽面具 </a:t>
            </a:r>
          </a:p>
        </p:txBody>
      </p:sp>
      <p:sp>
        <p:nvSpPr>
          <p:cNvPr id="65538" name="Text Box 5"/>
          <p:cNvSpPr txBox="1">
            <a:spLocks noChangeArrowheads="1"/>
          </p:cNvSpPr>
          <p:nvPr/>
        </p:nvSpPr>
        <p:spPr bwMode="auto">
          <a:xfrm>
            <a:off x="0" y="674688"/>
            <a:ext cx="224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商代的青铜造型艺术</a:t>
            </a:r>
          </a:p>
        </p:txBody>
      </p:sp>
      <p:pic>
        <p:nvPicPr>
          <p:cNvPr id="6553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674688"/>
            <a:ext cx="4194175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7"/>
          <p:cNvSpPr txBox="1">
            <a:spLocks noChangeArrowheads="1"/>
          </p:cNvSpPr>
          <p:nvPr/>
        </p:nvSpPr>
        <p:spPr bwMode="auto">
          <a:xfrm>
            <a:off x="0" y="674688"/>
            <a:ext cx="224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商代的青铜造型艺术</a:t>
            </a:r>
          </a:p>
        </p:txBody>
      </p:sp>
      <p:pic>
        <p:nvPicPr>
          <p:cNvPr id="67586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0" y="858838"/>
            <a:ext cx="401955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Text Box 12"/>
          <p:cNvSpPr txBox="1">
            <a:spLocks noChangeArrowheads="1"/>
          </p:cNvSpPr>
          <p:nvPr/>
        </p:nvSpPr>
        <p:spPr bwMode="auto">
          <a:xfrm>
            <a:off x="3378200" y="5926138"/>
            <a:ext cx="2355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三星堆</a:t>
            </a:r>
            <a:r>
              <a:rPr lang="en-US" altLang="zh-CN">
                <a:latin typeface="Calibri" pitchFamily="34" charset="0"/>
              </a:rPr>
              <a:t>·</a:t>
            </a:r>
            <a:r>
              <a:rPr lang="zh-CN" altLang="en-US">
                <a:latin typeface="Calibri" pitchFamily="34" charset="0"/>
              </a:rPr>
              <a:t>金面铜人头像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5975" y="749300"/>
            <a:ext cx="232092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Text Box 7"/>
          <p:cNvSpPr txBox="1">
            <a:spLocks noChangeArrowheads="1"/>
          </p:cNvSpPr>
          <p:nvPr/>
        </p:nvSpPr>
        <p:spPr bwMode="auto">
          <a:xfrm>
            <a:off x="5719763" y="6148388"/>
            <a:ext cx="21256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三星堆</a:t>
            </a:r>
            <a:r>
              <a:rPr lang="en-US" altLang="zh-CN">
                <a:latin typeface="Calibri" pitchFamily="34" charset="0"/>
              </a:rPr>
              <a:t>·</a:t>
            </a:r>
            <a:r>
              <a:rPr lang="zh-CN" altLang="en-US">
                <a:latin typeface="Calibri" pitchFamily="34" charset="0"/>
              </a:rPr>
              <a:t>青铜立人像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2"/>
          <p:cNvSpPr txBox="1">
            <a:spLocks noChangeArrowheads="1"/>
          </p:cNvSpPr>
          <p:nvPr/>
        </p:nvSpPr>
        <p:spPr bwMode="auto">
          <a:xfrm>
            <a:off x="6184900" y="5930900"/>
            <a:ext cx="1841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三星堆</a:t>
            </a:r>
            <a:r>
              <a:rPr lang="en-US" altLang="zh-CN">
                <a:latin typeface="Calibri" pitchFamily="34" charset="0"/>
              </a:rPr>
              <a:t>·</a:t>
            </a:r>
            <a:r>
              <a:rPr lang="zh-CN" altLang="en-US">
                <a:latin typeface="Calibri" pitchFamily="34" charset="0"/>
              </a:rPr>
              <a:t>青铜神树</a:t>
            </a:r>
          </a:p>
        </p:txBody>
      </p:sp>
      <p:pic>
        <p:nvPicPr>
          <p:cNvPr id="7168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8350" y="755650"/>
            <a:ext cx="2676525" cy="607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2"/>
          <p:cNvSpPr txBox="1">
            <a:spLocks noChangeArrowheads="1"/>
          </p:cNvSpPr>
          <p:nvPr/>
        </p:nvSpPr>
        <p:spPr bwMode="auto">
          <a:xfrm>
            <a:off x="3478213" y="5940425"/>
            <a:ext cx="2100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三星堆</a:t>
            </a:r>
            <a:r>
              <a:rPr lang="en-US" altLang="zh-CN">
                <a:latin typeface="Calibri" pitchFamily="34" charset="0"/>
              </a:rPr>
              <a:t>·</a:t>
            </a:r>
            <a:r>
              <a:rPr lang="zh-CN" altLang="en-US">
                <a:latin typeface="Calibri" pitchFamily="34" charset="0"/>
              </a:rPr>
              <a:t>铜花蕾状铃 </a:t>
            </a:r>
          </a:p>
        </p:txBody>
      </p:sp>
      <p:sp>
        <p:nvSpPr>
          <p:cNvPr id="73730" name="Text Box 3"/>
          <p:cNvSpPr txBox="1">
            <a:spLocks noChangeArrowheads="1"/>
          </p:cNvSpPr>
          <p:nvPr/>
        </p:nvSpPr>
        <p:spPr bwMode="auto">
          <a:xfrm>
            <a:off x="0" y="674688"/>
            <a:ext cx="224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商代的青铜造型艺术</a:t>
            </a:r>
          </a:p>
        </p:txBody>
      </p:sp>
      <p:pic>
        <p:nvPicPr>
          <p:cNvPr id="7373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2675" y="858838"/>
            <a:ext cx="4264025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5"/>
          <p:cNvSpPr txBox="1">
            <a:spLocks noChangeArrowheads="1"/>
          </p:cNvSpPr>
          <p:nvPr/>
        </p:nvSpPr>
        <p:spPr bwMode="auto">
          <a:xfrm>
            <a:off x="0" y="674688"/>
            <a:ext cx="224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商代的青铜造型艺术</a:t>
            </a:r>
          </a:p>
        </p:txBody>
      </p:sp>
      <p:sp>
        <p:nvSpPr>
          <p:cNvPr id="75778" name="Text Box 10"/>
          <p:cNvSpPr txBox="1">
            <a:spLocks noChangeArrowheads="1"/>
          </p:cNvSpPr>
          <p:nvPr/>
        </p:nvSpPr>
        <p:spPr bwMode="auto">
          <a:xfrm>
            <a:off x="3668713" y="5859463"/>
            <a:ext cx="2100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三星堆</a:t>
            </a:r>
            <a:r>
              <a:rPr lang="en-US" altLang="zh-CN">
                <a:latin typeface="Calibri" pitchFamily="34" charset="0"/>
              </a:rPr>
              <a:t>·</a:t>
            </a:r>
            <a:r>
              <a:rPr lang="zh-CN" altLang="en-US">
                <a:latin typeface="Calibri" pitchFamily="34" charset="0"/>
              </a:rPr>
              <a:t>铜虎</a:t>
            </a:r>
          </a:p>
        </p:txBody>
      </p:sp>
      <p:pic>
        <p:nvPicPr>
          <p:cNvPr id="75779" name="Picture 11" descr="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4300" y="1047750"/>
            <a:ext cx="6350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 Box 11"/>
          <p:cNvSpPr txBox="1">
            <a:spLocks noChangeArrowheads="1"/>
          </p:cNvSpPr>
          <p:nvPr/>
        </p:nvSpPr>
        <p:spPr bwMode="auto">
          <a:xfrm>
            <a:off x="228600" y="4191000"/>
            <a:ext cx="2133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        从“鱼”字的演变可以推断汉字演变的过程。</a:t>
            </a:r>
          </a:p>
        </p:txBody>
      </p:sp>
      <p:sp>
        <p:nvSpPr>
          <p:cNvPr id="25606" name="Text Box 12"/>
          <p:cNvSpPr txBox="1">
            <a:spLocks noChangeArrowheads="1"/>
          </p:cNvSpPr>
          <p:nvPr/>
        </p:nvSpPr>
        <p:spPr bwMode="auto">
          <a:xfrm>
            <a:off x="6126163" y="2427288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Calibri" pitchFamily="34" charset="0"/>
              </a:rPr>
              <a:t>文字的演变</a:t>
            </a:r>
          </a:p>
        </p:txBody>
      </p:sp>
      <p:sp>
        <p:nvSpPr>
          <p:cNvPr id="25607" name="Text Box 13"/>
          <p:cNvSpPr txBox="1">
            <a:spLocks noChangeArrowheads="1"/>
          </p:cNvSpPr>
          <p:nvPr/>
        </p:nvSpPr>
        <p:spPr bwMode="auto">
          <a:xfrm>
            <a:off x="5037138" y="3565525"/>
            <a:ext cx="35052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        我们天天书写汉字，天天阅读汉字排印的书报，但你知道汉字形成和发展的历史吗？知道汉字有哪几种字体吗？知道商朝的国家“档案”用什么文字书写、秦始皇用什么文字批阅奏章公文吗？</a:t>
            </a:r>
          </a:p>
        </p:txBody>
      </p:sp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2362200" y="673100"/>
          <a:ext cx="2379663" cy="5822950"/>
        </p:xfrm>
        <a:graphic>
          <a:graphicData uri="http://schemas.openxmlformats.org/presentationml/2006/ole">
            <p:oleObj spid="_x0000_s25604" name="Image" r:id="rId3" imgW="3034921" imgH="7428571" progId="">
              <p:embed/>
            </p:oleObj>
          </a:graphicData>
        </a:graphic>
      </p:graphicFrame>
      <p:sp>
        <p:nvSpPr>
          <p:cNvPr id="7" name="下弧形箭头 6"/>
          <p:cNvSpPr/>
          <p:nvPr/>
        </p:nvSpPr>
        <p:spPr>
          <a:xfrm rot="19602882">
            <a:off x="7847013" y="5976938"/>
            <a:ext cx="1243012" cy="485775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25609" name="矩形 7"/>
          <p:cNvSpPr>
            <a:spLocks noChangeArrowheads="1"/>
          </p:cNvSpPr>
          <p:nvPr/>
        </p:nvSpPr>
        <p:spPr bwMode="auto">
          <a:xfrm>
            <a:off x="7867650" y="5834063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Calibri" pitchFamily="34" charset="0"/>
                <a:hlinkClick r:id="rId4" action="ppaction://hlinksldjump"/>
              </a:rPr>
              <a:t>返回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5"/>
          <p:cNvSpPr>
            <a:spLocks noChangeArrowheads="1"/>
          </p:cNvSpPr>
          <p:nvPr/>
        </p:nvSpPr>
        <p:spPr bwMode="auto">
          <a:xfrm>
            <a:off x="3794125" y="6142038"/>
            <a:ext cx="155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三星堆博物馆</a:t>
            </a:r>
          </a:p>
        </p:txBody>
      </p:sp>
      <p:pic>
        <p:nvPicPr>
          <p:cNvPr id="77826" name="Picture 11" descr="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588" y="793750"/>
            <a:ext cx="8378825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690563"/>
            <a:ext cx="91313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0" name="Text Box 3"/>
          <p:cNvSpPr txBox="1">
            <a:spLocks noChangeArrowheads="1"/>
          </p:cNvSpPr>
          <p:nvPr/>
        </p:nvSpPr>
        <p:spPr bwMode="auto">
          <a:xfrm>
            <a:off x="2625725" y="6334125"/>
            <a:ext cx="3867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黑体" pitchFamily="49" charset="-122"/>
                <a:ea typeface="黑体" pitchFamily="49" charset="-122"/>
              </a:rPr>
              <a:t>三星堆博物馆网址：</a:t>
            </a:r>
            <a:r>
              <a:rPr lang="en-US" altLang="zh-CN" sz="2000">
                <a:latin typeface="黑体" pitchFamily="49" charset="-122"/>
                <a:ea typeface="黑体" pitchFamily="49" charset="-122"/>
              </a:rPr>
              <a:t>www.sxd.cn </a:t>
            </a:r>
          </a:p>
        </p:txBody>
      </p:sp>
      <p:sp>
        <p:nvSpPr>
          <p:cNvPr id="4" name="下弧形箭头 3"/>
          <p:cNvSpPr/>
          <p:nvPr/>
        </p:nvSpPr>
        <p:spPr>
          <a:xfrm rot="19602882">
            <a:off x="7847013" y="5848350"/>
            <a:ext cx="1243012" cy="485775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8852" name="矩形 4"/>
          <p:cNvSpPr>
            <a:spLocks noChangeArrowheads="1"/>
          </p:cNvSpPr>
          <p:nvPr/>
        </p:nvSpPr>
        <p:spPr bwMode="auto">
          <a:xfrm>
            <a:off x="7867650" y="5705475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Calibri" pitchFamily="34" charset="0"/>
                <a:hlinkClick r:id="rId3" action="ppaction://hlinksldjump"/>
              </a:rPr>
              <a:t>返回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5"/>
          <p:cNvSpPr txBox="1">
            <a:spLocks noChangeArrowheads="1"/>
          </p:cNvSpPr>
          <p:nvPr/>
        </p:nvSpPr>
        <p:spPr bwMode="auto">
          <a:xfrm>
            <a:off x="0" y="310515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甲骨文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2550" y="1508125"/>
            <a:ext cx="1584325" cy="305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7550" y="1889125"/>
            <a:ext cx="2187575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Text Box 4"/>
          <p:cNvSpPr txBox="1">
            <a:spLocks noChangeArrowheads="1"/>
          </p:cNvSpPr>
          <p:nvPr/>
        </p:nvSpPr>
        <p:spPr bwMode="auto">
          <a:xfrm>
            <a:off x="1828800" y="4937125"/>
            <a:ext cx="551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山东大汶口遗址出土的灰陶尊和上面刻画的符号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341438"/>
            <a:ext cx="4657725" cy="317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6" name="Rectangle 3"/>
          <p:cNvSpPr>
            <a:spLocks noChangeArrowheads="1"/>
          </p:cNvSpPr>
          <p:nvPr/>
        </p:nvSpPr>
        <p:spPr bwMode="auto">
          <a:xfrm>
            <a:off x="2514600" y="4822825"/>
            <a:ext cx="399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二里头遗址出土陶器上刻划符号表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6" name="Text Box 3"/>
          <p:cNvSpPr txBox="1">
            <a:spLocks noChangeArrowheads="1"/>
          </p:cNvSpPr>
          <p:nvPr/>
        </p:nvSpPr>
        <p:spPr bwMode="auto">
          <a:xfrm>
            <a:off x="3794125" y="1752600"/>
            <a:ext cx="40132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1.用铜钻在甲骨上钻出深而圆的孔。</a:t>
            </a:r>
          </a:p>
          <a:p>
            <a:endParaRPr lang="zh-CN" altLang="en-US">
              <a:latin typeface="Calibri" pitchFamily="34" charset="0"/>
            </a:endParaRPr>
          </a:p>
          <a:p>
            <a:r>
              <a:rPr lang="zh-CN" altLang="en-US">
                <a:latin typeface="Calibri" pitchFamily="34" charset="0"/>
              </a:rPr>
              <a:t>2.在钻孔的一侧凿出枣核形的槽。</a:t>
            </a:r>
          </a:p>
          <a:p>
            <a:endParaRPr lang="zh-CN" altLang="en-US">
              <a:latin typeface="Calibri" pitchFamily="34" charset="0"/>
            </a:endParaRPr>
          </a:p>
          <a:p>
            <a:r>
              <a:rPr lang="zh-CN" altLang="en-US">
                <a:latin typeface="Calibri" pitchFamily="34" charset="0"/>
              </a:rPr>
              <a:t>3.用燃炽的木枝或金属在钻凿处灼烧，</a:t>
            </a:r>
          </a:p>
          <a:p>
            <a:r>
              <a:rPr lang="zh-CN" altLang="en-US">
                <a:latin typeface="Calibri" pitchFamily="34" charset="0"/>
              </a:rPr>
              <a:t>   甲骨就会爆裂，出现兆纹——“卜”形</a:t>
            </a:r>
          </a:p>
          <a:p>
            <a:r>
              <a:rPr lang="zh-CN" altLang="en-US">
                <a:latin typeface="Calibri" pitchFamily="34" charset="0"/>
              </a:rPr>
              <a:t>   裂纹。</a:t>
            </a:r>
          </a:p>
          <a:p>
            <a:endParaRPr lang="zh-CN" altLang="en-US">
              <a:latin typeface="Calibri" pitchFamily="34" charset="0"/>
            </a:endParaRPr>
          </a:p>
          <a:p>
            <a:r>
              <a:rPr lang="zh-CN" altLang="en-US">
                <a:latin typeface="Calibri" pitchFamily="34" charset="0"/>
              </a:rPr>
              <a:t>4.根据兆纹判断吉凶，把卜辞刻在兆纹</a:t>
            </a:r>
          </a:p>
          <a:p>
            <a:r>
              <a:rPr lang="zh-CN" altLang="en-US">
                <a:latin typeface="Calibri" pitchFamily="34" charset="0"/>
              </a:rPr>
              <a:t>   附近。</a:t>
            </a:r>
          </a:p>
        </p:txBody>
      </p:sp>
      <p:graphicFrame>
        <p:nvGraphicFramePr>
          <p:cNvPr id="11274" name="Object 10"/>
          <p:cNvGraphicFramePr>
            <a:graphicFrameLocks noChangeAspect="1"/>
          </p:cNvGraphicFramePr>
          <p:nvPr/>
        </p:nvGraphicFramePr>
        <p:xfrm>
          <a:off x="6842125" y="4495800"/>
          <a:ext cx="544513" cy="1981200"/>
        </p:xfrm>
        <a:graphic>
          <a:graphicData uri="http://schemas.openxmlformats.org/presentationml/2006/ole">
            <p:oleObj spid="_x0000_s11274" name="Image" r:id="rId3" imgW="1948606" imgH="7085839" progId="">
              <p:embed/>
            </p:oleObj>
          </a:graphicData>
        </a:graphic>
      </p:graphicFrame>
      <p:sp>
        <p:nvSpPr>
          <p:cNvPr id="11277" name="Text Box 5"/>
          <p:cNvSpPr txBox="1">
            <a:spLocks noChangeArrowheads="1"/>
          </p:cNvSpPr>
          <p:nvPr/>
        </p:nvSpPr>
        <p:spPr bwMode="auto">
          <a:xfrm>
            <a:off x="4865688" y="5822950"/>
            <a:ext cx="178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钻凿卜骨的工具</a:t>
            </a:r>
          </a:p>
        </p:txBody>
      </p:sp>
      <p:grpSp>
        <p:nvGrpSpPr>
          <p:cNvPr id="11278" name="Group 10"/>
          <p:cNvGrpSpPr>
            <a:grpSpLocks/>
          </p:cNvGrpSpPr>
          <p:nvPr/>
        </p:nvGrpSpPr>
        <p:grpSpPr bwMode="auto">
          <a:xfrm>
            <a:off x="773113" y="1016000"/>
            <a:ext cx="2617787" cy="5086350"/>
            <a:chOff x="1008" y="912"/>
            <a:chExt cx="1238" cy="2720"/>
          </a:xfrm>
        </p:grpSpPr>
        <p:graphicFrame>
          <p:nvGraphicFramePr>
            <p:cNvPr id="11275" name="Object 11"/>
            <p:cNvGraphicFramePr>
              <a:graphicFrameLocks noChangeAspect="1"/>
            </p:cNvGraphicFramePr>
            <p:nvPr/>
          </p:nvGraphicFramePr>
          <p:xfrm>
            <a:off x="1008" y="912"/>
            <a:ext cx="1238" cy="2720"/>
          </p:xfrm>
          <a:graphic>
            <a:graphicData uri="http://schemas.openxmlformats.org/presentationml/2006/ole">
              <p:oleObj spid="_x0000_s11275" name="Image" r:id="rId4" imgW="7085839" imgH="15569163" progId="">
                <p:embed/>
              </p:oleObj>
            </a:graphicData>
          </a:graphic>
        </p:graphicFrame>
        <p:sp>
          <p:nvSpPr>
            <p:cNvPr id="11279" name="Text Box 6"/>
            <p:cNvSpPr txBox="1">
              <a:spLocks noChangeArrowheads="1"/>
            </p:cNvSpPr>
            <p:nvPr/>
          </p:nvSpPr>
          <p:spPr bwMode="auto">
            <a:xfrm>
              <a:off x="1094" y="1008"/>
              <a:ext cx="141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1</a:t>
              </a:r>
            </a:p>
          </p:txBody>
        </p:sp>
        <p:sp>
          <p:nvSpPr>
            <p:cNvPr id="11280" name="Text Box 7"/>
            <p:cNvSpPr txBox="1">
              <a:spLocks noChangeArrowheads="1"/>
            </p:cNvSpPr>
            <p:nvPr/>
          </p:nvSpPr>
          <p:spPr bwMode="auto">
            <a:xfrm>
              <a:off x="2006" y="1824"/>
              <a:ext cx="141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2</a:t>
              </a:r>
            </a:p>
          </p:txBody>
        </p:sp>
        <p:sp>
          <p:nvSpPr>
            <p:cNvPr id="11281" name="Text Box 8"/>
            <p:cNvSpPr txBox="1">
              <a:spLocks noChangeArrowheads="1"/>
            </p:cNvSpPr>
            <p:nvPr/>
          </p:nvSpPr>
          <p:spPr bwMode="auto">
            <a:xfrm>
              <a:off x="1814" y="2304"/>
              <a:ext cx="141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3</a:t>
              </a:r>
            </a:p>
          </p:txBody>
        </p:sp>
        <p:sp>
          <p:nvSpPr>
            <p:cNvPr id="11282" name="Text Box 9"/>
            <p:cNvSpPr txBox="1">
              <a:spLocks noChangeArrowheads="1"/>
            </p:cNvSpPr>
            <p:nvPr/>
          </p:nvSpPr>
          <p:spPr bwMode="auto">
            <a:xfrm>
              <a:off x="1286" y="3120"/>
              <a:ext cx="141" cy="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tem085-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9113" y="1393825"/>
            <a:ext cx="5564187" cy="4068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86018" name="Text Box 5"/>
          <p:cNvSpPr txBox="1">
            <a:spLocks noChangeArrowheads="1"/>
          </p:cNvSpPr>
          <p:nvPr/>
        </p:nvSpPr>
        <p:spPr bwMode="auto">
          <a:xfrm>
            <a:off x="1951038" y="5540375"/>
            <a:ext cx="5213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占卜龟甲正、反面比较图示（河南安阳殷墟出土）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Text Box 3"/>
          <p:cNvSpPr txBox="1">
            <a:spLocks noChangeArrowheads="1"/>
          </p:cNvSpPr>
          <p:nvPr/>
        </p:nvSpPr>
        <p:spPr bwMode="auto">
          <a:xfrm>
            <a:off x="3844925" y="6499225"/>
            <a:ext cx="145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甲骨文占卜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3"/>
          <p:cNvSpPr txBox="1">
            <a:spLocks noChangeArrowheads="1"/>
          </p:cNvSpPr>
          <p:nvPr/>
        </p:nvSpPr>
        <p:spPr bwMode="auto">
          <a:xfrm>
            <a:off x="1295400" y="5665788"/>
            <a:ext cx="2441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“众人协田”牛骨刻辞</a:t>
            </a:r>
          </a:p>
        </p:txBody>
      </p:sp>
      <p:sp>
        <p:nvSpPr>
          <p:cNvPr id="89090" name="Text Box 4"/>
          <p:cNvSpPr txBox="1">
            <a:spLocks noChangeArrowheads="1"/>
          </p:cNvSpPr>
          <p:nvPr/>
        </p:nvSpPr>
        <p:spPr bwMode="auto">
          <a:xfrm>
            <a:off x="4724400" y="2312988"/>
            <a:ext cx="33686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        这块牛骨在河南安阳殷墟出土，上面刻有“王令众人协田”卜辞。意思是商王命令众人（农业奴隶）在田地上集体耕作，反映了商代农业生产的情况。</a:t>
            </a:r>
          </a:p>
        </p:txBody>
      </p:sp>
      <p:pic>
        <p:nvPicPr>
          <p:cNvPr id="89091" name="Picture 5" descr="众人协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3913" y="1176338"/>
            <a:ext cx="3748087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0" y="3105150"/>
            <a:ext cx="9144000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高超的青铜冶炼技术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330200" y="847725"/>
            <a:ext cx="4062413" cy="51736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12294" name="Object 6">
            <a:hlinkClick r:id="rId3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2811463" y="5480050"/>
          <a:ext cx="1117600" cy="393700"/>
        </p:xfrm>
        <a:graphic>
          <a:graphicData uri="http://schemas.openxmlformats.org/presentationml/2006/ole">
            <p:oleObj spid="_x0000_s12294" name="Image" r:id="rId4" imgW="1117460" imgH="393512" progId="">
              <p:embed/>
            </p:oleObj>
          </a:graphicData>
        </a:graphic>
      </p:graphicFrame>
      <p:pic>
        <p:nvPicPr>
          <p:cNvPr id="12296" name="Picture 2" descr="商代狩猎甲骨文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7425" y="950913"/>
            <a:ext cx="2741613" cy="422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Text Box 3"/>
          <p:cNvSpPr txBox="1">
            <a:spLocks noChangeArrowheads="1"/>
          </p:cNvSpPr>
          <p:nvPr/>
        </p:nvSpPr>
        <p:spPr bwMode="auto">
          <a:xfrm>
            <a:off x="644525" y="5478463"/>
            <a:ext cx="196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商代狩猎甲骨文</a:t>
            </a:r>
          </a:p>
        </p:txBody>
      </p:sp>
      <p:sp>
        <p:nvSpPr>
          <p:cNvPr id="12298" name="Text Box 4"/>
          <p:cNvSpPr txBox="1">
            <a:spLocks noChangeArrowheads="1"/>
          </p:cNvSpPr>
          <p:nvPr/>
        </p:nvSpPr>
        <p:spPr bwMode="auto">
          <a:xfrm>
            <a:off x="4610100" y="4184650"/>
            <a:ext cx="41973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          这是一块完整的牛胛骨。牛骨长32.2厘米，宽19.8厘米，正面刻辞四条，背面2条，花160余字，字内填朱。刻辞所记内容为商王武丁狩猎、祭祖和当时的天象。这片刻辞巨大完整，是研究商代社会历史和天文气象的重要资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2" descr="征鬼方牛骨刻辞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1113" y="1025525"/>
            <a:ext cx="2257425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2" name="Text Box 3"/>
          <p:cNvSpPr txBox="1">
            <a:spLocks noChangeArrowheads="1"/>
          </p:cNvSpPr>
          <p:nvPr/>
        </p:nvSpPr>
        <p:spPr bwMode="auto">
          <a:xfrm>
            <a:off x="1343025" y="5451475"/>
            <a:ext cx="2216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latin typeface="Calibri" pitchFamily="34" charset="0"/>
              </a:rPr>
              <a:t>商王征伐牛骨刻辞</a:t>
            </a:r>
          </a:p>
        </p:txBody>
      </p:sp>
      <p:sp>
        <p:nvSpPr>
          <p:cNvPr id="92163" name="Text Box 4"/>
          <p:cNvSpPr txBox="1">
            <a:spLocks noChangeArrowheads="1"/>
          </p:cNvSpPr>
          <p:nvPr/>
        </p:nvSpPr>
        <p:spPr bwMode="auto">
          <a:xfrm>
            <a:off x="3871913" y="2978150"/>
            <a:ext cx="4130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        这块牛骨上的刻辞记载着商王征伐鬼方（一个方国）的内容。目前刻有“鬼方”的甲骨仅有三片。这一片是其中之一。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2" descr="03刻干支表牛骨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295400"/>
            <a:ext cx="3575050" cy="420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6" name="Text Box 3"/>
          <p:cNvSpPr txBox="1">
            <a:spLocks noChangeArrowheads="1"/>
          </p:cNvSpPr>
          <p:nvPr/>
        </p:nvSpPr>
        <p:spPr bwMode="auto">
          <a:xfrm>
            <a:off x="2057400" y="5610225"/>
            <a:ext cx="170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latin typeface="Calibri" pitchFamily="34" charset="0"/>
              </a:rPr>
              <a:t>刻干支表牛骨</a:t>
            </a:r>
          </a:p>
        </p:txBody>
      </p:sp>
      <p:sp>
        <p:nvSpPr>
          <p:cNvPr id="93187" name="Text Box 4"/>
          <p:cNvSpPr txBox="1">
            <a:spLocks noChangeArrowheads="1"/>
          </p:cNvSpPr>
          <p:nvPr/>
        </p:nvSpPr>
        <p:spPr bwMode="auto">
          <a:xfrm>
            <a:off x="4648200" y="2333625"/>
            <a:ext cx="36576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        这块牛骨长约22.5厘米，宽66.6厘米，河南安阳殷墟出土。牛骨上刻有干支表。商代以干支记日。这种方法延续到后代。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49" name="Group 41"/>
          <p:cNvGrpSpPr>
            <a:grpSpLocks/>
          </p:cNvGrpSpPr>
          <p:nvPr/>
        </p:nvGrpSpPr>
        <p:grpSpPr bwMode="auto">
          <a:xfrm>
            <a:off x="827088" y="823913"/>
            <a:ext cx="7486650" cy="5092700"/>
            <a:chOff x="521" y="519"/>
            <a:chExt cx="4716" cy="3208"/>
          </a:xfrm>
        </p:grpSpPr>
        <p:sp>
          <p:nvSpPr>
            <p:cNvPr id="13351" name="Rectangle 3"/>
            <p:cNvSpPr>
              <a:spLocks noChangeArrowheads="1"/>
            </p:cNvSpPr>
            <p:nvPr/>
          </p:nvSpPr>
          <p:spPr bwMode="auto">
            <a:xfrm>
              <a:off x="4036" y="519"/>
              <a:ext cx="1172" cy="1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3352" name="Rectangle 4"/>
            <p:cNvSpPr>
              <a:spLocks noChangeArrowheads="1"/>
            </p:cNvSpPr>
            <p:nvPr/>
          </p:nvSpPr>
          <p:spPr bwMode="auto">
            <a:xfrm>
              <a:off x="2865" y="519"/>
              <a:ext cx="1171" cy="1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3353" name="Rectangle 5"/>
            <p:cNvSpPr>
              <a:spLocks noChangeArrowheads="1"/>
            </p:cNvSpPr>
            <p:nvPr/>
          </p:nvSpPr>
          <p:spPr bwMode="auto">
            <a:xfrm>
              <a:off x="1693" y="519"/>
              <a:ext cx="1172" cy="1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3354" name="Rectangle 6"/>
            <p:cNvSpPr>
              <a:spLocks noChangeArrowheads="1"/>
            </p:cNvSpPr>
            <p:nvPr/>
          </p:nvSpPr>
          <p:spPr bwMode="auto">
            <a:xfrm>
              <a:off x="521" y="519"/>
              <a:ext cx="1172" cy="1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3355" name="Line 7"/>
            <p:cNvSpPr>
              <a:spLocks noChangeShapeType="1"/>
            </p:cNvSpPr>
            <p:nvPr/>
          </p:nvSpPr>
          <p:spPr bwMode="auto">
            <a:xfrm>
              <a:off x="521" y="519"/>
              <a:ext cx="4687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6" name="Line 8"/>
            <p:cNvSpPr>
              <a:spLocks noChangeShapeType="1"/>
            </p:cNvSpPr>
            <p:nvPr/>
          </p:nvSpPr>
          <p:spPr bwMode="auto">
            <a:xfrm>
              <a:off x="521" y="2048"/>
              <a:ext cx="4687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7" name="Line 9"/>
            <p:cNvSpPr>
              <a:spLocks noChangeShapeType="1"/>
            </p:cNvSpPr>
            <p:nvPr/>
          </p:nvSpPr>
          <p:spPr bwMode="auto">
            <a:xfrm>
              <a:off x="521" y="519"/>
              <a:ext cx="0" cy="152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8" name="Line 10"/>
            <p:cNvSpPr>
              <a:spLocks noChangeShapeType="1"/>
            </p:cNvSpPr>
            <p:nvPr/>
          </p:nvSpPr>
          <p:spPr bwMode="auto">
            <a:xfrm>
              <a:off x="1693" y="519"/>
              <a:ext cx="0" cy="15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9" name="Line 11"/>
            <p:cNvSpPr>
              <a:spLocks noChangeShapeType="1"/>
            </p:cNvSpPr>
            <p:nvPr/>
          </p:nvSpPr>
          <p:spPr bwMode="auto">
            <a:xfrm>
              <a:off x="2865" y="519"/>
              <a:ext cx="0" cy="15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0" name="Line 12"/>
            <p:cNvSpPr>
              <a:spLocks noChangeShapeType="1"/>
            </p:cNvSpPr>
            <p:nvPr/>
          </p:nvSpPr>
          <p:spPr bwMode="auto">
            <a:xfrm>
              <a:off x="4036" y="519"/>
              <a:ext cx="0" cy="15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1" name="Line 13"/>
            <p:cNvSpPr>
              <a:spLocks noChangeShapeType="1"/>
            </p:cNvSpPr>
            <p:nvPr/>
          </p:nvSpPr>
          <p:spPr bwMode="auto">
            <a:xfrm>
              <a:off x="5208" y="519"/>
              <a:ext cx="0" cy="152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3342" name="Object 30"/>
            <p:cNvGraphicFramePr>
              <a:graphicFrameLocks noChangeAspect="1"/>
            </p:cNvGraphicFramePr>
            <p:nvPr/>
          </p:nvGraphicFramePr>
          <p:xfrm>
            <a:off x="759" y="709"/>
            <a:ext cx="760" cy="782"/>
          </p:xfrm>
          <a:graphic>
            <a:graphicData uri="http://schemas.openxmlformats.org/presentationml/2006/ole">
              <p:oleObj spid="_x0000_s13342" name="Image" r:id="rId3" imgW="716039" imgH="737305" progId="">
                <p:embed/>
              </p:oleObj>
            </a:graphicData>
          </a:graphic>
        </p:graphicFrame>
        <p:graphicFrame>
          <p:nvGraphicFramePr>
            <p:cNvPr id="13343" name="Object 31"/>
            <p:cNvGraphicFramePr>
              <a:graphicFrameLocks noChangeAspect="1"/>
            </p:cNvGraphicFramePr>
            <p:nvPr/>
          </p:nvGraphicFramePr>
          <p:xfrm>
            <a:off x="1837" y="696"/>
            <a:ext cx="760" cy="782"/>
          </p:xfrm>
          <a:graphic>
            <a:graphicData uri="http://schemas.openxmlformats.org/presentationml/2006/ole">
              <p:oleObj spid="_x0000_s13343" name="Image" r:id="rId4" imgW="716039" imgH="737305" progId="">
                <p:embed/>
              </p:oleObj>
            </a:graphicData>
          </a:graphic>
        </p:graphicFrame>
        <p:graphicFrame>
          <p:nvGraphicFramePr>
            <p:cNvPr id="13344" name="Object 32"/>
            <p:cNvGraphicFramePr>
              <a:graphicFrameLocks noChangeAspect="1"/>
            </p:cNvGraphicFramePr>
            <p:nvPr/>
          </p:nvGraphicFramePr>
          <p:xfrm>
            <a:off x="2925" y="664"/>
            <a:ext cx="915" cy="861"/>
          </p:xfrm>
          <a:graphic>
            <a:graphicData uri="http://schemas.openxmlformats.org/presentationml/2006/ole">
              <p:oleObj spid="_x0000_s13344" name="Image" r:id="rId5" imgW="862586" imgH="810701" progId="">
                <p:embed/>
              </p:oleObj>
            </a:graphicData>
          </a:graphic>
        </p:graphicFrame>
        <p:graphicFrame>
          <p:nvGraphicFramePr>
            <p:cNvPr id="13345" name="Object 33"/>
            <p:cNvGraphicFramePr>
              <a:graphicFrameLocks noChangeAspect="1"/>
            </p:cNvGraphicFramePr>
            <p:nvPr/>
          </p:nvGraphicFramePr>
          <p:xfrm>
            <a:off x="4195" y="664"/>
            <a:ext cx="915" cy="861"/>
          </p:xfrm>
          <a:graphic>
            <a:graphicData uri="http://schemas.openxmlformats.org/presentationml/2006/ole">
              <p:oleObj spid="_x0000_s13345" name="Image" r:id="rId6" imgW="862586" imgH="810701" progId="">
                <p:embed/>
              </p:oleObj>
            </a:graphicData>
          </a:graphic>
        </p:graphicFrame>
        <p:sp>
          <p:nvSpPr>
            <p:cNvPr id="13362" name="Rectangle 19"/>
            <p:cNvSpPr>
              <a:spLocks noChangeArrowheads="1"/>
            </p:cNvSpPr>
            <p:nvPr/>
          </p:nvSpPr>
          <p:spPr bwMode="auto">
            <a:xfrm>
              <a:off x="3520" y="2217"/>
              <a:ext cx="1280" cy="1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3363" name="Rectangle 20"/>
            <p:cNvSpPr>
              <a:spLocks noChangeArrowheads="1"/>
            </p:cNvSpPr>
            <p:nvPr/>
          </p:nvSpPr>
          <p:spPr bwMode="auto">
            <a:xfrm>
              <a:off x="2240" y="2217"/>
              <a:ext cx="1280" cy="1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3364" name="Rectangle 21"/>
            <p:cNvSpPr>
              <a:spLocks noChangeArrowheads="1"/>
            </p:cNvSpPr>
            <p:nvPr/>
          </p:nvSpPr>
          <p:spPr bwMode="auto">
            <a:xfrm>
              <a:off x="960" y="2217"/>
              <a:ext cx="1280" cy="1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3365" name="Line 22"/>
            <p:cNvSpPr>
              <a:spLocks noChangeShapeType="1"/>
            </p:cNvSpPr>
            <p:nvPr/>
          </p:nvSpPr>
          <p:spPr bwMode="auto">
            <a:xfrm>
              <a:off x="960" y="2217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6" name="Line 23"/>
            <p:cNvSpPr>
              <a:spLocks noChangeShapeType="1"/>
            </p:cNvSpPr>
            <p:nvPr/>
          </p:nvSpPr>
          <p:spPr bwMode="auto">
            <a:xfrm>
              <a:off x="960" y="3727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7" name="Line 24"/>
            <p:cNvSpPr>
              <a:spLocks noChangeShapeType="1"/>
            </p:cNvSpPr>
            <p:nvPr/>
          </p:nvSpPr>
          <p:spPr bwMode="auto">
            <a:xfrm>
              <a:off x="960" y="2217"/>
              <a:ext cx="0" cy="151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8" name="Line 25"/>
            <p:cNvSpPr>
              <a:spLocks noChangeShapeType="1"/>
            </p:cNvSpPr>
            <p:nvPr/>
          </p:nvSpPr>
          <p:spPr bwMode="auto">
            <a:xfrm>
              <a:off x="2240" y="2217"/>
              <a:ext cx="0" cy="15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9" name="Line 26"/>
            <p:cNvSpPr>
              <a:spLocks noChangeShapeType="1"/>
            </p:cNvSpPr>
            <p:nvPr/>
          </p:nvSpPr>
          <p:spPr bwMode="auto">
            <a:xfrm>
              <a:off x="3520" y="2217"/>
              <a:ext cx="0" cy="15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0" name="Line 27"/>
            <p:cNvSpPr>
              <a:spLocks noChangeShapeType="1"/>
            </p:cNvSpPr>
            <p:nvPr/>
          </p:nvSpPr>
          <p:spPr bwMode="auto">
            <a:xfrm>
              <a:off x="4800" y="2217"/>
              <a:ext cx="0" cy="151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3346" name="Object 34"/>
            <p:cNvGraphicFramePr>
              <a:graphicFrameLocks noChangeAspect="1"/>
            </p:cNvGraphicFramePr>
            <p:nvPr/>
          </p:nvGraphicFramePr>
          <p:xfrm>
            <a:off x="1066" y="2453"/>
            <a:ext cx="997" cy="663"/>
          </p:xfrm>
          <a:graphic>
            <a:graphicData uri="http://schemas.openxmlformats.org/presentationml/2006/ole">
              <p:oleObj spid="_x0000_s13346" name="Image" r:id="rId7" imgW="743399" imgH="493568" progId="">
                <p:embed/>
              </p:oleObj>
            </a:graphicData>
          </a:graphic>
        </p:graphicFrame>
        <p:graphicFrame>
          <p:nvGraphicFramePr>
            <p:cNvPr id="13347" name="Object 35"/>
            <p:cNvGraphicFramePr>
              <a:graphicFrameLocks noChangeAspect="1"/>
            </p:cNvGraphicFramePr>
            <p:nvPr/>
          </p:nvGraphicFramePr>
          <p:xfrm>
            <a:off x="2472" y="2337"/>
            <a:ext cx="891" cy="891"/>
          </p:xfrm>
          <a:graphic>
            <a:graphicData uri="http://schemas.openxmlformats.org/presentationml/2006/ole">
              <p:oleObj spid="_x0000_s13347" name="Image" r:id="rId8" imgW="664184" imgH="664184" progId="">
                <p:embed/>
              </p:oleObj>
            </a:graphicData>
          </a:graphic>
        </p:graphicFrame>
        <p:graphicFrame>
          <p:nvGraphicFramePr>
            <p:cNvPr id="13348" name="Object 36"/>
            <p:cNvGraphicFramePr>
              <a:graphicFrameLocks noChangeAspect="1"/>
            </p:cNvGraphicFramePr>
            <p:nvPr/>
          </p:nvGraphicFramePr>
          <p:xfrm>
            <a:off x="3651" y="2272"/>
            <a:ext cx="945" cy="1015"/>
          </p:xfrm>
          <a:graphic>
            <a:graphicData uri="http://schemas.openxmlformats.org/presentationml/2006/ole">
              <p:oleObj spid="_x0000_s13348" name="Image" r:id="rId9" imgW="703791" imgH="755650" progId="">
                <p:embed/>
              </p:oleObj>
            </a:graphicData>
          </a:graphic>
        </p:graphicFrame>
        <p:sp>
          <p:nvSpPr>
            <p:cNvPr id="13371" name="Text Box 31"/>
            <p:cNvSpPr txBox="1">
              <a:spLocks noChangeArrowheads="1"/>
            </p:cNvSpPr>
            <p:nvPr/>
          </p:nvSpPr>
          <p:spPr bwMode="auto">
            <a:xfrm>
              <a:off x="793" y="1691"/>
              <a:ext cx="6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（车）</a:t>
              </a:r>
            </a:p>
          </p:txBody>
        </p:sp>
        <p:sp>
          <p:nvSpPr>
            <p:cNvPr id="13372" name="Text Box 32"/>
            <p:cNvSpPr txBox="1">
              <a:spLocks noChangeArrowheads="1"/>
            </p:cNvSpPr>
            <p:nvPr/>
          </p:nvSpPr>
          <p:spPr bwMode="auto">
            <a:xfrm>
              <a:off x="1927" y="1691"/>
              <a:ext cx="6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（车）</a:t>
              </a:r>
            </a:p>
          </p:txBody>
        </p:sp>
        <p:sp>
          <p:nvSpPr>
            <p:cNvPr id="13373" name="Text Box 33"/>
            <p:cNvSpPr txBox="1">
              <a:spLocks noChangeArrowheads="1"/>
            </p:cNvSpPr>
            <p:nvPr/>
          </p:nvSpPr>
          <p:spPr bwMode="auto">
            <a:xfrm>
              <a:off x="3107" y="1691"/>
              <a:ext cx="6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（车）</a:t>
              </a:r>
            </a:p>
          </p:txBody>
        </p:sp>
        <p:sp>
          <p:nvSpPr>
            <p:cNvPr id="13374" name="Text Box 34"/>
            <p:cNvSpPr txBox="1">
              <a:spLocks noChangeArrowheads="1"/>
            </p:cNvSpPr>
            <p:nvPr/>
          </p:nvSpPr>
          <p:spPr bwMode="auto">
            <a:xfrm>
              <a:off x="3969" y="1691"/>
              <a:ext cx="126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（辇）人拉车</a:t>
              </a:r>
            </a:p>
          </p:txBody>
        </p:sp>
        <p:sp>
          <p:nvSpPr>
            <p:cNvPr id="13375" name="Text Box 35"/>
            <p:cNvSpPr txBox="1">
              <a:spLocks noChangeArrowheads="1"/>
            </p:cNvSpPr>
            <p:nvPr/>
          </p:nvSpPr>
          <p:spPr bwMode="auto">
            <a:xfrm>
              <a:off x="1338" y="3398"/>
              <a:ext cx="6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（舟）</a:t>
              </a:r>
            </a:p>
          </p:txBody>
        </p:sp>
        <p:sp>
          <p:nvSpPr>
            <p:cNvPr id="13376" name="Text Box 36"/>
            <p:cNvSpPr txBox="1">
              <a:spLocks noChangeArrowheads="1"/>
            </p:cNvSpPr>
            <p:nvPr/>
          </p:nvSpPr>
          <p:spPr bwMode="auto">
            <a:xfrm>
              <a:off x="2515" y="3398"/>
              <a:ext cx="8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（大舟）</a:t>
              </a:r>
            </a:p>
          </p:txBody>
        </p:sp>
        <p:sp>
          <p:nvSpPr>
            <p:cNvPr id="13377" name="Text Box 37"/>
            <p:cNvSpPr txBox="1">
              <a:spLocks noChangeArrowheads="1"/>
            </p:cNvSpPr>
            <p:nvPr/>
          </p:nvSpPr>
          <p:spPr bwMode="auto">
            <a:xfrm>
              <a:off x="3618" y="3398"/>
              <a:ext cx="10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（人撑船）</a:t>
              </a:r>
            </a:p>
          </p:txBody>
        </p:sp>
      </p:grpSp>
      <p:sp>
        <p:nvSpPr>
          <p:cNvPr id="13350" name="Text Box 40"/>
          <p:cNvSpPr txBox="1">
            <a:spLocks noChangeArrowheads="1"/>
          </p:cNvSpPr>
          <p:nvPr/>
        </p:nvSpPr>
        <p:spPr bwMode="auto">
          <a:xfrm>
            <a:off x="2994025" y="6162675"/>
            <a:ext cx="315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商代甲骨文中车、舟的象形字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88" name="Group 49"/>
          <p:cNvGrpSpPr>
            <a:grpSpLocks/>
          </p:cNvGrpSpPr>
          <p:nvPr/>
        </p:nvGrpSpPr>
        <p:grpSpPr bwMode="auto">
          <a:xfrm>
            <a:off x="758825" y="849313"/>
            <a:ext cx="7632700" cy="5157787"/>
            <a:chOff x="476" y="618"/>
            <a:chExt cx="4808" cy="3249"/>
          </a:xfrm>
        </p:grpSpPr>
        <p:sp>
          <p:nvSpPr>
            <p:cNvPr id="14390" name="Rectangle 3"/>
            <p:cNvSpPr>
              <a:spLocks noChangeArrowheads="1"/>
            </p:cNvSpPr>
            <p:nvPr/>
          </p:nvSpPr>
          <p:spPr bwMode="auto">
            <a:xfrm>
              <a:off x="4331" y="618"/>
              <a:ext cx="953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4391" name="Rectangle 4"/>
            <p:cNvSpPr>
              <a:spLocks noChangeArrowheads="1"/>
            </p:cNvSpPr>
            <p:nvPr/>
          </p:nvSpPr>
          <p:spPr bwMode="auto">
            <a:xfrm>
              <a:off x="3379" y="618"/>
              <a:ext cx="952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4392" name="Rectangle 5"/>
            <p:cNvSpPr>
              <a:spLocks noChangeArrowheads="1"/>
            </p:cNvSpPr>
            <p:nvPr/>
          </p:nvSpPr>
          <p:spPr bwMode="auto">
            <a:xfrm>
              <a:off x="2426" y="618"/>
              <a:ext cx="953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4393" name="Rectangle 6"/>
            <p:cNvSpPr>
              <a:spLocks noChangeArrowheads="1"/>
            </p:cNvSpPr>
            <p:nvPr/>
          </p:nvSpPr>
          <p:spPr bwMode="auto">
            <a:xfrm>
              <a:off x="1474" y="618"/>
              <a:ext cx="952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4394" name="Rectangle 7"/>
            <p:cNvSpPr>
              <a:spLocks noChangeArrowheads="1"/>
            </p:cNvSpPr>
            <p:nvPr/>
          </p:nvSpPr>
          <p:spPr bwMode="auto">
            <a:xfrm>
              <a:off x="521" y="618"/>
              <a:ext cx="953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4395" name="Line 8"/>
            <p:cNvSpPr>
              <a:spLocks noChangeShapeType="1"/>
            </p:cNvSpPr>
            <p:nvPr/>
          </p:nvSpPr>
          <p:spPr bwMode="auto">
            <a:xfrm>
              <a:off x="521" y="618"/>
              <a:ext cx="476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6" name="Line 9"/>
            <p:cNvSpPr>
              <a:spLocks noChangeShapeType="1"/>
            </p:cNvSpPr>
            <p:nvPr/>
          </p:nvSpPr>
          <p:spPr bwMode="auto">
            <a:xfrm>
              <a:off x="521" y="2251"/>
              <a:ext cx="476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7" name="Line 10"/>
            <p:cNvSpPr>
              <a:spLocks noChangeShapeType="1"/>
            </p:cNvSpPr>
            <p:nvPr/>
          </p:nvSpPr>
          <p:spPr bwMode="auto">
            <a:xfrm>
              <a:off x="521" y="618"/>
              <a:ext cx="0" cy="1633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8" name="Line 11"/>
            <p:cNvSpPr>
              <a:spLocks noChangeShapeType="1"/>
            </p:cNvSpPr>
            <p:nvPr/>
          </p:nvSpPr>
          <p:spPr bwMode="auto">
            <a:xfrm>
              <a:off x="1474" y="618"/>
              <a:ext cx="0" cy="163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9" name="Line 12"/>
            <p:cNvSpPr>
              <a:spLocks noChangeShapeType="1"/>
            </p:cNvSpPr>
            <p:nvPr/>
          </p:nvSpPr>
          <p:spPr bwMode="auto">
            <a:xfrm>
              <a:off x="2426" y="618"/>
              <a:ext cx="0" cy="163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0" name="Line 13"/>
            <p:cNvSpPr>
              <a:spLocks noChangeShapeType="1"/>
            </p:cNvSpPr>
            <p:nvPr/>
          </p:nvSpPr>
          <p:spPr bwMode="auto">
            <a:xfrm>
              <a:off x="3379" y="618"/>
              <a:ext cx="0" cy="163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1" name="Line 14"/>
            <p:cNvSpPr>
              <a:spLocks noChangeShapeType="1"/>
            </p:cNvSpPr>
            <p:nvPr/>
          </p:nvSpPr>
          <p:spPr bwMode="auto">
            <a:xfrm>
              <a:off x="4331" y="618"/>
              <a:ext cx="0" cy="163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2" name="Line 15"/>
            <p:cNvSpPr>
              <a:spLocks noChangeShapeType="1"/>
            </p:cNvSpPr>
            <p:nvPr/>
          </p:nvSpPr>
          <p:spPr bwMode="auto">
            <a:xfrm>
              <a:off x="5284" y="618"/>
              <a:ext cx="0" cy="1633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3" name="Rectangle 17"/>
            <p:cNvSpPr>
              <a:spLocks noChangeArrowheads="1"/>
            </p:cNvSpPr>
            <p:nvPr/>
          </p:nvSpPr>
          <p:spPr bwMode="auto">
            <a:xfrm>
              <a:off x="4084" y="2341"/>
              <a:ext cx="1200" cy="1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4404" name="Rectangle 18"/>
            <p:cNvSpPr>
              <a:spLocks noChangeArrowheads="1"/>
            </p:cNvSpPr>
            <p:nvPr/>
          </p:nvSpPr>
          <p:spPr bwMode="auto">
            <a:xfrm>
              <a:off x="2884" y="2341"/>
              <a:ext cx="1200" cy="1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4405" name="Rectangle 19"/>
            <p:cNvSpPr>
              <a:spLocks noChangeArrowheads="1"/>
            </p:cNvSpPr>
            <p:nvPr/>
          </p:nvSpPr>
          <p:spPr bwMode="auto">
            <a:xfrm>
              <a:off x="1684" y="2341"/>
              <a:ext cx="1200" cy="1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4406" name="Rectangle 20"/>
            <p:cNvSpPr>
              <a:spLocks noChangeArrowheads="1"/>
            </p:cNvSpPr>
            <p:nvPr/>
          </p:nvSpPr>
          <p:spPr bwMode="auto">
            <a:xfrm>
              <a:off x="484" y="2341"/>
              <a:ext cx="1200" cy="1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4407" name="Line 21"/>
            <p:cNvSpPr>
              <a:spLocks noChangeShapeType="1"/>
            </p:cNvSpPr>
            <p:nvPr/>
          </p:nvSpPr>
          <p:spPr bwMode="auto">
            <a:xfrm>
              <a:off x="484" y="2341"/>
              <a:ext cx="480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8" name="Line 22"/>
            <p:cNvSpPr>
              <a:spLocks noChangeShapeType="1"/>
            </p:cNvSpPr>
            <p:nvPr/>
          </p:nvSpPr>
          <p:spPr bwMode="auto">
            <a:xfrm>
              <a:off x="484" y="3867"/>
              <a:ext cx="480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9" name="Line 23"/>
            <p:cNvSpPr>
              <a:spLocks noChangeShapeType="1"/>
            </p:cNvSpPr>
            <p:nvPr/>
          </p:nvSpPr>
          <p:spPr bwMode="auto">
            <a:xfrm>
              <a:off x="484" y="2341"/>
              <a:ext cx="0" cy="152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0" name="Line 24"/>
            <p:cNvSpPr>
              <a:spLocks noChangeShapeType="1"/>
            </p:cNvSpPr>
            <p:nvPr/>
          </p:nvSpPr>
          <p:spPr bwMode="auto">
            <a:xfrm>
              <a:off x="1684" y="2341"/>
              <a:ext cx="0" cy="15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1" name="Line 25"/>
            <p:cNvSpPr>
              <a:spLocks noChangeShapeType="1"/>
            </p:cNvSpPr>
            <p:nvPr/>
          </p:nvSpPr>
          <p:spPr bwMode="auto">
            <a:xfrm>
              <a:off x="2884" y="2341"/>
              <a:ext cx="0" cy="15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2" name="Line 26"/>
            <p:cNvSpPr>
              <a:spLocks noChangeShapeType="1"/>
            </p:cNvSpPr>
            <p:nvPr/>
          </p:nvSpPr>
          <p:spPr bwMode="auto">
            <a:xfrm>
              <a:off x="4084" y="2341"/>
              <a:ext cx="0" cy="15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3" name="Line 27"/>
            <p:cNvSpPr>
              <a:spLocks noChangeShapeType="1"/>
            </p:cNvSpPr>
            <p:nvPr/>
          </p:nvSpPr>
          <p:spPr bwMode="auto">
            <a:xfrm>
              <a:off x="5284" y="2341"/>
              <a:ext cx="0" cy="152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4378" name="Object 42"/>
            <p:cNvGraphicFramePr>
              <a:graphicFrameLocks noChangeAspect="1"/>
            </p:cNvGraphicFramePr>
            <p:nvPr/>
          </p:nvGraphicFramePr>
          <p:xfrm>
            <a:off x="756" y="2477"/>
            <a:ext cx="583" cy="576"/>
          </p:xfrm>
          <a:graphic>
            <a:graphicData uri="http://schemas.openxmlformats.org/presentationml/2006/ole">
              <p:oleObj spid="_x0000_s14378" name="Image" r:id="rId3" imgW="496783" imgH="490687" progId="">
                <p:embed/>
              </p:oleObj>
            </a:graphicData>
          </a:graphic>
        </p:graphicFrame>
        <p:graphicFrame>
          <p:nvGraphicFramePr>
            <p:cNvPr id="14379" name="Object 43"/>
            <p:cNvGraphicFramePr>
              <a:graphicFrameLocks noChangeAspect="1"/>
            </p:cNvGraphicFramePr>
            <p:nvPr/>
          </p:nvGraphicFramePr>
          <p:xfrm>
            <a:off x="1844" y="2432"/>
            <a:ext cx="680" cy="669"/>
          </p:xfrm>
          <a:graphic>
            <a:graphicData uri="http://schemas.openxmlformats.org/presentationml/2006/ole">
              <p:oleObj spid="_x0000_s14379" name="Image" r:id="rId4" imgW="578876" imgH="569881" progId="">
                <p:embed/>
              </p:oleObj>
            </a:graphicData>
          </a:graphic>
        </p:graphicFrame>
        <p:graphicFrame>
          <p:nvGraphicFramePr>
            <p:cNvPr id="14380" name="Object 44"/>
            <p:cNvGraphicFramePr>
              <a:graphicFrameLocks noChangeAspect="1"/>
            </p:cNvGraphicFramePr>
            <p:nvPr/>
          </p:nvGraphicFramePr>
          <p:xfrm>
            <a:off x="3161" y="2432"/>
            <a:ext cx="680" cy="669"/>
          </p:xfrm>
          <a:graphic>
            <a:graphicData uri="http://schemas.openxmlformats.org/presentationml/2006/ole">
              <p:oleObj spid="_x0000_s14380" name="Image" r:id="rId5" imgW="578876" imgH="569881" progId="">
                <p:embed/>
              </p:oleObj>
            </a:graphicData>
          </a:graphic>
        </p:graphicFrame>
        <p:graphicFrame>
          <p:nvGraphicFramePr>
            <p:cNvPr id="14381" name="Object 45"/>
            <p:cNvGraphicFramePr>
              <a:graphicFrameLocks noChangeAspect="1"/>
            </p:cNvGraphicFramePr>
            <p:nvPr/>
          </p:nvGraphicFramePr>
          <p:xfrm>
            <a:off x="4340" y="2386"/>
            <a:ext cx="680" cy="669"/>
          </p:xfrm>
          <a:graphic>
            <a:graphicData uri="http://schemas.openxmlformats.org/presentationml/2006/ole">
              <p:oleObj spid="_x0000_s14381" name="Image" r:id="rId6" imgW="578876" imgH="569881" progId="">
                <p:embed/>
              </p:oleObj>
            </a:graphicData>
          </a:graphic>
        </p:graphicFrame>
        <p:graphicFrame>
          <p:nvGraphicFramePr>
            <p:cNvPr id="14382" name="Object 46"/>
            <p:cNvGraphicFramePr>
              <a:graphicFrameLocks noChangeAspect="1"/>
            </p:cNvGraphicFramePr>
            <p:nvPr/>
          </p:nvGraphicFramePr>
          <p:xfrm>
            <a:off x="738" y="752"/>
            <a:ext cx="570" cy="728"/>
          </p:xfrm>
          <a:graphic>
            <a:graphicData uri="http://schemas.openxmlformats.org/presentationml/2006/ole">
              <p:oleObj spid="_x0000_s14382" name="Image" r:id="rId7" imgW="453961" imgH="578876" progId="">
                <p:embed/>
              </p:oleObj>
            </a:graphicData>
          </a:graphic>
        </p:graphicFrame>
        <p:graphicFrame>
          <p:nvGraphicFramePr>
            <p:cNvPr id="14383" name="Object 47"/>
            <p:cNvGraphicFramePr>
              <a:graphicFrameLocks noChangeAspect="1"/>
            </p:cNvGraphicFramePr>
            <p:nvPr/>
          </p:nvGraphicFramePr>
          <p:xfrm>
            <a:off x="1674" y="694"/>
            <a:ext cx="512" cy="753"/>
          </p:xfrm>
          <a:graphic>
            <a:graphicData uri="http://schemas.openxmlformats.org/presentationml/2006/ole">
              <p:oleObj spid="_x0000_s14383" name="Image" r:id="rId8" imgW="408225" imgH="600102" progId="">
                <p:embed/>
              </p:oleObj>
            </a:graphicData>
          </a:graphic>
        </p:graphicFrame>
        <p:graphicFrame>
          <p:nvGraphicFramePr>
            <p:cNvPr id="14384" name="Object 48"/>
            <p:cNvGraphicFramePr>
              <a:graphicFrameLocks noChangeAspect="1"/>
            </p:cNvGraphicFramePr>
            <p:nvPr/>
          </p:nvGraphicFramePr>
          <p:xfrm>
            <a:off x="2525" y="752"/>
            <a:ext cx="624" cy="728"/>
          </p:xfrm>
          <a:graphic>
            <a:graphicData uri="http://schemas.openxmlformats.org/presentationml/2006/ole">
              <p:oleObj spid="_x0000_s14384" name="Image" r:id="rId9" imgW="496783" imgH="578876" progId="">
                <p:embed/>
              </p:oleObj>
            </a:graphicData>
          </a:graphic>
        </p:graphicFrame>
        <p:graphicFrame>
          <p:nvGraphicFramePr>
            <p:cNvPr id="14385" name="Object 49"/>
            <p:cNvGraphicFramePr>
              <a:graphicFrameLocks noChangeAspect="1"/>
            </p:cNvGraphicFramePr>
            <p:nvPr/>
          </p:nvGraphicFramePr>
          <p:xfrm>
            <a:off x="3474" y="769"/>
            <a:ext cx="540" cy="695"/>
          </p:xfrm>
          <a:graphic>
            <a:graphicData uri="http://schemas.openxmlformats.org/presentationml/2006/ole">
              <p:oleObj spid="_x0000_s14385" name="Image" r:id="rId10" imgW="429478" imgH="554409" progId="">
                <p:embed/>
              </p:oleObj>
            </a:graphicData>
          </a:graphic>
        </p:graphicFrame>
        <p:graphicFrame>
          <p:nvGraphicFramePr>
            <p:cNvPr id="14386" name="Object 50"/>
            <p:cNvGraphicFramePr>
              <a:graphicFrameLocks noChangeAspect="1"/>
            </p:cNvGraphicFramePr>
            <p:nvPr/>
          </p:nvGraphicFramePr>
          <p:xfrm>
            <a:off x="4427" y="785"/>
            <a:ext cx="540" cy="695"/>
          </p:xfrm>
          <a:graphic>
            <a:graphicData uri="http://schemas.openxmlformats.org/presentationml/2006/ole">
              <p:oleObj spid="_x0000_s14386" name="Image" r:id="rId11" imgW="429478" imgH="554409" progId="">
                <p:embed/>
              </p:oleObj>
            </a:graphicData>
          </a:graphic>
        </p:graphicFrame>
        <p:sp>
          <p:nvSpPr>
            <p:cNvPr id="14414" name="Text Box 37"/>
            <p:cNvSpPr txBox="1">
              <a:spLocks noChangeArrowheads="1"/>
            </p:cNvSpPr>
            <p:nvPr/>
          </p:nvSpPr>
          <p:spPr bwMode="auto">
            <a:xfrm>
              <a:off x="476" y="1537"/>
              <a:ext cx="83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（力）</a:t>
              </a:r>
            </a:p>
            <a:p>
              <a:pPr algn="ctr"/>
              <a:r>
                <a:rPr lang="zh-CN" altLang="en-US"/>
                <a:t>尖头的</a:t>
              </a:r>
            </a:p>
            <a:p>
              <a:pPr algn="ctr"/>
              <a:r>
                <a:rPr lang="zh-CN" altLang="en-US"/>
                <a:t>起土木农具</a:t>
              </a:r>
            </a:p>
          </p:txBody>
        </p:sp>
        <p:sp>
          <p:nvSpPr>
            <p:cNvPr id="14415" name="Text Box 38"/>
            <p:cNvSpPr txBox="1">
              <a:spLocks noChangeArrowheads="1"/>
            </p:cNvSpPr>
            <p:nvPr/>
          </p:nvSpPr>
          <p:spPr bwMode="auto">
            <a:xfrm>
              <a:off x="1519" y="1616"/>
              <a:ext cx="91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 （耒）</a:t>
              </a:r>
            </a:p>
            <a:p>
              <a:pPr algn="ctr"/>
              <a:r>
                <a:rPr lang="zh-CN" altLang="en-US"/>
                <a:t> 前端分叉的</a:t>
              </a:r>
            </a:p>
            <a:p>
              <a:pPr algn="ctr"/>
              <a:r>
                <a:rPr lang="zh-CN" altLang="en-US"/>
                <a:t>  起土木农具</a:t>
              </a:r>
            </a:p>
          </p:txBody>
        </p:sp>
        <p:sp>
          <p:nvSpPr>
            <p:cNvPr id="14416" name="Text Box 39"/>
            <p:cNvSpPr txBox="1">
              <a:spLocks noChangeArrowheads="1"/>
            </p:cNvSpPr>
            <p:nvPr/>
          </p:nvSpPr>
          <p:spPr bwMode="auto">
            <a:xfrm>
              <a:off x="2517" y="1570"/>
              <a:ext cx="772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 （耜）</a:t>
              </a:r>
            </a:p>
            <a:p>
              <a:pPr algn="ctr"/>
              <a:r>
                <a:rPr lang="zh-CN" altLang="en-US"/>
                <a:t>  似犁形的</a:t>
              </a:r>
            </a:p>
            <a:p>
              <a:pPr algn="ctr"/>
              <a:r>
                <a:rPr lang="zh-CN" altLang="en-US"/>
                <a:t>  起土农具</a:t>
              </a:r>
            </a:p>
          </p:txBody>
        </p:sp>
        <p:sp>
          <p:nvSpPr>
            <p:cNvPr id="14417" name="Text Box 40"/>
            <p:cNvSpPr txBox="1">
              <a:spLocks noChangeArrowheads="1"/>
            </p:cNvSpPr>
            <p:nvPr/>
          </p:nvSpPr>
          <p:spPr bwMode="auto">
            <a:xfrm>
              <a:off x="3515" y="1570"/>
              <a:ext cx="732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（辰）</a:t>
              </a:r>
            </a:p>
            <a:p>
              <a:pPr algn="ctr"/>
              <a:r>
                <a:rPr lang="zh-CN" altLang="en-US"/>
                <a:t> 清除草木</a:t>
              </a:r>
            </a:p>
            <a:p>
              <a:pPr algn="ctr"/>
              <a:r>
                <a:rPr lang="zh-CN" altLang="en-US"/>
                <a:t>  的农具</a:t>
              </a:r>
            </a:p>
          </p:txBody>
        </p:sp>
        <p:sp>
          <p:nvSpPr>
            <p:cNvPr id="14418" name="Text Box 41"/>
            <p:cNvSpPr txBox="1">
              <a:spLocks noChangeArrowheads="1"/>
            </p:cNvSpPr>
            <p:nvPr/>
          </p:nvSpPr>
          <p:spPr bwMode="auto">
            <a:xfrm>
              <a:off x="4513" y="1616"/>
              <a:ext cx="588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 （刀）</a:t>
              </a:r>
            </a:p>
            <a:p>
              <a:pPr algn="ctr"/>
              <a:r>
                <a:rPr lang="zh-CN" altLang="en-US"/>
                <a:t> 收割的</a:t>
              </a:r>
            </a:p>
            <a:p>
              <a:pPr algn="ctr"/>
              <a:r>
                <a:rPr lang="zh-CN" altLang="en-US"/>
                <a:t> 农具</a:t>
              </a:r>
            </a:p>
          </p:txBody>
        </p:sp>
        <p:sp>
          <p:nvSpPr>
            <p:cNvPr id="14419" name="Text Box 42"/>
            <p:cNvSpPr txBox="1">
              <a:spLocks noChangeArrowheads="1"/>
            </p:cNvSpPr>
            <p:nvPr/>
          </p:nvSpPr>
          <p:spPr bwMode="auto">
            <a:xfrm>
              <a:off x="748" y="3260"/>
              <a:ext cx="732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（男）</a:t>
              </a:r>
            </a:p>
            <a:p>
              <a:pPr algn="ctr"/>
              <a:r>
                <a:rPr lang="zh-CN" altLang="en-US"/>
                <a:t> 用力耕田</a:t>
              </a:r>
            </a:p>
            <a:p>
              <a:pPr algn="ctr"/>
              <a:endParaRPr lang="zh-CN" altLang="en-US"/>
            </a:p>
          </p:txBody>
        </p:sp>
        <p:sp>
          <p:nvSpPr>
            <p:cNvPr id="14420" name="Text Box 43"/>
            <p:cNvSpPr txBox="1">
              <a:spLocks noChangeArrowheads="1"/>
            </p:cNvSpPr>
            <p:nvPr/>
          </p:nvSpPr>
          <p:spPr bwMode="auto">
            <a:xfrm>
              <a:off x="1927" y="3260"/>
              <a:ext cx="708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 （   ）</a:t>
              </a:r>
            </a:p>
            <a:p>
              <a:pPr algn="ctr"/>
              <a:r>
                <a:rPr lang="zh-CN" altLang="en-US"/>
                <a:t>    用足踩</a:t>
              </a:r>
            </a:p>
            <a:p>
              <a:pPr algn="ctr"/>
              <a:r>
                <a:rPr lang="zh-CN" altLang="en-US"/>
                <a:t>    耕田</a:t>
              </a:r>
            </a:p>
          </p:txBody>
        </p:sp>
        <p:sp>
          <p:nvSpPr>
            <p:cNvPr id="14421" name="Text Box 44"/>
            <p:cNvSpPr txBox="1">
              <a:spLocks noChangeArrowheads="1"/>
            </p:cNvSpPr>
            <p:nvPr/>
          </p:nvSpPr>
          <p:spPr bwMode="auto">
            <a:xfrm>
              <a:off x="3016" y="3251"/>
              <a:ext cx="852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（辳）</a:t>
              </a:r>
            </a:p>
            <a:p>
              <a:pPr algn="ctr"/>
              <a:r>
                <a:rPr lang="zh-CN" altLang="en-US"/>
                <a:t>    用辰清除</a:t>
              </a:r>
            </a:p>
            <a:p>
              <a:pPr algn="ctr"/>
              <a:r>
                <a:rPr lang="zh-CN" altLang="en-US"/>
                <a:t>    草木</a:t>
              </a:r>
            </a:p>
          </p:txBody>
        </p:sp>
        <p:sp>
          <p:nvSpPr>
            <p:cNvPr id="14422" name="Text Box 45"/>
            <p:cNvSpPr txBox="1">
              <a:spLocks noChangeArrowheads="1"/>
            </p:cNvSpPr>
            <p:nvPr/>
          </p:nvSpPr>
          <p:spPr bwMode="auto">
            <a:xfrm>
              <a:off x="4332" y="3214"/>
              <a:ext cx="692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 （剁）</a:t>
              </a:r>
            </a:p>
            <a:p>
              <a:pPr algn="ctr"/>
              <a:r>
                <a:rPr lang="zh-CN" altLang="en-US"/>
                <a:t>用刀砍剁</a:t>
              </a:r>
            </a:p>
            <a:p>
              <a:pPr algn="ctr"/>
              <a:r>
                <a:rPr lang="zh-CN" altLang="en-US"/>
                <a:t> 庄稼</a:t>
              </a:r>
            </a:p>
          </p:txBody>
        </p:sp>
        <p:graphicFrame>
          <p:nvGraphicFramePr>
            <p:cNvPr id="14387" name="Object 51"/>
            <p:cNvGraphicFramePr>
              <a:graphicFrameLocks noChangeAspect="1"/>
            </p:cNvGraphicFramePr>
            <p:nvPr/>
          </p:nvGraphicFramePr>
          <p:xfrm>
            <a:off x="2200" y="3206"/>
            <a:ext cx="186" cy="281"/>
          </p:xfrm>
          <a:graphic>
            <a:graphicData uri="http://schemas.openxmlformats.org/presentationml/2006/ole">
              <p:oleObj spid="_x0000_s14387" name="Image" r:id="rId12" imgW="112681" imgH="170645" progId="">
                <p:embed/>
              </p:oleObj>
            </a:graphicData>
          </a:graphic>
        </p:graphicFrame>
      </p:grpSp>
      <p:sp>
        <p:nvSpPr>
          <p:cNvPr id="14389" name="Text Box 48"/>
          <p:cNvSpPr txBox="1">
            <a:spLocks noChangeArrowheads="1"/>
          </p:cNvSpPr>
          <p:nvPr/>
        </p:nvSpPr>
        <p:spPr bwMode="auto">
          <a:xfrm>
            <a:off x="3451225" y="6248400"/>
            <a:ext cx="2241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商代甲骨文所见农具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97" name="Group 41"/>
          <p:cNvGrpSpPr>
            <a:grpSpLocks/>
          </p:cNvGrpSpPr>
          <p:nvPr/>
        </p:nvGrpSpPr>
        <p:grpSpPr bwMode="auto">
          <a:xfrm>
            <a:off x="869950" y="741363"/>
            <a:ext cx="7369175" cy="5622925"/>
            <a:chOff x="559" y="469"/>
            <a:chExt cx="4642" cy="3542"/>
          </a:xfrm>
        </p:grpSpPr>
        <p:grpSp>
          <p:nvGrpSpPr>
            <p:cNvPr id="15399" name="Group 39"/>
            <p:cNvGrpSpPr>
              <a:grpSpLocks/>
            </p:cNvGrpSpPr>
            <p:nvPr/>
          </p:nvGrpSpPr>
          <p:grpSpPr bwMode="auto">
            <a:xfrm>
              <a:off x="559" y="469"/>
              <a:ext cx="4642" cy="3542"/>
              <a:chOff x="209" y="335"/>
              <a:chExt cx="4642" cy="3542"/>
            </a:xfrm>
          </p:grpSpPr>
          <p:sp>
            <p:nvSpPr>
              <p:cNvPr id="15405" name="Rectangle 3"/>
              <p:cNvSpPr>
                <a:spLocks noChangeArrowheads="1"/>
              </p:cNvSpPr>
              <p:nvPr/>
            </p:nvSpPr>
            <p:spPr bwMode="auto">
              <a:xfrm>
                <a:off x="1132" y="3291"/>
                <a:ext cx="3719" cy="5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kumimoji="1" lang="zh-CN" altLang="en-US" sz="2800">
                  <a:latin typeface="Times New Roman" pitchFamily="18" charset="0"/>
                </a:endParaRPr>
              </a:p>
            </p:txBody>
          </p:sp>
          <p:sp>
            <p:nvSpPr>
              <p:cNvPr id="15406" name="Rectangle 4"/>
              <p:cNvSpPr>
                <a:spLocks noChangeArrowheads="1"/>
              </p:cNvSpPr>
              <p:nvPr/>
            </p:nvSpPr>
            <p:spPr bwMode="auto">
              <a:xfrm>
                <a:off x="209" y="3291"/>
                <a:ext cx="923" cy="5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kumimoji="1" lang="zh-CN" altLang="en-US" sz="2800">
                  <a:latin typeface="Times New Roman" pitchFamily="18" charset="0"/>
                </a:endParaRPr>
              </a:p>
            </p:txBody>
          </p:sp>
          <p:sp>
            <p:nvSpPr>
              <p:cNvPr id="15407" name="Rectangle 5"/>
              <p:cNvSpPr>
                <a:spLocks noChangeArrowheads="1"/>
              </p:cNvSpPr>
              <p:nvPr/>
            </p:nvSpPr>
            <p:spPr bwMode="auto">
              <a:xfrm>
                <a:off x="1132" y="2496"/>
                <a:ext cx="3719" cy="7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kumimoji="1" lang="zh-CN" altLang="en-US" sz="2800">
                  <a:latin typeface="Times New Roman" pitchFamily="18" charset="0"/>
                </a:endParaRPr>
              </a:p>
            </p:txBody>
          </p:sp>
          <p:sp>
            <p:nvSpPr>
              <p:cNvPr id="15408" name="Rectangle 6"/>
              <p:cNvSpPr>
                <a:spLocks noChangeArrowheads="1"/>
              </p:cNvSpPr>
              <p:nvPr/>
            </p:nvSpPr>
            <p:spPr bwMode="auto">
              <a:xfrm>
                <a:off x="209" y="2496"/>
                <a:ext cx="923" cy="7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kumimoji="1" lang="zh-CN" altLang="en-US" sz="2800">
                  <a:latin typeface="Times New Roman" pitchFamily="18" charset="0"/>
                </a:endParaRPr>
              </a:p>
            </p:txBody>
          </p:sp>
          <p:sp>
            <p:nvSpPr>
              <p:cNvPr id="15409" name="Rectangle 7"/>
              <p:cNvSpPr>
                <a:spLocks noChangeArrowheads="1"/>
              </p:cNvSpPr>
              <p:nvPr/>
            </p:nvSpPr>
            <p:spPr bwMode="auto">
              <a:xfrm>
                <a:off x="1132" y="1774"/>
                <a:ext cx="3719" cy="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kumimoji="1" lang="zh-CN" altLang="en-US" sz="2800">
                  <a:latin typeface="Times New Roman" pitchFamily="18" charset="0"/>
                </a:endParaRPr>
              </a:p>
            </p:txBody>
          </p:sp>
          <p:sp>
            <p:nvSpPr>
              <p:cNvPr id="15410" name="Rectangle 8"/>
              <p:cNvSpPr>
                <a:spLocks noChangeArrowheads="1"/>
              </p:cNvSpPr>
              <p:nvPr/>
            </p:nvSpPr>
            <p:spPr bwMode="auto">
              <a:xfrm>
                <a:off x="209" y="1774"/>
                <a:ext cx="923" cy="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kumimoji="1" lang="zh-CN" altLang="en-US" sz="2800">
                  <a:latin typeface="Times New Roman" pitchFamily="18" charset="0"/>
                </a:endParaRPr>
              </a:p>
            </p:txBody>
          </p:sp>
          <p:sp>
            <p:nvSpPr>
              <p:cNvPr id="15411" name="Rectangle 9"/>
              <p:cNvSpPr>
                <a:spLocks noChangeArrowheads="1"/>
              </p:cNvSpPr>
              <p:nvPr/>
            </p:nvSpPr>
            <p:spPr bwMode="auto">
              <a:xfrm>
                <a:off x="1132" y="1061"/>
                <a:ext cx="3719" cy="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kumimoji="1" lang="zh-CN" altLang="en-US" sz="2800">
                  <a:latin typeface="Times New Roman" pitchFamily="18" charset="0"/>
                </a:endParaRPr>
              </a:p>
            </p:txBody>
          </p:sp>
          <p:sp>
            <p:nvSpPr>
              <p:cNvPr id="15412" name="Rectangle 10"/>
              <p:cNvSpPr>
                <a:spLocks noChangeArrowheads="1"/>
              </p:cNvSpPr>
              <p:nvPr/>
            </p:nvSpPr>
            <p:spPr bwMode="auto">
              <a:xfrm>
                <a:off x="209" y="1061"/>
                <a:ext cx="923" cy="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kumimoji="1" lang="zh-CN" altLang="en-US" sz="2800">
                  <a:latin typeface="Times New Roman" pitchFamily="18" charset="0"/>
                </a:endParaRPr>
              </a:p>
            </p:txBody>
          </p:sp>
          <p:sp>
            <p:nvSpPr>
              <p:cNvPr id="15413" name="Rectangle 11"/>
              <p:cNvSpPr>
                <a:spLocks noChangeArrowheads="1"/>
              </p:cNvSpPr>
              <p:nvPr/>
            </p:nvSpPr>
            <p:spPr bwMode="auto">
              <a:xfrm>
                <a:off x="1132" y="335"/>
                <a:ext cx="3719" cy="7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kumimoji="1" lang="zh-CN" altLang="en-US" sz="2800">
                  <a:latin typeface="Times New Roman" pitchFamily="18" charset="0"/>
                </a:endParaRPr>
              </a:p>
            </p:txBody>
          </p:sp>
          <p:sp>
            <p:nvSpPr>
              <p:cNvPr id="15414" name="Rectangle 12"/>
              <p:cNvSpPr>
                <a:spLocks noChangeArrowheads="1"/>
              </p:cNvSpPr>
              <p:nvPr/>
            </p:nvSpPr>
            <p:spPr bwMode="auto">
              <a:xfrm>
                <a:off x="209" y="335"/>
                <a:ext cx="923" cy="7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endParaRPr kumimoji="1" lang="zh-CN" altLang="en-US" sz="2800">
                  <a:latin typeface="Times New Roman" pitchFamily="18" charset="0"/>
                </a:endParaRPr>
              </a:p>
            </p:txBody>
          </p:sp>
          <p:sp>
            <p:nvSpPr>
              <p:cNvPr id="15415" name="Line 13"/>
              <p:cNvSpPr>
                <a:spLocks noChangeShapeType="1"/>
              </p:cNvSpPr>
              <p:nvPr/>
            </p:nvSpPr>
            <p:spPr bwMode="auto">
              <a:xfrm>
                <a:off x="209" y="335"/>
                <a:ext cx="464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6" name="Line 14"/>
              <p:cNvSpPr>
                <a:spLocks noChangeShapeType="1"/>
              </p:cNvSpPr>
              <p:nvPr/>
            </p:nvSpPr>
            <p:spPr bwMode="auto">
              <a:xfrm>
                <a:off x="209" y="1061"/>
                <a:ext cx="464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7" name="Line 15"/>
              <p:cNvSpPr>
                <a:spLocks noChangeShapeType="1"/>
              </p:cNvSpPr>
              <p:nvPr/>
            </p:nvSpPr>
            <p:spPr bwMode="auto">
              <a:xfrm>
                <a:off x="209" y="1774"/>
                <a:ext cx="464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8" name="Line 16"/>
              <p:cNvSpPr>
                <a:spLocks noChangeShapeType="1"/>
              </p:cNvSpPr>
              <p:nvPr/>
            </p:nvSpPr>
            <p:spPr bwMode="auto">
              <a:xfrm>
                <a:off x="209" y="2496"/>
                <a:ext cx="464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9" name="Line 17"/>
              <p:cNvSpPr>
                <a:spLocks noChangeShapeType="1"/>
              </p:cNvSpPr>
              <p:nvPr/>
            </p:nvSpPr>
            <p:spPr bwMode="auto">
              <a:xfrm>
                <a:off x="209" y="3291"/>
                <a:ext cx="464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0" name="Line 18"/>
              <p:cNvSpPr>
                <a:spLocks noChangeShapeType="1"/>
              </p:cNvSpPr>
              <p:nvPr/>
            </p:nvSpPr>
            <p:spPr bwMode="auto">
              <a:xfrm>
                <a:off x="209" y="3877"/>
                <a:ext cx="464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1" name="Line 19"/>
              <p:cNvSpPr>
                <a:spLocks noChangeShapeType="1"/>
              </p:cNvSpPr>
              <p:nvPr/>
            </p:nvSpPr>
            <p:spPr bwMode="auto">
              <a:xfrm>
                <a:off x="209" y="335"/>
                <a:ext cx="0" cy="354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2" name="Line 20"/>
              <p:cNvSpPr>
                <a:spLocks noChangeShapeType="1"/>
              </p:cNvSpPr>
              <p:nvPr/>
            </p:nvSpPr>
            <p:spPr bwMode="auto">
              <a:xfrm>
                <a:off x="1132" y="335"/>
                <a:ext cx="0" cy="354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3" name="Line 21"/>
              <p:cNvSpPr>
                <a:spLocks noChangeShapeType="1"/>
              </p:cNvSpPr>
              <p:nvPr/>
            </p:nvSpPr>
            <p:spPr bwMode="auto">
              <a:xfrm>
                <a:off x="4851" y="335"/>
                <a:ext cx="0" cy="3542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aphicFrame>
          <p:nvGraphicFramePr>
            <p:cNvPr id="15390" name="Object 30"/>
            <p:cNvGraphicFramePr>
              <a:graphicFrameLocks noChangeAspect="1"/>
            </p:cNvGraphicFramePr>
            <p:nvPr/>
          </p:nvGraphicFramePr>
          <p:xfrm>
            <a:off x="620" y="492"/>
            <a:ext cx="663" cy="667"/>
          </p:xfrm>
          <a:graphic>
            <a:graphicData uri="http://schemas.openxmlformats.org/presentationml/2006/ole">
              <p:oleObj spid="_x0000_s15390" name="Image" r:id="rId3" imgW="551502" imgH="554409" progId="">
                <p:embed/>
              </p:oleObj>
            </a:graphicData>
          </a:graphic>
        </p:graphicFrame>
        <p:graphicFrame>
          <p:nvGraphicFramePr>
            <p:cNvPr id="15391" name="Object 31"/>
            <p:cNvGraphicFramePr>
              <a:graphicFrameLocks noChangeAspect="1"/>
            </p:cNvGraphicFramePr>
            <p:nvPr/>
          </p:nvGraphicFramePr>
          <p:xfrm>
            <a:off x="610" y="1214"/>
            <a:ext cx="663" cy="667"/>
          </p:xfrm>
          <a:graphic>
            <a:graphicData uri="http://schemas.openxmlformats.org/presentationml/2006/ole">
              <p:oleObj spid="_x0000_s15391" name="Image" r:id="rId4" imgW="551502" imgH="554409" progId="">
                <p:embed/>
              </p:oleObj>
            </a:graphicData>
          </a:graphic>
        </p:graphicFrame>
        <p:graphicFrame>
          <p:nvGraphicFramePr>
            <p:cNvPr id="15392" name="Object 32"/>
            <p:cNvGraphicFramePr>
              <a:graphicFrameLocks noChangeAspect="1"/>
            </p:cNvGraphicFramePr>
            <p:nvPr/>
          </p:nvGraphicFramePr>
          <p:xfrm>
            <a:off x="620" y="1949"/>
            <a:ext cx="663" cy="667"/>
          </p:xfrm>
          <a:graphic>
            <a:graphicData uri="http://schemas.openxmlformats.org/presentationml/2006/ole">
              <p:oleObj spid="_x0000_s15392" name="Image" r:id="rId5" imgW="551502" imgH="554409" progId="">
                <p:embed/>
              </p:oleObj>
            </a:graphicData>
          </a:graphic>
        </p:graphicFrame>
        <p:graphicFrame>
          <p:nvGraphicFramePr>
            <p:cNvPr id="15393" name="Object 33"/>
            <p:cNvGraphicFramePr>
              <a:graphicFrameLocks noChangeAspect="1"/>
            </p:cNvGraphicFramePr>
            <p:nvPr/>
          </p:nvGraphicFramePr>
          <p:xfrm>
            <a:off x="656" y="2654"/>
            <a:ext cx="527" cy="686"/>
          </p:xfrm>
          <a:graphic>
            <a:graphicData uri="http://schemas.openxmlformats.org/presentationml/2006/ole">
              <p:oleObj spid="_x0000_s15393" name="Image" r:id="rId6" imgW="438839" imgH="569881" progId="">
                <p:embed/>
              </p:oleObj>
            </a:graphicData>
          </a:graphic>
        </p:graphicFrame>
        <p:graphicFrame>
          <p:nvGraphicFramePr>
            <p:cNvPr id="15394" name="Object 34"/>
            <p:cNvGraphicFramePr>
              <a:graphicFrameLocks noChangeAspect="1"/>
            </p:cNvGraphicFramePr>
            <p:nvPr/>
          </p:nvGraphicFramePr>
          <p:xfrm>
            <a:off x="694" y="3455"/>
            <a:ext cx="443" cy="531"/>
          </p:xfrm>
          <a:graphic>
            <a:graphicData uri="http://schemas.openxmlformats.org/presentationml/2006/ole">
              <p:oleObj spid="_x0000_s15394" name="Image" r:id="rId7" imgW="368653" imgH="441736" progId="">
                <p:embed/>
              </p:oleObj>
            </a:graphicData>
          </a:graphic>
        </p:graphicFrame>
        <p:sp>
          <p:nvSpPr>
            <p:cNvPr id="15400" name="Text Box 27"/>
            <p:cNvSpPr txBox="1">
              <a:spLocks noChangeArrowheads="1"/>
            </p:cNvSpPr>
            <p:nvPr/>
          </p:nvSpPr>
          <p:spPr bwMode="auto">
            <a:xfrm>
              <a:off x="1527" y="786"/>
              <a:ext cx="352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/>
                <a:t>（黍） 现在仍旧称为黍，去皮之后称为大黄米。</a:t>
              </a:r>
            </a:p>
          </p:txBody>
        </p:sp>
        <p:sp>
          <p:nvSpPr>
            <p:cNvPr id="15401" name="Text Box 28"/>
            <p:cNvSpPr txBox="1">
              <a:spLocks noChangeArrowheads="1"/>
            </p:cNvSpPr>
            <p:nvPr/>
          </p:nvSpPr>
          <p:spPr bwMode="auto">
            <a:xfrm>
              <a:off x="1630" y="1420"/>
              <a:ext cx="320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/>
                <a:t>（禾） 现在称为谷子，去皮之后称为小米。</a:t>
              </a:r>
            </a:p>
          </p:txBody>
        </p:sp>
        <p:sp>
          <p:nvSpPr>
            <p:cNvPr id="15402" name="Text Box 29"/>
            <p:cNvSpPr txBox="1">
              <a:spLocks noChangeArrowheads="1"/>
            </p:cNvSpPr>
            <p:nvPr/>
          </p:nvSpPr>
          <p:spPr bwMode="auto">
            <a:xfrm>
              <a:off x="1889" y="2169"/>
              <a:ext cx="17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/>
                <a:t>（来） 现在称为小麦。</a:t>
              </a:r>
            </a:p>
          </p:txBody>
        </p:sp>
        <p:sp>
          <p:nvSpPr>
            <p:cNvPr id="15403" name="Text Box 30"/>
            <p:cNvSpPr txBox="1">
              <a:spLocks noChangeArrowheads="1"/>
            </p:cNvSpPr>
            <p:nvPr/>
          </p:nvSpPr>
          <p:spPr bwMode="auto">
            <a:xfrm>
              <a:off x="1779" y="2852"/>
              <a:ext cx="240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/>
                <a:t>（麦） 麦在商代可能专指大麦。</a:t>
              </a:r>
            </a:p>
          </p:txBody>
        </p:sp>
        <p:sp>
          <p:nvSpPr>
            <p:cNvPr id="15404" name="Text Box 31"/>
            <p:cNvSpPr txBox="1">
              <a:spLocks noChangeArrowheads="1"/>
            </p:cNvSpPr>
            <p:nvPr/>
          </p:nvSpPr>
          <p:spPr bwMode="auto">
            <a:xfrm>
              <a:off x="1823" y="3560"/>
              <a:ext cx="281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/>
                <a:t>（   ） 在商代已经有稻，有人说“    ”字</a:t>
              </a:r>
            </a:p>
            <a:p>
              <a:r>
                <a:rPr lang="zh-CN" altLang="en-US" sz="2000"/>
                <a:t>    就应读“稻”。</a:t>
              </a:r>
            </a:p>
          </p:txBody>
        </p:sp>
        <p:graphicFrame>
          <p:nvGraphicFramePr>
            <p:cNvPr id="15395" name="Object 35"/>
            <p:cNvGraphicFramePr>
              <a:graphicFrameLocks noChangeAspect="1"/>
            </p:cNvGraphicFramePr>
            <p:nvPr/>
          </p:nvGraphicFramePr>
          <p:xfrm>
            <a:off x="1997" y="3550"/>
            <a:ext cx="205" cy="227"/>
          </p:xfrm>
          <a:graphic>
            <a:graphicData uri="http://schemas.openxmlformats.org/presentationml/2006/ole">
              <p:oleObj spid="_x0000_s15395" name="Image" r:id="rId8" imgW="131042" imgH="146156" progId="">
                <p:embed/>
              </p:oleObj>
            </a:graphicData>
          </a:graphic>
        </p:graphicFrame>
        <p:graphicFrame>
          <p:nvGraphicFramePr>
            <p:cNvPr id="15396" name="Object 36"/>
            <p:cNvGraphicFramePr>
              <a:graphicFrameLocks noChangeAspect="1"/>
            </p:cNvGraphicFramePr>
            <p:nvPr/>
          </p:nvGraphicFramePr>
          <p:xfrm>
            <a:off x="4164" y="3565"/>
            <a:ext cx="205" cy="227"/>
          </p:xfrm>
          <a:graphic>
            <a:graphicData uri="http://schemas.openxmlformats.org/presentationml/2006/ole">
              <p:oleObj spid="_x0000_s15396" name="Image" r:id="rId9" imgW="131042" imgH="146156" progId="">
                <p:embed/>
              </p:oleObj>
            </a:graphicData>
          </a:graphic>
        </p:graphicFrame>
      </p:grpSp>
      <p:sp>
        <p:nvSpPr>
          <p:cNvPr id="15398" name="Text Box 42"/>
          <p:cNvSpPr txBox="1">
            <a:spLocks noChangeArrowheads="1"/>
          </p:cNvSpPr>
          <p:nvPr/>
        </p:nvSpPr>
        <p:spPr bwMode="auto">
          <a:xfrm>
            <a:off x="3222625" y="6434138"/>
            <a:ext cx="2698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商代甲骨文所见主要谷物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41" name="Group 83"/>
          <p:cNvGrpSpPr>
            <a:grpSpLocks/>
          </p:cNvGrpSpPr>
          <p:nvPr/>
        </p:nvGrpSpPr>
        <p:grpSpPr bwMode="auto">
          <a:xfrm>
            <a:off x="1290638" y="877888"/>
            <a:ext cx="4340225" cy="5549900"/>
            <a:chOff x="136" y="572"/>
            <a:chExt cx="2734" cy="3496"/>
          </a:xfrm>
        </p:grpSpPr>
        <p:sp>
          <p:nvSpPr>
            <p:cNvPr id="16443" name="Rectangle 3"/>
            <p:cNvSpPr>
              <a:spLocks noChangeArrowheads="1"/>
            </p:cNvSpPr>
            <p:nvPr/>
          </p:nvSpPr>
          <p:spPr bwMode="auto">
            <a:xfrm>
              <a:off x="136" y="3369"/>
              <a:ext cx="2699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6444" name="Rectangle 4"/>
            <p:cNvSpPr>
              <a:spLocks noChangeArrowheads="1"/>
            </p:cNvSpPr>
            <p:nvPr/>
          </p:nvSpPr>
          <p:spPr bwMode="auto">
            <a:xfrm>
              <a:off x="136" y="2670"/>
              <a:ext cx="2699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6445" name="Rectangle 5"/>
            <p:cNvSpPr>
              <a:spLocks noChangeArrowheads="1"/>
            </p:cNvSpPr>
            <p:nvPr/>
          </p:nvSpPr>
          <p:spPr bwMode="auto">
            <a:xfrm>
              <a:off x="136" y="1970"/>
              <a:ext cx="2699" cy="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6446" name="Rectangle 6"/>
            <p:cNvSpPr>
              <a:spLocks noChangeArrowheads="1"/>
            </p:cNvSpPr>
            <p:nvPr/>
          </p:nvSpPr>
          <p:spPr bwMode="auto">
            <a:xfrm>
              <a:off x="136" y="1271"/>
              <a:ext cx="2699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6447" name="Rectangle 7"/>
            <p:cNvSpPr>
              <a:spLocks noChangeArrowheads="1"/>
            </p:cNvSpPr>
            <p:nvPr/>
          </p:nvSpPr>
          <p:spPr bwMode="auto">
            <a:xfrm>
              <a:off x="136" y="572"/>
              <a:ext cx="2699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6448" name="Line 8"/>
            <p:cNvSpPr>
              <a:spLocks noChangeShapeType="1"/>
            </p:cNvSpPr>
            <p:nvPr/>
          </p:nvSpPr>
          <p:spPr bwMode="auto">
            <a:xfrm>
              <a:off x="136" y="572"/>
              <a:ext cx="2699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9" name="Line 9"/>
            <p:cNvSpPr>
              <a:spLocks noChangeShapeType="1"/>
            </p:cNvSpPr>
            <p:nvPr/>
          </p:nvSpPr>
          <p:spPr bwMode="auto">
            <a:xfrm>
              <a:off x="136" y="1271"/>
              <a:ext cx="269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0" name="Line 10"/>
            <p:cNvSpPr>
              <a:spLocks noChangeShapeType="1"/>
            </p:cNvSpPr>
            <p:nvPr/>
          </p:nvSpPr>
          <p:spPr bwMode="auto">
            <a:xfrm>
              <a:off x="136" y="1970"/>
              <a:ext cx="269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1" name="Line 11"/>
            <p:cNvSpPr>
              <a:spLocks noChangeShapeType="1"/>
            </p:cNvSpPr>
            <p:nvPr/>
          </p:nvSpPr>
          <p:spPr bwMode="auto">
            <a:xfrm>
              <a:off x="136" y="2670"/>
              <a:ext cx="269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Line 12"/>
            <p:cNvSpPr>
              <a:spLocks noChangeShapeType="1"/>
            </p:cNvSpPr>
            <p:nvPr/>
          </p:nvSpPr>
          <p:spPr bwMode="auto">
            <a:xfrm>
              <a:off x="136" y="3369"/>
              <a:ext cx="269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Line 13"/>
            <p:cNvSpPr>
              <a:spLocks noChangeShapeType="1"/>
            </p:cNvSpPr>
            <p:nvPr/>
          </p:nvSpPr>
          <p:spPr bwMode="auto">
            <a:xfrm>
              <a:off x="136" y="4068"/>
              <a:ext cx="2699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Line 14"/>
            <p:cNvSpPr>
              <a:spLocks noChangeShapeType="1"/>
            </p:cNvSpPr>
            <p:nvPr/>
          </p:nvSpPr>
          <p:spPr bwMode="auto">
            <a:xfrm>
              <a:off x="136" y="572"/>
              <a:ext cx="0" cy="349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Line 15"/>
            <p:cNvSpPr>
              <a:spLocks noChangeShapeType="1"/>
            </p:cNvSpPr>
            <p:nvPr/>
          </p:nvSpPr>
          <p:spPr bwMode="auto">
            <a:xfrm>
              <a:off x="2835" y="572"/>
              <a:ext cx="0" cy="349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6430" name="Object 46"/>
            <p:cNvGraphicFramePr>
              <a:graphicFrameLocks noChangeAspect="1"/>
            </p:cNvGraphicFramePr>
            <p:nvPr/>
          </p:nvGraphicFramePr>
          <p:xfrm>
            <a:off x="249" y="635"/>
            <a:ext cx="538" cy="572"/>
          </p:xfrm>
          <a:graphic>
            <a:graphicData uri="http://schemas.openxmlformats.org/presentationml/2006/ole">
              <p:oleObj spid="_x0000_s16430" name="Image" r:id="rId3" imgW="380872" imgH="405350" progId="">
                <p:embed/>
              </p:oleObj>
            </a:graphicData>
          </a:graphic>
        </p:graphicFrame>
        <p:graphicFrame>
          <p:nvGraphicFramePr>
            <p:cNvPr id="16431" name="Object 47"/>
            <p:cNvGraphicFramePr>
              <a:graphicFrameLocks noChangeAspect="1"/>
            </p:cNvGraphicFramePr>
            <p:nvPr/>
          </p:nvGraphicFramePr>
          <p:xfrm>
            <a:off x="1338" y="590"/>
            <a:ext cx="538" cy="572"/>
          </p:xfrm>
          <a:graphic>
            <a:graphicData uri="http://schemas.openxmlformats.org/presentationml/2006/ole">
              <p:oleObj spid="_x0000_s16431" name="Image" r:id="rId4" imgW="380872" imgH="405350" progId="">
                <p:embed/>
              </p:oleObj>
            </a:graphicData>
          </a:graphic>
        </p:graphicFrame>
        <p:graphicFrame>
          <p:nvGraphicFramePr>
            <p:cNvPr id="16432" name="Object 48"/>
            <p:cNvGraphicFramePr>
              <a:graphicFrameLocks noChangeAspect="1"/>
            </p:cNvGraphicFramePr>
            <p:nvPr/>
          </p:nvGraphicFramePr>
          <p:xfrm>
            <a:off x="289" y="1347"/>
            <a:ext cx="323" cy="586"/>
          </p:xfrm>
          <a:graphic>
            <a:graphicData uri="http://schemas.openxmlformats.org/presentationml/2006/ole">
              <p:oleObj spid="_x0000_s16432" name="Image" r:id="rId5" imgW="228600" imgH="414353" progId="">
                <p:embed/>
              </p:oleObj>
            </a:graphicData>
          </a:graphic>
        </p:graphicFrame>
        <p:graphicFrame>
          <p:nvGraphicFramePr>
            <p:cNvPr id="16433" name="Object 49"/>
            <p:cNvGraphicFramePr>
              <a:graphicFrameLocks noChangeAspect="1"/>
            </p:cNvGraphicFramePr>
            <p:nvPr/>
          </p:nvGraphicFramePr>
          <p:xfrm>
            <a:off x="1429" y="1344"/>
            <a:ext cx="623" cy="529"/>
          </p:xfrm>
          <a:graphic>
            <a:graphicData uri="http://schemas.openxmlformats.org/presentationml/2006/ole">
              <p:oleObj spid="_x0000_s16433" name="Image" r:id="rId6" imgW="441736" imgH="374746" progId="">
                <p:embed/>
              </p:oleObj>
            </a:graphicData>
          </a:graphic>
        </p:graphicFrame>
        <p:graphicFrame>
          <p:nvGraphicFramePr>
            <p:cNvPr id="16434" name="Object 50"/>
            <p:cNvGraphicFramePr>
              <a:graphicFrameLocks noChangeAspect="1"/>
            </p:cNvGraphicFramePr>
            <p:nvPr/>
          </p:nvGraphicFramePr>
          <p:xfrm>
            <a:off x="301" y="2069"/>
            <a:ext cx="356" cy="547"/>
          </p:xfrm>
          <a:graphic>
            <a:graphicData uri="http://schemas.openxmlformats.org/presentationml/2006/ole">
              <p:oleObj spid="_x0000_s16434" name="Image" r:id="rId7" imgW="252728" imgH="386998" progId="">
                <p:embed/>
              </p:oleObj>
            </a:graphicData>
          </a:graphic>
        </p:graphicFrame>
        <p:graphicFrame>
          <p:nvGraphicFramePr>
            <p:cNvPr id="16435" name="Object 51"/>
            <p:cNvGraphicFramePr>
              <a:graphicFrameLocks noChangeAspect="1"/>
            </p:cNvGraphicFramePr>
            <p:nvPr/>
          </p:nvGraphicFramePr>
          <p:xfrm>
            <a:off x="1520" y="2084"/>
            <a:ext cx="403" cy="439"/>
          </p:xfrm>
          <a:graphic>
            <a:graphicData uri="http://schemas.openxmlformats.org/presentationml/2006/ole">
              <p:oleObj spid="_x0000_s16435" name="Image" r:id="rId8" imgW="286198" imgH="310686" progId="">
                <p:embed/>
              </p:oleObj>
            </a:graphicData>
          </a:graphic>
        </p:graphicFrame>
        <p:graphicFrame>
          <p:nvGraphicFramePr>
            <p:cNvPr id="16436" name="Object 52"/>
            <p:cNvGraphicFramePr>
              <a:graphicFrameLocks noChangeAspect="1"/>
            </p:cNvGraphicFramePr>
            <p:nvPr/>
          </p:nvGraphicFramePr>
          <p:xfrm>
            <a:off x="248" y="2704"/>
            <a:ext cx="245" cy="604"/>
          </p:xfrm>
          <a:graphic>
            <a:graphicData uri="http://schemas.openxmlformats.org/presentationml/2006/ole">
              <p:oleObj spid="_x0000_s16436" name="Image" r:id="rId9" imgW="173516" imgH="426612" progId="">
                <p:embed/>
              </p:oleObj>
            </a:graphicData>
          </a:graphic>
        </p:graphicFrame>
        <p:graphicFrame>
          <p:nvGraphicFramePr>
            <p:cNvPr id="16437" name="Object 53"/>
            <p:cNvGraphicFramePr>
              <a:graphicFrameLocks noChangeAspect="1"/>
            </p:cNvGraphicFramePr>
            <p:nvPr/>
          </p:nvGraphicFramePr>
          <p:xfrm>
            <a:off x="974" y="2777"/>
            <a:ext cx="240" cy="529"/>
          </p:xfrm>
          <a:graphic>
            <a:graphicData uri="http://schemas.openxmlformats.org/presentationml/2006/ole">
              <p:oleObj spid="_x0000_s16437" name="Image" r:id="rId10" imgW="170645" imgH="374746" progId="">
                <p:embed/>
              </p:oleObj>
            </a:graphicData>
          </a:graphic>
        </p:graphicFrame>
        <p:graphicFrame>
          <p:nvGraphicFramePr>
            <p:cNvPr id="16438" name="Object 54"/>
            <p:cNvGraphicFramePr>
              <a:graphicFrameLocks noChangeAspect="1"/>
            </p:cNvGraphicFramePr>
            <p:nvPr/>
          </p:nvGraphicFramePr>
          <p:xfrm>
            <a:off x="1519" y="2733"/>
            <a:ext cx="379" cy="516"/>
          </p:xfrm>
          <a:graphic>
            <a:graphicData uri="http://schemas.openxmlformats.org/presentationml/2006/ole">
              <p:oleObj spid="_x0000_s16438" name="Image" r:id="rId11" imgW="268202" imgH="365761" progId="">
                <p:embed/>
              </p:oleObj>
            </a:graphicData>
          </a:graphic>
        </p:graphicFrame>
        <p:graphicFrame>
          <p:nvGraphicFramePr>
            <p:cNvPr id="16439" name="Object 55"/>
            <p:cNvGraphicFramePr>
              <a:graphicFrameLocks noChangeAspect="1"/>
            </p:cNvGraphicFramePr>
            <p:nvPr/>
          </p:nvGraphicFramePr>
          <p:xfrm>
            <a:off x="281" y="3553"/>
            <a:ext cx="331" cy="331"/>
          </p:xfrm>
          <a:graphic>
            <a:graphicData uri="http://schemas.openxmlformats.org/presentationml/2006/ole">
              <p:oleObj spid="_x0000_s16439" name="Image" r:id="rId12" imgW="234359" imgH="234359" progId="">
                <p:embed/>
              </p:oleObj>
            </a:graphicData>
          </a:graphic>
        </p:graphicFrame>
        <p:graphicFrame>
          <p:nvGraphicFramePr>
            <p:cNvPr id="16440" name="Object 56"/>
            <p:cNvGraphicFramePr>
              <a:graphicFrameLocks noChangeAspect="1"/>
            </p:cNvGraphicFramePr>
            <p:nvPr/>
          </p:nvGraphicFramePr>
          <p:xfrm>
            <a:off x="1292" y="3434"/>
            <a:ext cx="547" cy="487"/>
          </p:xfrm>
          <a:graphic>
            <a:graphicData uri="http://schemas.openxmlformats.org/presentationml/2006/ole">
              <p:oleObj spid="_x0000_s16440" name="Image" r:id="rId13" imgW="386998" imgH="344162" progId="">
                <p:embed/>
              </p:oleObj>
            </a:graphicData>
          </a:graphic>
        </p:graphicFrame>
        <p:sp>
          <p:nvSpPr>
            <p:cNvPr id="16456" name="Text Box 60"/>
            <p:cNvSpPr txBox="1">
              <a:spLocks noChangeArrowheads="1"/>
            </p:cNvSpPr>
            <p:nvPr/>
          </p:nvSpPr>
          <p:spPr bwMode="auto">
            <a:xfrm>
              <a:off x="793" y="803"/>
              <a:ext cx="5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（戈）</a:t>
              </a:r>
            </a:p>
          </p:txBody>
        </p:sp>
        <p:sp>
          <p:nvSpPr>
            <p:cNvPr id="16457" name="Text Box 61"/>
            <p:cNvSpPr txBox="1">
              <a:spLocks noChangeArrowheads="1"/>
            </p:cNvSpPr>
            <p:nvPr/>
          </p:nvSpPr>
          <p:spPr bwMode="auto">
            <a:xfrm>
              <a:off x="1701" y="803"/>
              <a:ext cx="11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（戌）人荷着戈</a:t>
              </a:r>
            </a:p>
          </p:txBody>
        </p:sp>
        <p:sp>
          <p:nvSpPr>
            <p:cNvPr id="16458" name="Text Box 62"/>
            <p:cNvSpPr txBox="1">
              <a:spLocks noChangeArrowheads="1"/>
            </p:cNvSpPr>
            <p:nvPr/>
          </p:nvSpPr>
          <p:spPr bwMode="auto">
            <a:xfrm>
              <a:off x="567" y="1525"/>
              <a:ext cx="8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（戌）斧钺</a:t>
              </a:r>
            </a:p>
          </p:txBody>
        </p:sp>
        <p:sp>
          <p:nvSpPr>
            <p:cNvPr id="16459" name="Text Box 63"/>
            <p:cNvSpPr txBox="1">
              <a:spLocks noChangeArrowheads="1"/>
            </p:cNvSpPr>
            <p:nvPr/>
          </p:nvSpPr>
          <p:spPr bwMode="auto">
            <a:xfrm>
              <a:off x="1973" y="1389"/>
              <a:ext cx="83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一手拿钺</a:t>
              </a:r>
            </a:p>
            <a:p>
              <a:pPr algn="ctr"/>
              <a:r>
                <a:rPr lang="zh-CN" altLang="en-US"/>
                <a:t>一手捉俘虏</a:t>
              </a:r>
            </a:p>
          </p:txBody>
        </p:sp>
        <p:sp>
          <p:nvSpPr>
            <p:cNvPr id="16460" name="Text Box 64"/>
            <p:cNvSpPr txBox="1">
              <a:spLocks noChangeArrowheads="1"/>
            </p:cNvSpPr>
            <p:nvPr/>
          </p:nvSpPr>
          <p:spPr bwMode="auto">
            <a:xfrm>
              <a:off x="657" y="2209"/>
              <a:ext cx="5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（刀）</a:t>
              </a:r>
            </a:p>
          </p:txBody>
        </p:sp>
        <p:sp>
          <p:nvSpPr>
            <p:cNvPr id="16461" name="Text Box 65"/>
            <p:cNvSpPr txBox="1">
              <a:spLocks noChangeArrowheads="1"/>
            </p:cNvSpPr>
            <p:nvPr/>
          </p:nvSpPr>
          <p:spPr bwMode="auto">
            <a:xfrm>
              <a:off x="2018" y="2205"/>
              <a:ext cx="6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人拿着刀</a:t>
              </a:r>
            </a:p>
          </p:txBody>
        </p:sp>
        <p:sp>
          <p:nvSpPr>
            <p:cNvPr id="16462" name="Text Box 66"/>
            <p:cNvSpPr txBox="1">
              <a:spLocks noChangeArrowheads="1"/>
            </p:cNvSpPr>
            <p:nvPr/>
          </p:nvSpPr>
          <p:spPr bwMode="auto">
            <a:xfrm>
              <a:off x="431" y="2931"/>
              <a:ext cx="5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（弓）</a:t>
              </a:r>
            </a:p>
          </p:txBody>
        </p:sp>
        <p:sp>
          <p:nvSpPr>
            <p:cNvPr id="16463" name="Text Box 67"/>
            <p:cNvSpPr txBox="1">
              <a:spLocks noChangeArrowheads="1"/>
            </p:cNvSpPr>
            <p:nvPr/>
          </p:nvSpPr>
          <p:spPr bwMode="auto">
            <a:xfrm>
              <a:off x="1111" y="2931"/>
              <a:ext cx="5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（矢）</a:t>
              </a:r>
            </a:p>
          </p:txBody>
        </p:sp>
        <p:sp>
          <p:nvSpPr>
            <p:cNvPr id="16464" name="Text Box 68"/>
            <p:cNvSpPr txBox="1">
              <a:spLocks noChangeArrowheads="1"/>
            </p:cNvSpPr>
            <p:nvPr/>
          </p:nvSpPr>
          <p:spPr bwMode="auto">
            <a:xfrm>
              <a:off x="1746" y="2886"/>
              <a:ext cx="11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（射）用弓箭射</a:t>
              </a:r>
            </a:p>
          </p:txBody>
        </p:sp>
        <p:sp>
          <p:nvSpPr>
            <p:cNvPr id="16465" name="Text Box 69"/>
            <p:cNvSpPr txBox="1">
              <a:spLocks noChangeArrowheads="1"/>
            </p:cNvSpPr>
            <p:nvPr/>
          </p:nvSpPr>
          <p:spPr bwMode="auto">
            <a:xfrm>
              <a:off x="703" y="3612"/>
              <a:ext cx="5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（毋）</a:t>
              </a:r>
            </a:p>
          </p:txBody>
        </p:sp>
        <p:sp>
          <p:nvSpPr>
            <p:cNvPr id="16466" name="Text Box 70"/>
            <p:cNvSpPr txBox="1">
              <a:spLocks noChangeArrowheads="1"/>
            </p:cNvSpPr>
            <p:nvPr/>
          </p:nvSpPr>
          <p:spPr bwMode="auto">
            <a:xfrm>
              <a:off x="1927" y="3475"/>
              <a:ext cx="69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一手拿戈</a:t>
              </a:r>
            </a:p>
            <a:p>
              <a:r>
                <a:rPr lang="zh-CN" altLang="en-US"/>
                <a:t>一手拿盾</a:t>
              </a:r>
            </a:p>
          </p:txBody>
        </p:sp>
      </p:grpSp>
      <p:sp>
        <p:nvSpPr>
          <p:cNvPr id="16442" name="Text Box 84"/>
          <p:cNvSpPr txBox="1">
            <a:spLocks noChangeArrowheads="1"/>
          </p:cNvSpPr>
          <p:nvPr/>
        </p:nvSpPr>
        <p:spPr bwMode="auto">
          <a:xfrm>
            <a:off x="5772150" y="5565775"/>
            <a:ext cx="2241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商代甲骨文所见武器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45" name="Group 83"/>
          <p:cNvGrpSpPr>
            <a:grpSpLocks/>
          </p:cNvGrpSpPr>
          <p:nvPr/>
        </p:nvGrpSpPr>
        <p:grpSpPr bwMode="auto">
          <a:xfrm>
            <a:off x="1082675" y="750888"/>
            <a:ext cx="4137025" cy="6035675"/>
            <a:chOff x="3041" y="181"/>
            <a:chExt cx="2606" cy="3884"/>
          </a:xfrm>
        </p:grpSpPr>
        <p:sp>
          <p:nvSpPr>
            <p:cNvPr id="17447" name="Rectangle 17"/>
            <p:cNvSpPr>
              <a:spLocks noChangeArrowheads="1"/>
            </p:cNvSpPr>
            <p:nvPr/>
          </p:nvSpPr>
          <p:spPr bwMode="auto">
            <a:xfrm>
              <a:off x="3923" y="3558"/>
              <a:ext cx="1724" cy="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48" name="Rectangle 18"/>
            <p:cNvSpPr>
              <a:spLocks noChangeArrowheads="1"/>
            </p:cNvSpPr>
            <p:nvPr/>
          </p:nvSpPr>
          <p:spPr bwMode="auto">
            <a:xfrm>
              <a:off x="3041" y="3558"/>
              <a:ext cx="882" cy="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49" name="Rectangle 19"/>
            <p:cNvSpPr>
              <a:spLocks noChangeArrowheads="1"/>
            </p:cNvSpPr>
            <p:nvPr/>
          </p:nvSpPr>
          <p:spPr bwMode="auto">
            <a:xfrm>
              <a:off x="3923" y="3050"/>
              <a:ext cx="1724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50" name="Rectangle 20"/>
            <p:cNvSpPr>
              <a:spLocks noChangeArrowheads="1"/>
            </p:cNvSpPr>
            <p:nvPr/>
          </p:nvSpPr>
          <p:spPr bwMode="auto">
            <a:xfrm>
              <a:off x="3041" y="3050"/>
              <a:ext cx="882" cy="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51" name="Rectangle 21"/>
            <p:cNvSpPr>
              <a:spLocks noChangeArrowheads="1"/>
            </p:cNvSpPr>
            <p:nvPr/>
          </p:nvSpPr>
          <p:spPr bwMode="auto">
            <a:xfrm>
              <a:off x="3923" y="2543"/>
              <a:ext cx="1724" cy="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52" name="Rectangle 22"/>
            <p:cNvSpPr>
              <a:spLocks noChangeArrowheads="1"/>
            </p:cNvSpPr>
            <p:nvPr/>
          </p:nvSpPr>
          <p:spPr bwMode="auto">
            <a:xfrm>
              <a:off x="3923" y="1986"/>
              <a:ext cx="1724" cy="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53" name="Rectangle 23"/>
            <p:cNvSpPr>
              <a:spLocks noChangeArrowheads="1"/>
            </p:cNvSpPr>
            <p:nvPr/>
          </p:nvSpPr>
          <p:spPr bwMode="auto">
            <a:xfrm>
              <a:off x="3923" y="1423"/>
              <a:ext cx="1724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54" name="Rectangle 24"/>
            <p:cNvSpPr>
              <a:spLocks noChangeArrowheads="1"/>
            </p:cNvSpPr>
            <p:nvPr/>
          </p:nvSpPr>
          <p:spPr bwMode="auto">
            <a:xfrm>
              <a:off x="3923" y="805"/>
              <a:ext cx="1724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55" name="Rectangle 25"/>
            <p:cNvSpPr>
              <a:spLocks noChangeArrowheads="1"/>
            </p:cNvSpPr>
            <p:nvPr/>
          </p:nvSpPr>
          <p:spPr bwMode="auto">
            <a:xfrm>
              <a:off x="3923" y="181"/>
              <a:ext cx="1724" cy="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56" name="Rectangle 26"/>
            <p:cNvSpPr>
              <a:spLocks noChangeArrowheads="1"/>
            </p:cNvSpPr>
            <p:nvPr/>
          </p:nvSpPr>
          <p:spPr bwMode="auto">
            <a:xfrm>
              <a:off x="3041" y="2543"/>
              <a:ext cx="882" cy="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57" name="Rectangle 27"/>
            <p:cNvSpPr>
              <a:spLocks noChangeArrowheads="1"/>
            </p:cNvSpPr>
            <p:nvPr/>
          </p:nvSpPr>
          <p:spPr bwMode="auto">
            <a:xfrm>
              <a:off x="3041" y="1986"/>
              <a:ext cx="882" cy="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58" name="Rectangle 28"/>
            <p:cNvSpPr>
              <a:spLocks noChangeArrowheads="1"/>
            </p:cNvSpPr>
            <p:nvPr/>
          </p:nvSpPr>
          <p:spPr bwMode="auto">
            <a:xfrm>
              <a:off x="3041" y="1423"/>
              <a:ext cx="882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59" name="Rectangle 29"/>
            <p:cNvSpPr>
              <a:spLocks noChangeArrowheads="1"/>
            </p:cNvSpPr>
            <p:nvPr/>
          </p:nvSpPr>
          <p:spPr bwMode="auto">
            <a:xfrm>
              <a:off x="3041" y="805"/>
              <a:ext cx="882" cy="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60" name="Rectangle 30"/>
            <p:cNvSpPr>
              <a:spLocks noChangeArrowheads="1"/>
            </p:cNvSpPr>
            <p:nvPr/>
          </p:nvSpPr>
          <p:spPr bwMode="auto">
            <a:xfrm>
              <a:off x="3041" y="181"/>
              <a:ext cx="882" cy="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kumimoji="1" lang="zh-CN" altLang="en-US" sz="2800">
                <a:latin typeface="Times New Roman" pitchFamily="18" charset="0"/>
              </a:endParaRPr>
            </a:p>
          </p:txBody>
        </p:sp>
        <p:sp>
          <p:nvSpPr>
            <p:cNvPr id="17461" name="Line 31"/>
            <p:cNvSpPr>
              <a:spLocks noChangeShapeType="1"/>
            </p:cNvSpPr>
            <p:nvPr/>
          </p:nvSpPr>
          <p:spPr bwMode="auto">
            <a:xfrm>
              <a:off x="3041" y="181"/>
              <a:ext cx="260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Line 32"/>
            <p:cNvSpPr>
              <a:spLocks noChangeShapeType="1"/>
            </p:cNvSpPr>
            <p:nvPr/>
          </p:nvSpPr>
          <p:spPr bwMode="auto">
            <a:xfrm>
              <a:off x="3041" y="805"/>
              <a:ext cx="260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3" name="Line 33"/>
            <p:cNvSpPr>
              <a:spLocks noChangeShapeType="1"/>
            </p:cNvSpPr>
            <p:nvPr/>
          </p:nvSpPr>
          <p:spPr bwMode="auto">
            <a:xfrm>
              <a:off x="3041" y="1423"/>
              <a:ext cx="260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Line 34"/>
            <p:cNvSpPr>
              <a:spLocks noChangeShapeType="1"/>
            </p:cNvSpPr>
            <p:nvPr/>
          </p:nvSpPr>
          <p:spPr bwMode="auto">
            <a:xfrm>
              <a:off x="3041" y="1986"/>
              <a:ext cx="260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Line 35"/>
            <p:cNvSpPr>
              <a:spLocks noChangeShapeType="1"/>
            </p:cNvSpPr>
            <p:nvPr/>
          </p:nvSpPr>
          <p:spPr bwMode="auto">
            <a:xfrm>
              <a:off x="3041" y="2543"/>
              <a:ext cx="260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Line 36"/>
            <p:cNvSpPr>
              <a:spLocks noChangeShapeType="1"/>
            </p:cNvSpPr>
            <p:nvPr/>
          </p:nvSpPr>
          <p:spPr bwMode="auto">
            <a:xfrm>
              <a:off x="3041" y="4065"/>
              <a:ext cx="260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Line 37"/>
            <p:cNvSpPr>
              <a:spLocks noChangeShapeType="1"/>
            </p:cNvSpPr>
            <p:nvPr/>
          </p:nvSpPr>
          <p:spPr bwMode="auto">
            <a:xfrm>
              <a:off x="3041" y="181"/>
              <a:ext cx="0" cy="388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8" name="Line 38"/>
            <p:cNvSpPr>
              <a:spLocks noChangeShapeType="1"/>
            </p:cNvSpPr>
            <p:nvPr/>
          </p:nvSpPr>
          <p:spPr bwMode="auto">
            <a:xfrm>
              <a:off x="5647" y="181"/>
              <a:ext cx="0" cy="388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9" name="Line 39"/>
            <p:cNvSpPr>
              <a:spLocks noChangeShapeType="1"/>
            </p:cNvSpPr>
            <p:nvPr/>
          </p:nvSpPr>
          <p:spPr bwMode="auto">
            <a:xfrm>
              <a:off x="3923" y="181"/>
              <a:ext cx="0" cy="38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Line 40"/>
            <p:cNvSpPr>
              <a:spLocks noChangeShapeType="1"/>
            </p:cNvSpPr>
            <p:nvPr/>
          </p:nvSpPr>
          <p:spPr bwMode="auto">
            <a:xfrm>
              <a:off x="3041" y="3050"/>
              <a:ext cx="260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Line 41"/>
            <p:cNvSpPr>
              <a:spLocks noChangeShapeType="1"/>
            </p:cNvSpPr>
            <p:nvPr/>
          </p:nvSpPr>
          <p:spPr bwMode="auto">
            <a:xfrm>
              <a:off x="3041" y="3558"/>
              <a:ext cx="260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7438" name="Object 30"/>
            <p:cNvGraphicFramePr>
              <a:graphicFrameLocks noChangeAspect="1"/>
            </p:cNvGraphicFramePr>
            <p:nvPr/>
          </p:nvGraphicFramePr>
          <p:xfrm>
            <a:off x="3198" y="300"/>
            <a:ext cx="235" cy="374"/>
          </p:xfrm>
          <a:graphic>
            <a:graphicData uri="http://schemas.openxmlformats.org/presentationml/2006/ole">
              <p:oleObj spid="_x0000_s17438" name="Image" r:id="rId3" imgW="167399" imgH="264952" progId="">
                <p:embed/>
              </p:oleObj>
            </a:graphicData>
          </a:graphic>
        </p:graphicFrame>
        <p:graphicFrame>
          <p:nvGraphicFramePr>
            <p:cNvPr id="17439" name="Object 31"/>
            <p:cNvGraphicFramePr>
              <a:graphicFrameLocks noChangeAspect="1"/>
            </p:cNvGraphicFramePr>
            <p:nvPr/>
          </p:nvGraphicFramePr>
          <p:xfrm>
            <a:off x="3156" y="890"/>
            <a:ext cx="314" cy="370"/>
          </p:xfrm>
          <a:graphic>
            <a:graphicData uri="http://schemas.openxmlformats.org/presentationml/2006/ole">
              <p:oleObj spid="_x0000_s17439" name="Image" r:id="rId4" imgW="222486" imgH="262084" progId="">
                <p:embed/>
              </p:oleObj>
            </a:graphicData>
          </a:graphic>
        </p:graphicFrame>
        <p:graphicFrame>
          <p:nvGraphicFramePr>
            <p:cNvPr id="17440" name="Object 32"/>
            <p:cNvGraphicFramePr>
              <a:graphicFrameLocks noChangeAspect="1"/>
            </p:cNvGraphicFramePr>
            <p:nvPr/>
          </p:nvGraphicFramePr>
          <p:xfrm>
            <a:off x="3209" y="1480"/>
            <a:ext cx="215" cy="394"/>
          </p:xfrm>
          <a:graphic>
            <a:graphicData uri="http://schemas.openxmlformats.org/presentationml/2006/ole">
              <p:oleObj spid="_x0000_s17440" name="Image" r:id="rId5" imgW="152284" imgH="280085" progId="">
                <p:embed/>
              </p:oleObj>
            </a:graphicData>
          </a:graphic>
        </p:graphicFrame>
        <p:graphicFrame>
          <p:nvGraphicFramePr>
            <p:cNvPr id="17441" name="Object 33"/>
            <p:cNvGraphicFramePr>
              <a:graphicFrameLocks noChangeAspect="1"/>
            </p:cNvGraphicFramePr>
            <p:nvPr/>
          </p:nvGraphicFramePr>
          <p:xfrm>
            <a:off x="3147" y="2024"/>
            <a:ext cx="323" cy="388"/>
          </p:xfrm>
          <a:graphic>
            <a:graphicData uri="http://schemas.openxmlformats.org/presentationml/2006/ole">
              <p:oleObj spid="_x0000_s17441" name="Image" r:id="rId6" imgW="228600" imgH="274321" progId="">
                <p:embed/>
              </p:oleObj>
            </a:graphicData>
          </a:graphic>
        </p:graphicFrame>
        <p:graphicFrame>
          <p:nvGraphicFramePr>
            <p:cNvPr id="17442" name="Object 34"/>
            <p:cNvGraphicFramePr>
              <a:graphicFrameLocks noChangeAspect="1"/>
            </p:cNvGraphicFramePr>
            <p:nvPr/>
          </p:nvGraphicFramePr>
          <p:xfrm>
            <a:off x="3121" y="2561"/>
            <a:ext cx="258" cy="370"/>
          </p:xfrm>
          <a:graphic>
            <a:graphicData uri="http://schemas.openxmlformats.org/presentationml/2006/ole">
              <p:oleObj spid="_x0000_s17442" name="Image" r:id="rId7" imgW="182880" imgH="262084" progId="">
                <p:embed/>
              </p:oleObj>
            </a:graphicData>
          </a:graphic>
        </p:graphicFrame>
        <p:graphicFrame>
          <p:nvGraphicFramePr>
            <p:cNvPr id="17443" name="Object 35"/>
            <p:cNvGraphicFramePr>
              <a:graphicFrameLocks noChangeAspect="1"/>
            </p:cNvGraphicFramePr>
            <p:nvPr/>
          </p:nvGraphicFramePr>
          <p:xfrm>
            <a:off x="3135" y="3067"/>
            <a:ext cx="289" cy="394"/>
          </p:xfrm>
          <a:graphic>
            <a:graphicData uri="http://schemas.openxmlformats.org/presentationml/2006/ole">
              <p:oleObj spid="_x0000_s17443" name="Image" r:id="rId8" imgW="204113" imgH="280085" progId="">
                <p:embed/>
              </p:oleObj>
            </a:graphicData>
          </a:graphic>
        </p:graphicFrame>
        <p:graphicFrame>
          <p:nvGraphicFramePr>
            <p:cNvPr id="17444" name="Object 36"/>
            <p:cNvGraphicFramePr>
              <a:graphicFrameLocks noChangeAspect="1"/>
            </p:cNvGraphicFramePr>
            <p:nvPr/>
          </p:nvGraphicFramePr>
          <p:xfrm>
            <a:off x="3149" y="3580"/>
            <a:ext cx="275" cy="394"/>
          </p:xfrm>
          <a:graphic>
            <a:graphicData uri="http://schemas.openxmlformats.org/presentationml/2006/ole">
              <p:oleObj spid="_x0000_s17444" name="Image" r:id="rId9" imgW="194759" imgH="280085" progId="">
                <p:embed/>
              </p:oleObj>
            </a:graphicData>
          </a:graphic>
        </p:graphicFrame>
        <p:sp>
          <p:nvSpPr>
            <p:cNvPr id="17472" name="Text Box 71"/>
            <p:cNvSpPr txBox="1">
              <a:spLocks noChangeArrowheads="1"/>
            </p:cNvSpPr>
            <p:nvPr/>
          </p:nvSpPr>
          <p:spPr bwMode="auto">
            <a:xfrm>
              <a:off x="3379" y="3702"/>
              <a:ext cx="548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（伐）</a:t>
              </a:r>
            </a:p>
          </p:txBody>
        </p:sp>
        <p:sp>
          <p:nvSpPr>
            <p:cNvPr id="17473" name="Text Box 72"/>
            <p:cNvSpPr txBox="1">
              <a:spLocks noChangeArrowheads="1"/>
            </p:cNvSpPr>
            <p:nvPr/>
          </p:nvSpPr>
          <p:spPr bwMode="auto">
            <a:xfrm>
              <a:off x="4105" y="3702"/>
              <a:ext cx="98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用戈把头砍掉</a:t>
              </a:r>
            </a:p>
          </p:txBody>
        </p:sp>
        <p:sp>
          <p:nvSpPr>
            <p:cNvPr id="17474" name="Text Box 73"/>
            <p:cNvSpPr txBox="1">
              <a:spLocks noChangeArrowheads="1"/>
            </p:cNvSpPr>
            <p:nvPr/>
          </p:nvSpPr>
          <p:spPr bwMode="auto">
            <a:xfrm>
              <a:off x="3379" y="3203"/>
              <a:ext cx="548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（劓）</a:t>
              </a:r>
            </a:p>
          </p:txBody>
        </p:sp>
        <p:sp>
          <p:nvSpPr>
            <p:cNvPr id="17475" name="Text Box 74"/>
            <p:cNvSpPr txBox="1">
              <a:spLocks noChangeArrowheads="1"/>
            </p:cNvSpPr>
            <p:nvPr/>
          </p:nvSpPr>
          <p:spPr bwMode="auto">
            <a:xfrm>
              <a:off x="4059" y="3203"/>
              <a:ext cx="1124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用刀把鼻子割掉</a:t>
              </a:r>
            </a:p>
          </p:txBody>
        </p:sp>
        <p:sp>
          <p:nvSpPr>
            <p:cNvPr id="17476" name="Text Box 75"/>
            <p:cNvSpPr txBox="1">
              <a:spLocks noChangeArrowheads="1"/>
            </p:cNvSpPr>
            <p:nvPr/>
          </p:nvSpPr>
          <p:spPr bwMode="auto">
            <a:xfrm>
              <a:off x="4059" y="2700"/>
              <a:ext cx="1268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把人活埋在地穴内</a:t>
              </a:r>
            </a:p>
          </p:txBody>
        </p:sp>
        <p:sp>
          <p:nvSpPr>
            <p:cNvPr id="17477" name="Text Box 76"/>
            <p:cNvSpPr txBox="1">
              <a:spLocks noChangeArrowheads="1"/>
            </p:cNvSpPr>
            <p:nvPr/>
          </p:nvSpPr>
          <p:spPr bwMode="auto">
            <a:xfrm>
              <a:off x="3424" y="2160"/>
              <a:ext cx="548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（围）</a:t>
              </a:r>
            </a:p>
          </p:txBody>
        </p:sp>
        <p:sp>
          <p:nvSpPr>
            <p:cNvPr id="17478" name="Text Box 77"/>
            <p:cNvSpPr txBox="1">
              <a:spLocks noChangeArrowheads="1"/>
            </p:cNvSpPr>
            <p:nvPr/>
          </p:nvSpPr>
          <p:spPr bwMode="auto">
            <a:xfrm>
              <a:off x="4069" y="2160"/>
              <a:ext cx="1124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就是关人的监狱</a:t>
              </a:r>
            </a:p>
          </p:txBody>
        </p:sp>
        <p:sp>
          <p:nvSpPr>
            <p:cNvPr id="17479" name="Text Box 78"/>
            <p:cNvSpPr txBox="1">
              <a:spLocks noChangeArrowheads="1"/>
            </p:cNvSpPr>
            <p:nvPr/>
          </p:nvSpPr>
          <p:spPr bwMode="auto">
            <a:xfrm>
              <a:off x="4059" y="1616"/>
              <a:ext cx="122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把脚用“幸”铐起来</a:t>
              </a:r>
            </a:p>
          </p:txBody>
        </p:sp>
        <p:sp>
          <p:nvSpPr>
            <p:cNvPr id="17480" name="Text Box 79"/>
            <p:cNvSpPr txBox="1">
              <a:spLocks noChangeArrowheads="1"/>
            </p:cNvSpPr>
            <p:nvPr/>
          </p:nvSpPr>
          <p:spPr bwMode="auto">
            <a:xfrm>
              <a:off x="3379" y="981"/>
              <a:ext cx="548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（执）</a:t>
              </a:r>
            </a:p>
          </p:txBody>
        </p:sp>
        <p:sp>
          <p:nvSpPr>
            <p:cNvPr id="17481" name="Text Box 80"/>
            <p:cNvSpPr txBox="1">
              <a:spLocks noChangeArrowheads="1"/>
            </p:cNvSpPr>
            <p:nvPr/>
          </p:nvSpPr>
          <p:spPr bwMode="auto">
            <a:xfrm>
              <a:off x="4059" y="981"/>
              <a:ext cx="1220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把手用“幸”铐起来</a:t>
              </a:r>
            </a:p>
          </p:txBody>
        </p:sp>
        <p:sp>
          <p:nvSpPr>
            <p:cNvPr id="17482" name="Text Box 81"/>
            <p:cNvSpPr txBox="1">
              <a:spLocks noChangeArrowheads="1"/>
            </p:cNvSpPr>
            <p:nvPr/>
          </p:nvSpPr>
          <p:spPr bwMode="auto">
            <a:xfrm>
              <a:off x="3424" y="391"/>
              <a:ext cx="548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（幸）</a:t>
              </a:r>
            </a:p>
          </p:txBody>
        </p:sp>
        <p:sp>
          <p:nvSpPr>
            <p:cNvPr id="17483" name="Text Box 82"/>
            <p:cNvSpPr txBox="1">
              <a:spLocks noChangeArrowheads="1"/>
            </p:cNvSpPr>
            <p:nvPr/>
          </p:nvSpPr>
          <p:spPr bwMode="auto">
            <a:xfrm>
              <a:off x="4046" y="391"/>
              <a:ext cx="1556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/>
                <a:t>幸就是古代手铐、脚铐</a:t>
              </a:r>
            </a:p>
          </p:txBody>
        </p:sp>
      </p:grpSp>
      <p:sp>
        <p:nvSpPr>
          <p:cNvPr id="17446" name="Text Box 84"/>
          <p:cNvSpPr txBox="1">
            <a:spLocks noChangeArrowheads="1"/>
          </p:cNvSpPr>
          <p:nvPr/>
        </p:nvSpPr>
        <p:spPr bwMode="auto">
          <a:xfrm>
            <a:off x="5510213" y="5842000"/>
            <a:ext cx="2241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商代甲骨文所见刑罚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2209800" y="1447800"/>
          <a:ext cx="4303713" cy="4343400"/>
        </p:xfrm>
        <a:graphic>
          <a:graphicData uri="http://schemas.openxmlformats.org/presentationml/2006/ole">
            <p:oleObj spid="_x0000_s18438" name="Image" r:id="rId3" imgW="2755556" imgH="2780952" progId="">
              <p:embed/>
            </p:oleObj>
          </a:graphicData>
        </a:graphic>
      </p:graphicFrame>
      <p:sp>
        <p:nvSpPr>
          <p:cNvPr id="18439" name="Text Box 3"/>
          <p:cNvSpPr txBox="1">
            <a:spLocks noChangeArrowheads="1"/>
          </p:cNvSpPr>
          <p:nvPr/>
        </p:nvSpPr>
        <p:spPr bwMode="auto">
          <a:xfrm>
            <a:off x="3244850" y="5943600"/>
            <a:ext cx="247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与纺织有关的甲骨文字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Text Box 2"/>
          <p:cNvSpPr txBox="1">
            <a:spLocks noChangeArrowheads="1"/>
          </p:cNvSpPr>
          <p:nvPr/>
        </p:nvSpPr>
        <p:spPr bwMode="auto">
          <a:xfrm>
            <a:off x="2743200" y="6110288"/>
            <a:ext cx="3390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甲骨文中“象形字” “会意字”举例</a:t>
            </a:r>
          </a:p>
        </p:txBody>
      </p:sp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2438400" y="1295400"/>
          <a:ext cx="4114800" cy="4660900"/>
        </p:xfrm>
        <a:graphic>
          <a:graphicData uri="http://schemas.openxmlformats.org/presentationml/2006/ole">
            <p:oleObj spid="_x0000_s19462" name="Image" r:id="rId3" imgW="3250794" imgH="3682540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2" descr="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828800"/>
            <a:ext cx="3429000" cy="290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Text Box 3"/>
          <p:cNvSpPr txBox="1">
            <a:spLocks noChangeArrowheads="1"/>
          </p:cNvSpPr>
          <p:nvPr/>
        </p:nvSpPr>
        <p:spPr bwMode="auto">
          <a:xfrm>
            <a:off x="2438400" y="49530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Calibri" pitchFamily="34" charset="0"/>
              </a:rPr>
              <a:t>“车”</a:t>
            </a: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4648200" y="1371600"/>
          <a:ext cx="3409950" cy="4648200"/>
        </p:xfrm>
        <a:graphic>
          <a:graphicData uri="http://schemas.openxmlformats.org/presentationml/2006/ole">
            <p:oleObj spid="_x0000_s20486" r:id="rId4" imgW="4850794" imgH="6615873" progId="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Text Box 2"/>
          <p:cNvSpPr txBox="1">
            <a:spLocks noChangeArrowheads="1"/>
          </p:cNvSpPr>
          <p:nvPr/>
        </p:nvSpPr>
        <p:spPr bwMode="auto">
          <a:xfrm>
            <a:off x="4953000" y="48768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Calibri" pitchFamily="34" charset="0"/>
              </a:rPr>
              <a:t>齿</a:t>
            </a:r>
          </a:p>
        </p:txBody>
      </p: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2819400" y="1371600"/>
          <a:ext cx="5599113" cy="3343275"/>
        </p:xfrm>
        <a:graphic>
          <a:graphicData uri="http://schemas.openxmlformats.org/presentationml/2006/ole">
            <p:oleObj spid="_x0000_s21510" r:id="rId3" imgW="7314286" imgH="4368254" progId="">
              <p:embed/>
            </p:oleObj>
          </a:graphicData>
        </a:graphic>
      </p:graphicFrame>
      <p:pic>
        <p:nvPicPr>
          <p:cNvPr id="21512" name="Picture 4" descr="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0" y="4495800"/>
            <a:ext cx="2057400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5" name="Picture 2" descr="男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2209800"/>
            <a:ext cx="1752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Text Box 3"/>
          <p:cNvSpPr txBox="1">
            <a:spLocks noChangeArrowheads="1"/>
          </p:cNvSpPr>
          <p:nvPr/>
        </p:nvSpPr>
        <p:spPr bwMode="auto">
          <a:xfrm>
            <a:off x="1981200" y="5029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Calibri" pitchFamily="34" charset="0"/>
              </a:rPr>
              <a:t>男</a:t>
            </a:r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3657600" y="1295400"/>
          <a:ext cx="3930650" cy="4575175"/>
        </p:xfrm>
        <a:graphic>
          <a:graphicData uri="http://schemas.openxmlformats.org/presentationml/2006/ole">
            <p:oleObj spid="_x0000_s22534" r:id="rId4" imgW="5193651" imgH="6044444" progId="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9" name="Picture 2" descr="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828800"/>
            <a:ext cx="2068513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Text Box 3"/>
          <p:cNvSpPr txBox="1">
            <a:spLocks noChangeArrowheads="1"/>
          </p:cNvSpPr>
          <p:nvPr/>
        </p:nvSpPr>
        <p:spPr bwMode="auto">
          <a:xfrm>
            <a:off x="2590800" y="51816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Calibri" pitchFamily="34" charset="0"/>
              </a:rPr>
              <a:t>年</a:t>
            </a:r>
          </a:p>
        </p:txBody>
      </p:sp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4572000" y="1295400"/>
          <a:ext cx="2563813" cy="5181600"/>
        </p:xfrm>
        <a:graphic>
          <a:graphicData uri="http://schemas.openxmlformats.org/presentationml/2006/ole">
            <p:oleObj spid="_x0000_s23558" r:id="rId4" imgW="3669841" imgH="7415873" progId="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ext Box 2"/>
          <p:cNvSpPr txBox="1">
            <a:spLocks noChangeArrowheads="1"/>
          </p:cNvSpPr>
          <p:nvPr/>
        </p:nvSpPr>
        <p:spPr bwMode="auto">
          <a:xfrm>
            <a:off x="7505700" y="1543050"/>
            <a:ext cx="5334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Calibri" pitchFamily="34" charset="0"/>
              </a:rPr>
              <a:t>甲骨文十二生肖</a:t>
            </a:r>
          </a:p>
        </p:txBody>
      </p:sp>
      <p:pic>
        <p:nvPicPr>
          <p:cNvPr id="109570" name="Picture 3" descr="鼠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1155700"/>
            <a:ext cx="56673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1" name="Picture 4" descr="牛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17900" y="1384300"/>
            <a:ext cx="6064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2" name="Picture 5" descr="虎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91100" y="1231900"/>
            <a:ext cx="5715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3" name="Picture 6" descr="兔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8575" y="1231900"/>
            <a:ext cx="5715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4" name="Picture 7" descr="蛇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17900" y="2540000"/>
            <a:ext cx="6080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5" name="Picture 8" descr="马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1400" y="2768600"/>
            <a:ext cx="850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6" name="Picture 9" descr="羊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65863" y="2997200"/>
            <a:ext cx="7985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7" name="Picture 10" descr="猴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41475" y="4267200"/>
            <a:ext cx="8572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8" name="Picture 11" descr="鸡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92475" y="4648200"/>
            <a:ext cx="10588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9" name="Picture 12" descr="狗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892675" y="4572000"/>
            <a:ext cx="7683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80" name="Picture 13" descr="猪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340475" y="4800600"/>
            <a:ext cx="6492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81" name="Picture 14" descr="龙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00213" y="2387600"/>
            <a:ext cx="7397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82" name="Text Box 15"/>
          <p:cNvSpPr txBox="1">
            <a:spLocks noChangeArrowheads="1"/>
          </p:cNvSpPr>
          <p:nvPr/>
        </p:nvSpPr>
        <p:spPr bwMode="auto">
          <a:xfrm>
            <a:off x="1143000" y="17653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鼠</a:t>
            </a:r>
          </a:p>
        </p:txBody>
      </p:sp>
      <p:sp>
        <p:nvSpPr>
          <p:cNvPr id="109583" name="Text Box 16"/>
          <p:cNvSpPr txBox="1">
            <a:spLocks noChangeArrowheads="1"/>
          </p:cNvSpPr>
          <p:nvPr/>
        </p:nvSpPr>
        <p:spPr bwMode="auto">
          <a:xfrm>
            <a:off x="2873375" y="17653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牛</a:t>
            </a:r>
          </a:p>
        </p:txBody>
      </p:sp>
      <p:sp>
        <p:nvSpPr>
          <p:cNvPr id="109584" name="Text Box 17"/>
          <p:cNvSpPr txBox="1">
            <a:spLocks noChangeArrowheads="1"/>
          </p:cNvSpPr>
          <p:nvPr/>
        </p:nvSpPr>
        <p:spPr bwMode="auto">
          <a:xfrm>
            <a:off x="4470400" y="17653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虎</a:t>
            </a:r>
          </a:p>
        </p:txBody>
      </p:sp>
      <p:sp>
        <p:nvSpPr>
          <p:cNvPr id="109585" name="Text Box 18"/>
          <p:cNvSpPr txBox="1">
            <a:spLocks noChangeArrowheads="1"/>
          </p:cNvSpPr>
          <p:nvPr/>
        </p:nvSpPr>
        <p:spPr bwMode="auto">
          <a:xfrm>
            <a:off x="5854700" y="17653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兔</a:t>
            </a:r>
          </a:p>
        </p:txBody>
      </p:sp>
      <p:sp>
        <p:nvSpPr>
          <p:cNvPr id="109586" name="Text Box 19"/>
          <p:cNvSpPr txBox="1">
            <a:spLocks noChangeArrowheads="1"/>
          </p:cNvSpPr>
          <p:nvPr/>
        </p:nvSpPr>
        <p:spPr bwMode="auto">
          <a:xfrm>
            <a:off x="1146175" y="341788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龙</a:t>
            </a:r>
          </a:p>
        </p:txBody>
      </p:sp>
      <p:sp>
        <p:nvSpPr>
          <p:cNvPr id="109587" name="Text Box 20"/>
          <p:cNvSpPr txBox="1">
            <a:spLocks noChangeArrowheads="1"/>
          </p:cNvSpPr>
          <p:nvPr/>
        </p:nvSpPr>
        <p:spPr bwMode="auto">
          <a:xfrm>
            <a:off x="2873375" y="33782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蛇</a:t>
            </a:r>
          </a:p>
        </p:txBody>
      </p:sp>
      <p:sp>
        <p:nvSpPr>
          <p:cNvPr id="109588" name="Text Box 21"/>
          <p:cNvSpPr txBox="1">
            <a:spLocks noChangeArrowheads="1"/>
          </p:cNvSpPr>
          <p:nvPr/>
        </p:nvSpPr>
        <p:spPr bwMode="auto">
          <a:xfrm>
            <a:off x="4470400" y="33020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马</a:t>
            </a:r>
          </a:p>
        </p:txBody>
      </p:sp>
      <p:sp>
        <p:nvSpPr>
          <p:cNvPr id="109589" name="Text Box 22"/>
          <p:cNvSpPr txBox="1">
            <a:spLocks noChangeArrowheads="1"/>
          </p:cNvSpPr>
          <p:nvPr/>
        </p:nvSpPr>
        <p:spPr bwMode="auto">
          <a:xfrm>
            <a:off x="5854700" y="33020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羊</a:t>
            </a:r>
          </a:p>
        </p:txBody>
      </p:sp>
      <p:sp>
        <p:nvSpPr>
          <p:cNvPr id="109590" name="Text Box 23"/>
          <p:cNvSpPr txBox="1">
            <a:spLocks noChangeArrowheads="1"/>
          </p:cNvSpPr>
          <p:nvPr/>
        </p:nvSpPr>
        <p:spPr bwMode="auto">
          <a:xfrm>
            <a:off x="1209675" y="53721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猴</a:t>
            </a:r>
          </a:p>
        </p:txBody>
      </p:sp>
      <p:sp>
        <p:nvSpPr>
          <p:cNvPr id="109591" name="Text Box 24"/>
          <p:cNvSpPr txBox="1">
            <a:spLocks noChangeArrowheads="1"/>
          </p:cNvSpPr>
          <p:nvPr/>
        </p:nvSpPr>
        <p:spPr bwMode="auto">
          <a:xfrm>
            <a:off x="2873375" y="52959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鸡</a:t>
            </a:r>
          </a:p>
        </p:txBody>
      </p:sp>
      <p:sp>
        <p:nvSpPr>
          <p:cNvPr id="109592" name="Text Box 25"/>
          <p:cNvSpPr txBox="1">
            <a:spLocks noChangeArrowheads="1"/>
          </p:cNvSpPr>
          <p:nvPr/>
        </p:nvSpPr>
        <p:spPr bwMode="auto">
          <a:xfrm>
            <a:off x="4470400" y="52959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狗</a:t>
            </a:r>
          </a:p>
        </p:txBody>
      </p:sp>
      <p:sp>
        <p:nvSpPr>
          <p:cNvPr id="109593" name="Text Box 26"/>
          <p:cNvSpPr txBox="1">
            <a:spLocks noChangeArrowheads="1"/>
          </p:cNvSpPr>
          <p:nvPr/>
        </p:nvSpPr>
        <p:spPr bwMode="auto">
          <a:xfrm>
            <a:off x="5854700" y="52197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Calibri" pitchFamily="34" charset="0"/>
              </a:rPr>
              <a:t>猪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Text Box 55"/>
          <p:cNvSpPr txBox="1">
            <a:spLocks noChangeArrowheads="1"/>
          </p:cNvSpPr>
          <p:nvPr/>
        </p:nvSpPr>
        <p:spPr bwMode="auto">
          <a:xfrm>
            <a:off x="1812925" y="763588"/>
            <a:ext cx="5537200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>
                <a:latin typeface="Calibri" pitchFamily="34" charset="0"/>
              </a:rPr>
              <a:t>渔      家       乐      舟      来      去</a:t>
            </a:r>
          </a:p>
          <a:p>
            <a:pPr>
              <a:spcBef>
                <a:spcPct val="50000"/>
              </a:spcBef>
            </a:pPr>
            <a:r>
              <a:rPr lang="zh-CN" altLang="en-US" sz="3000">
                <a:latin typeface="Calibri" pitchFamily="34" charset="0"/>
              </a:rPr>
              <a:t>生      鱼       酒      归      莫      问</a:t>
            </a:r>
          </a:p>
          <a:p>
            <a:pPr>
              <a:spcBef>
                <a:spcPct val="50000"/>
              </a:spcBef>
            </a:pPr>
            <a:r>
              <a:rPr lang="zh-CN" altLang="en-US" sz="3000">
                <a:latin typeface="Calibri" pitchFamily="34" charset="0"/>
              </a:rPr>
              <a:t>方      出       射      鹿      月      明</a:t>
            </a:r>
          </a:p>
          <a:p>
            <a:pPr>
              <a:spcBef>
                <a:spcPct val="50000"/>
              </a:spcBef>
            </a:pPr>
            <a:r>
              <a:rPr lang="zh-CN" altLang="en-US" sz="3000">
                <a:latin typeface="Calibri" pitchFamily="34" charset="0"/>
              </a:rPr>
              <a:t>古      人       而      自      鸡      不</a:t>
            </a:r>
          </a:p>
          <a:p>
            <a:pPr>
              <a:spcBef>
                <a:spcPct val="50000"/>
              </a:spcBef>
            </a:pPr>
            <a:r>
              <a:rPr lang="zh-CN" altLang="en-US" sz="3000">
                <a:latin typeface="Calibri" pitchFamily="34" charset="0"/>
              </a:rPr>
              <a:t>学      川       朋      为      今      用</a:t>
            </a:r>
          </a:p>
          <a:p>
            <a:pPr>
              <a:spcBef>
                <a:spcPct val="50000"/>
              </a:spcBef>
            </a:pPr>
            <a:r>
              <a:rPr lang="zh-CN" altLang="en-US" sz="3000">
                <a:latin typeface="Calibri" pitchFamily="34" charset="0"/>
              </a:rPr>
              <a:t>洋      中       百      花      齐      放</a:t>
            </a:r>
          </a:p>
          <a:p>
            <a:pPr>
              <a:spcBef>
                <a:spcPct val="50000"/>
              </a:spcBef>
            </a:pPr>
            <a:r>
              <a:rPr lang="zh-CN" altLang="en-US" sz="3000">
                <a:latin typeface="Calibri" pitchFamily="34" charset="0"/>
              </a:rPr>
              <a:t>鸟      山       幽      门      老      西</a:t>
            </a:r>
          </a:p>
          <a:p>
            <a:pPr>
              <a:spcBef>
                <a:spcPct val="50000"/>
              </a:spcBef>
            </a:pPr>
            <a:r>
              <a:rPr lang="zh-CN" altLang="en-US" sz="3000">
                <a:latin typeface="Calibri" pitchFamily="34" charset="0"/>
              </a:rPr>
              <a:t>陈      出       新      东      雨      又</a:t>
            </a:r>
          </a:p>
        </p:txBody>
      </p:sp>
      <p:grpSp>
        <p:nvGrpSpPr>
          <p:cNvPr id="110594" name="Group 2"/>
          <p:cNvGrpSpPr>
            <a:grpSpLocks/>
          </p:cNvGrpSpPr>
          <p:nvPr/>
        </p:nvGrpSpPr>
        <p:grpSpPr bwMode="auto">
          <a:xfrm>
            <a:off x="1276350" y="927100"/>
            <a:ext cx="5211763" cy="5500688"/>
            <a:chOff x="1200" y="463"/>
            <a:chExt cx="3318" cy="3465"/>
          </a:xfrm>
        </p:grpSpPr>
        <p:pic>
          <p:nvPicPr>
            <p:cNvPr id="110598" name="Picture 3" descr="渔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15" y="463"/>
              <a:ext cx="268" cy="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599" name="Picture 4" descr="家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29" y="463"/>
              <a:ext cx="288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00" name="Picture 5" descr="乐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08" y="463"/>
              <a:ext cx="183" cy="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01" name="Picture 6" descr="舟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81" y="463"/>
              <a:ext cx="282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02" name="Picture 7" descr="来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734" y="463"/>
              <a:ext cx="21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03" name="Picture 8" descr="去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284" y="463"/>
              <a:ext cx="223" cy="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04" name="Picture 9" descr="生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289" y="912"/>
              <a:ext cx="131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05" name="Picture 10" descr="鱼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868" y="912"/>
              <a:ext cx="22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06" name="Picture 11" descr="酒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513" y="912"/>
              <a:ext cx="203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07" name="Picture 12" descr="归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129" y="912"/>
              <a:ext cx="1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08" name="Picture 13" descr="莫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754" y="912"/>
              <a:ext cx="176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09" name="Picture 14" descr="问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4296" y="912"/>
              <a:ext cx="209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10" name="Picture 15" descr="方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1264" y="1281"/>
              <a:ext cx="18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11" name="Picture 16" descr="出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1896" y="1281"/>
              <a:ext cx="164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12" name="Picture 17" descr="射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2477" y="1281"/>
              <a:ext cx="262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13" name="Picture 18" descr="鹿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3103" y="1281"/>
              <a:ext cx="216" cy="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14" name="Picture 19" descr="月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3748" y="1281"/>
              <a:ext cx="183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15" name="Picture 20" descr="明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4293" y="1281"/>
              <a:ext cx="217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16" name="Picture 21" descr="古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1238" y="1703"/>
              <a:ext cx="236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17" name="Picture 22" descr="人"/>
            <p:cNvPicPr>
              <a:picLocks noChangeAspect="1" noChangeArrowheads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>
              <a:off x="1911" y="1703"/>
              <a:ext cx="144" cy="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18" name="Picture 23" descr="而"/>
            <p:cNvPicPr>
              <a:picLocks noChangeAspect="1" noChangeArrowheads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2504" y="1685"/>
              <a:ext cx="216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19" name="Picture 24" descr="自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3138" y="1703"/>
              <a:ext cx="164" cy="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20" name="Picture 25" descr="鸡"/>
            <p:cNvPicPr>
              <a:picLocks noChangeAspect="1" noChangeArrowheads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>
              <a:off x="3745" y="1703"/>
              <a:ext cx="190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21" name="Picture 26" descr="不"/>
            <p:cNvPicPr>
              <a:picLocks noChangeAspect="1" noChangeArrowheads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>
              <a:off x="4295" y="1703"/>
              <a:ext cx="20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22" name="Picture 27" descr="学"/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1251" y="2105"/>
              <a:ext cx="196" cy="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23" name="Picture 28" descr="川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1865" y="2105"/>
              <a:ext cx="216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24" name="Picture 29" descr="朋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2499" y="2105"/>
              <a:ext cx="242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25" name="Picture 30" descr="为"/>
            <p:cNvPicPr>
              <a:picLocks noChangeAspect="1"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3090" y="2105"/>
              <a:ext cx="229" cy="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26" name="Picture 31" descr="今"/>
            <p:cNvPicPr>
              <a:picLocks noChangeAspect="1" noChangeArrowheads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>
              <a:off x="3727" y="2105"/>
              <a:ext cx="242" cy="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27" name="Picture 32" descr="用"/>
            <p:cNvPicPr>
              <a:picLocks noChangeAspect="1" noChangeArrowheads="1"/>
            </p:cNvPicPr>
            <p:nvPr/>
          </p:nvPicPr>
          <p:blipFill>
            <a:blip r:embed="rId31"/>
            <a:srcRect/>
            <a:stretch>
              <a:fillRect/>
            </a:stretch>
          </p:blipFill>
          <p:spPr bwMode="auto">
            <a:xfrm>
              <a:off x="4285" y="2105"/>
              <a:ext cx="217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28" name="Picture 33" descr="洋"/>
            <p:cNvPicPr>
              <a:picLocks noChangeAspect="1" noChangeArrowheads="1"/>
            </p:cNvPicPr>
            <p:nvPr/>
          </p:nvPicPr>
          <p:blipFill>
            <a:blip r:embed="rId32"/>
            <a:srcRect/>
            <a:stretch>
              <a:fillRect/>
            </a:stretch>
          </p:blipFill>
          <p:spPr bwMode="auto">
            <a:xfrm>
              <a:off x="1232" y="2555"/>
              <a:ext cx="229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29" name="Picture 34" descr="中"/>
            <p:cNvPicPr>
              <a:picLocks noChangeAspect="1" noChangeArrowheads="1"/>
            </p:cNvPicPr>
            <p:nvPr/>
          </p:nvPicPr>
          <p:blipFill>
            <a:blip r:embed="rId33"/>
            <a:srcRect/>
            <a:stretch>
              <a:fillRect/>
            </a:stretch>
          </p:blipFill>
          <p:spPr bwMode="auto">
            <a:xfrm>
              <a:off x="1854" y="2555"/>
              <a:ext cx="229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30" name="Picture 35" descr="百"/>
            <p:cNvPicPr>
              <a:picLocks noChangeAspect="1" noChangeArrowheads="1"/>
            </p:cNvPicPr>
            <p:nvPr/>
          </p:nvPicPr>
          <p:blipFill>
            <a:blip r:embed="rId34"/>
            <a:srcRect/>
            <a:stretch>
              <a:fillRect/>
            </a:stretch>
          </p:blipFill>
          <p:spPr bwMode="auto">
            <a:xfrm>
              <a:off x="2493" y="2555"/>
              <a:ext cx="236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31" name="Picture 36" descr="花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3094" y="2555"/>
              <a:ext cx="235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32" name="Picture 37" descr="齐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3720" y="2555"/>
              <a:ext cx="2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33" name="Picture 38" descr="放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4276" y="2555"/>
              <a:ext cx="242" cy="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34" name="Picture 39" descr="鸟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1200" y="3018"/>
              <a:ext cx="275" cy="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35" name="Picture 40" descr="山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1835" y="3018"/>
              <a:ext cx="262" cy="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36" name="Picture 41" descr="幽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2453" y="3018"/>
              <a:ext cx="295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37" name="Picture 42" descr="门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3092" y="3018"/>
              <a:ext cx="255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38" name="Picture 43" descr="老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3707" y="3018"/>
              <a:ext cx="242" cy="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39" name="Picture 44" descr="西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4262" y="3018"/>
              <a:ext cx="256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40" name="Picture 45" descr="陈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1252" y="3555"/>
              <a:ext cx="20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41" name="Picture 46" descr="出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1859" y="3555"/>
              <a:ext cx="236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42" name="Picture 47" descr="新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2508" y="3555"/>
              <a:ext cx="2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43" name="Picture 48" descr="东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3124" y="3555"/>
              <a:ext cx="176" cy="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44" name="Picture 49" descr="雨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3714" y="3555"/>
              <a:ext cx="249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45" name="Picture 50" descr="又"/>
            <p:cNvPicPr>
              <a:picLocks noChangeAspect="1" noChangeArrowheads="1"/>
            </p:cNvPicPr>
            <p:nvPr/>
          </p:nvPicPr>
          <p:blipFill>
            <a:blip r:embed="rId49"/>
            <a:srcRect/>
            <a:stretch>
              <a:fillRect/>
            </a:stretch>
          </p:blipFill>
          <p:spPr bwMode="auto">
            <a:xfrm>
              <a:off x="4307" y="3555"/>
              <a:ext cx="176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0595" name="Text Box 51"/>
          <p:cNvSpPr txBox="1">
            <a:spLocks noChangeArrowheads="1"/>
          </p:cNvSpPr>
          <p:nvPr/>
        </p:nvSpPr>
        <p:spPr bwMode="auto">
          <a:xfrm>
            <a:off x="7461250" y="2060575"/>
            <a:ext cx="458788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甲骨文与现汉字对照</a:t>
            </a:r>
          </a:p>
        </p:txBody>
      </p:sp>
      <p:sp>
        <p:nvSpPr>
          <p:cNvPr id="53" name="下弧形箭头 52"/>
          <p:cNvSpPr/>
          <p:nvPr/>
        </p:nvSpPr>
        <p:spPr>
          <a:xfrm rot="19602882">
            <a:off x="7847013" y="5848350"/>
            <a:ext cx="1243012" cy="485775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10597" name="矩形 53"/>
          <p:cNvSpPr>
            <a:spLocks noChangeArrowheads="1"/>
          </p:cNvSpPr>
          <p:nvPr/>
        </p:nvSpPr>
        <p:spPr bwMode="auto">
          <a:xfrm>
            <a:off x="7867650" y="5705475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Calibri" pitchFamily="34" charset="0"/>
                <a:hlinkClick r:id="rId50" action="ppaction://hlinksldjump"/>
              </a:rPr>
              <a:t>返回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文本框 5"/>
          <p:cNvSpPr txBox="1">
            <a:spLocks noChangeArrowheads="1"/>
          </p:cNvSpPr>
          <p:nvPr/>
        </p:nvSpPr>
        <p:spPr bwMode="auto">
          <a:xfrm>
            <a:off x="0" y="310515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金文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6" name="Rectangle 3"/>
          <p:cNvSpPr>
            <a:spLocks noChangeArrowheads="1"/>
          </p:cNvSpPr>
          <p:nvPr/>
        </p:nvSpPr>
        <p:spPr bwMode="auto">
          <a:xfrm>
            <a:off x="6313488" y="1790700"/>
            <a:ext cx="2563812" cy="26209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4587" name="Text Box 4"/>
          <p:cNvSpPr txBox="1">
            <a:spLocks noChangeArrowheads="1"/>
          </p:cNvSpPr>
          <p:nvPr/>
        </p:nvSpPr>
        <p:spPr bwMode="auto">
          <a:xfrm>
            <a:off x="1033463" y="5146675"/>
            <a:ext cx="75438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Calibri" pitchFamily="34" charset="0"/>
              </a:rPr>
              <a:t>                                                    毛公鼎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        西周宣王时，陕西岐山出土 。鼎高 53.8 厘米 ，口径 47.9 厘米。重34.705公斤。腹内铸有铭文 32行、497 字，是现存铭文最多的青铜器。现藏于台北故宫博物院。</a:t>
            </a:r>
          </a:p>
        </p:txBody>
      </p:sp>
      <p:sp>
        <p:nvSpPr>
          <p:cNvPr id="24588" name="Rectangle 5"/>
          <p:cNvSpPr>
            <a:spLocks noChangeArrowheads="1"/>
          </p:cNvSpPr>
          <p:nvPr/>
        </p:nvSpPr>
        <p:spPr bwMode="auto">
          <a:xfrm>
            <a:off x="231775" y="1255713"/>
            <a:ext cx="4062413" cy="37004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aphicFrame>
        <p:nvGraphicFramePr>
          <p:cNvPr id="24584" name="Object 8">
            <a:hlinkClick r:id="rId3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2967038" y="4110038"/>
          <a:ext cx="1117600" cy="393700"/>
        </p:xfrm>
        <a:graphic>
          <a:graphicData uri="http://schemas.openxmlformats.org/presentationml/2006/ole">
            <p:oleObj spid="_x0000_s24584" name="Image" r:id="rId4" imgW="1117460" imgH="393512" progId="">
              <p:embed/>
            </p:oleObj>
          </a:graphicData>
        </a:graphic>
      </p:graphicFrame>
      <p:sp>
        <p:nvSpPr>
          <p:cNvPr id="24589" name="Text Box 7"/>
          <p:cNvSpPr txBox="1">
            <a:spLocks noChangeArrowheads="1"/>
          </p:cNvSpPr>
          <p:nvPr/>
        </p:nvSpPr>
        <p:spPr bwMode="auto">
          <a:xfrm>
            <a:off x="0" y="679450"/>
            <a:ext cx="1555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西周的青铜器</a:t>
            </a:r>
          </a:p>
        </p:txBody>
      </p:sp>
      <p:pic>
        <p:nvPicPr>
          <p:cNvPr id="24590" name="Picture 8" descr="毛工鼎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1828800"/>
            <a:ext cx="3232150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1" name="Text Box 9"/>
          <p:cNvSpPr txBox="1">
            <a:spLocks noChangeArrowheads="1"/>
          </p:cNvSpPr>
          <p:nvPr/>
        </p:nvSpPr>
        <p:spPr bwMode="auto">
          <a:xfrm>
            <a:off x="1458913" y="4062413"/>
            <a:ext cx="145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latin typeface="Calibri" pitchFamily="34" charset="0"/>
              </a:rPr>
              <a:t>毛公鼎铭文</a:t>
            </a:r>
          </a:p>
        </p:txBody>
      </p:sp>
      <p:pic>
        <p:nvPicPr>
          <p:cNvPr id="24592" name="Picture 10"/>
          <p:cNvPicPr>
            <a:picLocks noChangeAspect="1" noChangeArrowheads="1"/>
          </p:cNvPicPr>
          <p:nvPr/>
        </p:nvPicPr>
        <p:blipFill>
          <a:blip r:embed="rId6"/>
          <a:srcRect r="32401"/>
          <a:stretch>
            <a:fillRect/>
          </a:stretch>
        </p:blipFill>
        <p:spPr bwMode="auto">
          <a:xfrm>
            <a:off x="6483350" y="1906588"/>
            <a:ext cx="2216150" cy="19859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24585" name="Object 9">
            <a:hlinkClick r:id="rId7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7086600" y="3932238"/>
          <a:ext cx="1117600" cy="393700"/>
        </p:xfrm>
        <a:graphic>
          <a:graphicData uri="http://schemas.openxmlformats.org/presentationml/2006/ole">
            <p:oleObj spid="_x0000_s24585" name="Image" r:id="rId8" imgW="1117460" imgH="393512" progId="">
              <p:embed/>
            </p:oleObj>
          </a:graphicData>
        </a:graphic>
      </p:graphicFrame>
      <p:pic>
        <p:nvPicPr>
          <p:cNvPr id="24593" name="Picture 14" descr="C:\Documents and Settings\robinson\My Documents\My Pictures\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43400" y="1841500"/>
            <a:ext cx="19272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4"/>
          <p:cNvSpPr>
            <a:spLocks noChangeArrowheads="1"/>
          </p:cNvSpPr>
          <p:nvPr/>
        </p:nvSpPr>
        <p:spPr bwMode="auto">
          <a:xfrm>
            <a:off x="5248275" y="4127500"/>
            <a:ext cx="1327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大盂鼎铭文</a:t>
            </a:r>
          </a:p>
        </p:txBody>
      </p:sp>
      <p:pic>
        <p:nvPicPr>
          <p:cNvPr id="115714" name="Picture 8" descr="014A-level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850900"/>
            <a:ext cx="24495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5" name="Rectangle 9"/>
          <p:cNvSpPr>
            <a:spLocks noChangeArrowheads="1"/>
          </p:cNvSpPr>
          <p:nvPr/>
        </p:nvSpPr>
        <p:spPr bwMode="auto">
          <a:xfrm>
            <a:off x="2590800" y="4141788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大盂鼎</a:t>
            </a:r>
          </a:p>
        </p:txBody>
      </p:sp>
      <p:pic>
        <p:nvPicPr>
          <p:cNvPr id="115716" name="Picture 10" descr="day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2325" y="850900"/>
            <a:ext cx="256063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7" name="Text Box 11"/>
          <p:cNvSpPr txBox="1">
            <a:spLocks noChangeArrowheads="1"/>
          </p:cNvSpPr>
          <p:nvPr/>
        </p:nvSpPr>
        <p:spPr bwMode="auto">
          <a:xfrm>
            <a:off x="685800" y="4598988"/>
            <a:ext cx="7543800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        大盂鼎，三足圆鼎，西周康王时制器，清道光初年出土于陕西岐山县。鼎高101.9厘米，立耳、鼓腹、三柱足，以饕餮纹为主要纹饰。鼎腹内壁有铭文十九行二百九十一字，记载周康王册命贵族盂的史实。</a:t>
            </a:r>
          </a:p>
          <a:p>
            <a:pPr>
              <a:spcBef>
                <a:spcPct val="50000"/>
              </a:spcBef>
            </a:pPr>
            <a:r>
              <a:rPr lang="zh-CN" altLang="en-US" sz="1400">
                <a:latin typeface="Calibri" pitchFamily="34" charset="0"/>
              </a:rPr>
              <a:t>　　铭文载康王向盂叙述周文王、周武王的立国经验，认为文王、武王得以卓越的业绩立国，主要是由于其臣属从不酗酒，每逢祭祀，认真、恭敬，而商王的亡国教训就在于沉迷于酒；由此告诫盂要效法祖先，忠心辅佐王室，并赐盂命服、车马、酒与邦司、人鬲等。大盂鼎铭文是史学家研究周代分封制和周王与臣属关系的重要史料，一向为史学家所重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887413" y="1692275"/>
          <a:ext cx="3379787" cy="2344738"/>
        </p:xfrm>
        <a:graphic>
          <a:graphicData uri="http://schemas.openxmlformats.org/presentationml/2006/ole">
            <p:oleObj spid="_x0000_s3082" name="Image" r:id="rId3" imgW="12537999" imgH="8699836" progId="">
              <p:embed/>
            </p:oleObj>
          </a:graphicData>
        </a:graphic>
      </p:graphicFrame>
      <p:sp>
        <p:nvSpPr>
          <p:cNvPr id="3083" name="Text Box 3"/>
          <p:cNvSpPr txBox="1">
            <a:spLocks noChangeArrowheads="1"/>
          </p:cNvSpPr>
          <p:nvPr/>
        </p:nvSpPr>
        <p:spPr bwMode="auto">
          <a:xfrm>
            <a:off x="1720850" y="4419600"/>
            <a:ext cx="2479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红陶炼铜坩锅</a:t>
            </a:r>
            <a:r>
              <a:rPr lang="zh-CN" altLang="en-US">
                <a:latin typeface="Calibri" pitchFamily="34" charset="0"/>
              </a:rPr>
              <a:t>（商代）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1692275"/>
            <a:ext cx="3552825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tx1"/>
            </a:outerShdw>
          </a:effectLst>
        </p:spPr>
      </p:pic>
      <p:sp>
        <p:nvSpPr>
          <p:cNvPr id="3085" name="Text Box 5"/>
          <p:cNvSpPr txBox="1">
            <a:spLocks noChangeArrowheads="1"/>
          </p:cNvSpPr>
          <p:nvPr/>
        </p:nvSpPr>
        <p:spPr bwMode="auto">
          <a:xfrm>
            <a:off x="5226050" y="4441825"/>
            <a:ext cx="2019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铸铜陶范</a:t>
            </a:r>
            <a:r>
              <a:rPr lang="zh-CN" altLang="en-US">
                <a:latin typeface="Calibri" pitchFamily="34" charset="0"/>
              </a:rPr>
              <a:t>（商代）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2061" descr="sanship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371600"/>
            <a:ext cx="234315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8" name="Text Box 2062"/>
          <p:cNvSpPr txBox="1">
            <a:spLocks noChangeArrowheads="1"/>
          </p:cNvSpPr>
          <p:nvPr/>
        </p:nvSpPr>
        <p:spPr bwMode="auto">
          <a:xfrm>
            <a:off x="2384425" y="4114800"/>
            <a:ext cx="86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散氏盘</a:t>
            </a:r>
          </a:p>
        </p:txBody>
      </p:sp>
      <p:sp>
        <p:nvSpPr>
          <p:cNvPr id="116739" name="Text Box 2063"/>
          <p:cNvSpPr txBox="1">
            <a:spLocks noChangeArrowheads="1"/>
          </p:cNvSpPr>
          <p:nvPr/>
        </p:nvSpPr>
        <p:spPr bwMode="auto">
          <a:xfrm>
            <a:off x="5994400" y="4102100"/>
            <a:ext cx="1327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散氏盘铭文</a:t>
            </a:r>
          </a:p>
        </p:txBody>
      </p:sp>
      <p:sp>
        <p:nvSpPr>
          <p:cNvPr id="116740" name="Text Box 2066"/>
          <p:cNvSpPr txBox="1">
            <a:spLocks noChangeArrowheads="1"/>
          </p:cNvSpPr>
          <p:nvPr/>
        </p:nvSpPr>
        <p:spPr bwMode="auto">
          <a:xfrm>
            <a:off x="1143000" y="4868863"/>
            <a:ext cx="67056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alibri" pitchFamily="34" charset="0"/>
              </a:rPr>
              <a:t>        散氏盘，口径54.6厘米，重21.1公斤，西周晚期制器，传清朝乾隆年间在陕西凤翔出土。盘内底有铭文19行357字，记述了贵族之间移付田地的约契，为研究西周土地制度的重要资料。</a:t>
            </a:r>
          </a:p>
        </p:txBody>
      </p:sp>
      <p:grpSp>
        <p:nvGrpSpPr>
          <p:cNvPr id="116741" name="Group 2071"/>
          <p:cNvGrpSpPr>
            <a:grpSpLocks/>
          </p:cNvGrpSpPr>
          <p:nvPr/>
        </p:nvGrpSpPr>
        <p:grpSpPr bwMode="auto">
          <a:xfrm>
            <a:off x="990600" y="1447800"/>
            <a:ext cx="3657600" cy="2576513"/>
            <a:chOff x="624" y="912"/>
            <a:chExt cx="2304" cy="1623"/>
          </a:xfrm>
        </p:grpSpPr>
        <p:pic>
          <p:nvPicPr>
            <p:cNvPr id="116744" name="Picture 2065" descr="pic_157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4" y="912"/>
              <a:ext cx="2304" cy="1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6745" name="Rectangle 2070"/>
            <p:cNvSpPr>
              <a:spLocks noChangeArrowheads="1"/>
            </p:cNvSpPr>
            <p:nvPr/>
          </p:nvSpPr>
          <p:spPr bwMode="auto">
            <a:xfrm>
              <a:off x="640" y="2264"/>
              <a:ext cx="152" cy="18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2" name="下弧形箭头 11"/>
          <p:cNvSpPr/>
          <p:nvPr/>
        </p:nvSpPr>
        <p:spPr>
          <a:xfrm rot="19602882">
            <a:off x="7847013" y="5848350"/>
            <a:ext cx="1243012" cy="485775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16743" name="矩形 12"/>
          <p:cNvSpPr>
            <a:spLocks noChangeArrowheads="1"/>
          </p:cNvSpPr>
          <p:nvPr/>
        </p:nvSpPr>
        <p:spPr bwMode="auto">
          <a:xfrm>
            <a:off x="7867650" y="5705475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latin typeface="Calibri" pitchFamily="34" charset="0"/>
                <a:hlinkClick r:id="rId4" action="ppaction://hlinksldjump"/>
              </a:rPr>
              <a:t>返回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文本框 5"/>
          <p:cNvSpPr txBox="1">
            <a:spLocks noChangeArrowheads="1"/>
          </p:cNvSpPr>
          <p:nvPr/>
        </p:nvSpPr>
        <p:spPr bwMode="auto">
          <a:xfrm>
            <a:off x="0" y="310515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结束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" descr="c0200"/>
          <p:cNvSpPr txBox="1">
            <a:spLocks noChangeArrowheads="1"/>
          </p:cNvSpPr>
          <p:nvPr/>
        </p:nvSpPr>
        <p:spPr bwMode="auto">
          <a:xfrm>
            <a:off x="1066800" y="1762125"/>
            <a:ext cx="6797675" cy="25876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lIns="36000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>
                <a:latin typeface="Calibri" pitchFamily="34" charset="0"/>
              </a:rPr>
              <a:t>六分其金（铜）而锡居一，谓之钟鼎之齐（剂）；</a:t>
            </a:r>
          </a:p>
          <a:p>
            <a:pPr>
              <a:spcBef>
                <a:spcPct val="20000"/>
              </a:spcBef>
            </a:pPr>
            <a:r>
              <a:rPr lang="zh-CN" altLang="en-US" sz="2000">
                <a:latin typeface="Calibri" pitchFamily="34" charset="0"/>
              </a:rPr>
              <a:t>五分其金而锡居一，谓之斧斤之齐；</a:t>
            </a:r>
          </a:p>
          <a:p>
            <a:pPr>
              <a:spcBef>
                <a:spcPct val="20000"/>
              </a:spcBef>
            </a:pPr>
            <a:r>
              <a:rPr lang="zh-CN" altLang="en-US" sz="2000">
                <a:latin typeface="Calibri" pitchFamily="34" charset="0"/>
              </a:rPr>
              <a:t>四分其金而锡居一，谓之戈戟之齐；</a:t>
            </a:r>
          </a:p>
          <a:p>
            <a:pPr>
              <a:spcBef>
                <a:spcPct val="20000"/>
              </a:spcBef>
            </a:pPr>
            <a:r>
              <a:rPr lang="zh-CN" altLang="en-US" sz="2000">
                <a:latin typeface="Calibri" pitchFamily="34" charset="0"/>
              </a:rPr>
              <a:t>参分其金而锡居一，谓之大刃之齐；</a:t>
            </a:r>
          </a:p>
          <a:p>
            <a:pPr>
              <a:spcBef>
                <a:spcPct val="20000"/>
              </a:spcBef>
            </a:pPr>
            <a:r>
              <a:rPr lang="zh-CN" altLang="en-US" sz="2000">
                <a:latin typeface="Calibri" pitchFamily="34" charset="0"/>
              </a:rPr>
              <a:t>五分其金而锡居二，谓之削矢之齐；</a:t>
            </a:r>
          </a:p>
          <a:p>
            <a:pPr>
              <a:spcBef>
                <a:spcPct val="20000"/>
              </a:spcBef>
            </a:pPr>
            <a:r>
              <a:rPr lang="zh-CN" altLang="en-US" sz="2000">
                <a:latin typeface="Calibri" pitchFamily="34" charset="0"/>
              </a:rPr>
              <a:t>金锡半，谓之鉴燧之齐。</a:t>
            </a:r>
          </a:p>
          <a:p>
            <a:pPr algn="r">
              <a:spcBef>
                <a:spcPct val="20000"/>
              </a:spcBef>
            </a:pPr>
            <a:r>
              <a:rPr lang="zh-CN" altLang="en-US" sz="2000">
                <a:latin typeface="Calibri" pitchFamily="34" charset="0"/>
              </a:rPr>
              <a:t>                          ——《周礼·考工记》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Rectangle 6">
            <a:hlinkClick r:id="rId4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587375" y="1560513"/>
            <a:ext cx="4062413" cy="44370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108" name="Text Box 3"/>
          <p:cNvSpPr txBox="1">
            <a:spLocks noChangeArrowheads="1"/>
          </p:cNvSpPr>
          <p:nvPr/>
        </p:nvSpPr>
        <p:spPr bwMode="auto">
          <a:xfrm>
            <a:off x="5018088" y="2395538"/>
            <a:ext cx="3425825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Calibri" pitchFamily="34" charset="0"/>
              </a:rPr>
              <a:t>后母戊铜鼎</a:t>
            </a:r>
          </a:p>
          <a:p>
            <a:endParaRPr lang="zh-CN" altLang="en-US" sz="2000">
              <a:latin typeface="Calibri" pitchFamily="34" charset="0"/>
            </a:endParaRPr>
          </a:p>
          <a:p>
            <a:r>
              <a:rPr lang="zh-CN" altLang="en-US" sz="2000">
                <a:latin typeface="Calibri" pitchFamily="34" charset="0"/>
              </a:rPr>
              <a:t>       </a:t>
            </a:r>
            <a:r>
              <a:rPr lang="zh-CN" altLang="en-US">
                <a:latin typeface="Calibri" pitchFamily="34" charset="0"/>
              </a:rPr>
              <a:t>商朝后期。高133厘米、口长110厘米、口宽79厘米，重832.84千克。1939年河南省安阳市武官村出土。此鼎是目前发现的世界上最重、最大的古代青铜器。</a:t>
            </a:r>
          </a:p>
        </p:txBody>
      </p:sp>
      <p:sp>
        <p:nvSpPr>
          <p:cNvPr id="4109" name="Rectangle 4"/>
          <p:cNvSpPr>
            <a:spLocks noChangeArrowheads="1"/>
          </p:cNvSpPr>
          <p:nvPr/>
        </p:nvSpPr>
        <p:spPr bwMode="auto">
          <a:xfrm>
            <a:off x="1344613" y="5354638"/>
            <a:ext cx="1209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tx2"/>
                </a:solidFill>
                <a:latin typeface="Calibri" pitchFamily="34" charset="0"/>
              </a:rPr>
              <a:t>后母戊鼎</a:t>
            </a:r>
          </a:p>
        </p:txBody>
      </p:sp>
      <p:pic>
        <p:nvPicPr>
          <p:cNvPr id="4110" name="Picture 5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0913" y="2005013"/>
            <a:ext cx="33337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106" name="Object 10">
            <a:hlinkClick r:id="rId4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2700338" y="5392738"/>
          <a:ext cx="1117600" cy="393700"/>
        </p:xfrm>
        <a:graphic>
          <a:graphicData uri="http://schemas.openxmlformats.org/presentationml/2006/ole">
            <p:oleObj spid="_x0000_s4106" name="Image" r:id="rId6" imgW="1117460" imgH="39351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201</TotalTime>
  <Words>3533</Words>
  <Application>Microsoft Office PowerPoint</Application>
  <PresentationFormat/>
  <Paragraphs>298</Paragraphs>
  <Slides>71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90" baseType="lpstr">
      <vt:lpstr>Calibri</vt:lpstr>
      <vt:lpstr>宋体</vt:lpstr>
      <vt:lpstr>Arial</vt:lpstr>
      <vt:lpstr>Calibri Light</vt:lpstr>
      <vt:lpstr>黑体</vt:lpstr>
      <vt:lpstr>Times New Roman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created xsi:type="dcterms:W3CDTF">2016-07-25T08:20:19Z</dcterms:created>
  <dcterms:modified xsi:type="dcterms:W3CDTF">2018-08-11T21:35:32Z</dcterms:modified>
  <cp:category/>
</cp:coreProperties>
</file>