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4.xml" ContentType="application/vnd.ms-office.activeX+xml"/>
  <Override PartName="/ppt/activeX/activeX4.bin" ContentType="application/vnd.ms-office.activeX"/>
  <Override PartName="/ppt/activeX/activeX5.xml" ContentType="application/vnd.ms-office.activeX+xml"/>
  <Override PartName="/ppt/activeX/activeX5.bin" ContentType="application/vnd.ms-office.activeX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60" r:id="rId2"/>
    <p:sldId id="257" r:id="rId3"/>
    <p:sldId id="261" r:id="rId4"/>
    <p:sldId id="300" r:id="rId5"/>
    <p:sldId id="277" r:id="rId6"/>
    <p:sldId id="278" r:id="rId7"/>
    <p:sldId id="279" r:id="rId8"/>
    <p:sldId id="280" r:id="rId9"/>
    <p:sldId id="263" r:id="rId10"/>
    <p:sldId id="299" r:id="rId11"/>
    <p:sldId id="281" r:id="rId12"/>
    <p:sldId id="282" r:id="rId13"/>
    <p:sldId id="283" r:id="rId14"/>
    <p:sldId id="284" r:id="rId15"/>
    <p:sldId id="285" r:id="rId16"/>
    <p:sldId id="286" r:id="rId17"/>
    <p:sldId id="264" r:id="rId18"/>
    <p:sldId id="275" r:id="rId19"/>
    <p:sldId id="292" r:id="rId20"/>
    <p:sldId id="291" r:id="rId21"/>
    <p:sldId id="287" r:id="rId22"/>
    <p:sldId id="288" r:id="rId23"/>
    <p:sldId id="290" r:id="rId24"/>
    <p:sldId id="265" r:id="rId25"/>
    <p:sldId id="298" r:id="rId26"/>
    <p:sldId id="293" r:id="rId27"/>
    <p:sldId id="294" r:id="rId28"/>
    <p:sldId id="295" r:id="rId29"/>
    <p:sldId id="296" r:id="rId30"/>
    <p:sldId id="297" r:id="rId31"/>
    <p:sldId id="27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1" autoAdjust="0"/>
    <p:restoredTop sz="94700" autoAdjust="0"/>
  </p:normalViewPr>
  <p:slideViewPr>
    <p:cSldViewPr snapToGrid="0"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03C59-0E26-4666-B49D-B8C13FE60F29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9B149-C670-4B4C-85EF-B1AA9D8B0C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25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098730-92A5-49D8-8047-5B8FF4BC9FD1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钺</a:t>
            </a:r>
            <a:r>
              <a:rPr lang="en-US" altLang="zh-CN"/>
              <a:t>(yuè)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A89BBE-F40C-42FE-A339-79288AAB819C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镞</a:t>
            </a:r>
            <a:r>
              <a:rPr lang="en-US" altLang="zh-CN"/>
              <a:t>(zú)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8A9DD8-C629-4A85-BCCB-A1CA03E09949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　　战国时期，诸候争霸，战争频繁发生，并且规模起来越大。郡县征兵制的普遍施行和铁制兵器的大量使用，促使战国军队的组织成分、军制、装备、战术等发生了质的变化。同时，各国军队的数量也大为增多，如秦有“奋击百万”（</a:t>
            </a:r>
            <a:r>
              <a:rPr lang="en-US" altLang="zh-CN"/>
              <a:t>《</a:t>
            </a:r>
            <a:r>
              <a:rPr lang="zh-CN" altLang="en-US"/>
              <a:t>秦策</a:t>
            </a:r>
            <a:r>
              <a:rPr lang="en-US" altLang="zh-CN"/>
              <a:t>》</a:t>
            </a:r>
            <a:r>
              <a:rPr lang="zh-CN" altLang="en-US"/>
              <a:t>） ，楚有“虎贲之士百万，车千乘，骑万匹”（</a:t>
            </a:r>
            <a:r>
              <a:rPr lang="en-US" altLang="zh-CN"/>
              <a:t>《</a:t>
            </a:r>
            <a:r>
              <a:rPr lang="zh-CN" altLang="en-US"/>
              <a:t>楚策</a:t>
            </a:r>
            <a:r>
              <a:rPr lang="en-US" altLang="zh-CN"/>
              <a:t>》</a:t>
            </a:r>
            <a:r>
              <a:rPr lang="zh-CN" altLang="en-US"/>
              <a:t>），赵、韩、魏、齐、燕也都有几十万军队。这些数字虽不无夸大之嫌，但也足以说明当时各国兵力远远超过春秋时期。更引人注目的是，春秋时期的军中主力</a:t>
            </a:r>
            <a:r>
              <a:rPr lang="en-US" altLang="en-US"/>
              <a:t>—</a:t>
            </a:r>
            <a:r>
              <a:rPr lang="en-US" altLang="zh-CN"/>
              <a:t>—</a:t>
            </a:r>
            <a:r>
              <a:rPr lang="zh-CN" altLang="en-US"/>
              <a:t>战车兵，这时已下降至次要地位，代之而起的为步兵，同时骑兵也发展为一支重要的作战力量。特别是射程远、杀伤力大、命中精度较高的各种类型的强弓硬弩已普遍装备于军队之中，“用十万人，强弩六千，戟橹二千，矛橹二千”（</a:t>
            </a:r>
            <a:r>
              <a:rPr lang="en-US" altLang="zh-CN"/>
              <a:t>《</a:t>
            </a:r>
            <a:r>
              <a:rPr lang="zh-CN" altLang="en-US"/>
              <a:t>虎韬</a:t>
            </a:r>
            <a:r>
              <a:rPr lang="en-US" altLang="zh-CN"/>
              <a:t>·</a:t>
            </a:r>
            <a:r>
              <a:rPr lang="zh-CN" altLang="en-US"/>
              <a:t>军用</a:t>
            </a:r>
            <a:r>
              <a:rPr lang="en-US" altLang="zh-CN"/>
              <a:t>》</a:t>
            </a:r>
            <a:r>
              <a:rPr lang="zh-CN" altLang="en-US"/>
              <a:t>）可见，有的军队所装备的强弩已经占编制的兵器的</a:t>
            </a:r>
            <a:r>
              <a:rPr lang="en-US" altLang="zh-CN"/>
              <a:t>60%</a:t>
            </a:r>
            <a:r>
              <a:rPr lang="zh-CN" altLang="en-US"/>
              <a:t>。因而促使我国古代的战争和战术产生了一次大的跃进。这表现为：</a:t>
            </a:r>
          </a:p>
          <a:p>
            <a:pPr>
              <a:lnSpc>
                <a:spcPct val="90000"/>
              </a:lnSpc>
            </a:pPr>
            <a:r>
              <a:rPr lang="zh-CN" altLang="en-US"/>
              <a:t>　　战争规模变大。春秋前期，齐桓公为五霸之首，不过拥有</a:t>
            </a:r>
            <a:r>
              <a:rPr lang="en-US" altLang="zh-CN"/>
              <a:t>3</a:t>
            </a:r>
            <a:r>
              <a:rPr lang="zh-CN" altLang="en-US"/>
              <a:t>万军队“三万人方行之于天下，</a:t>
            </a:r>
            <a:r>
              <a:rPr lang="en-US" altLang="zh-CN"/>
              <a:t>……</a:t>
            </a:r>
            <a:r>
              <a:rPr lang="zh-CN" altLang="en-US"/>
              <a:t>莫之能御”（</a:t>
            </a:r>
            <a:r>
              <a:rPr lang="en-US" altLang="zh-CN"/>
              <a:t>《</a:t>
            </a:r>
            <a:r>
              <a:rPr lang="zh-CN" altLang="en-US"/>
              <a:t>齐语</a:t>
            </a:r>
            <a:r>
              <a:rPr lang="en-US" altLang="zh-CN"/>
              <a:t>》</a:t>
            </a:r>
            <a:r>
              <a:rPr lang="zh-CN" altLang="en-US"/>
              <a:t>）。春秋后期，最大的战役晋楚城濮之战，充其量双方也不过各投入</a:t>
            </a:r>
            <a:r>
              <a:rPr lang="en-US" altLang="zh-CN"/>
              <a:t>10</a:t>
            </a:r>
            <a:r>
              <a:rPr lang="zh-CN" altLang="en-US"/>
              <a:t>万兵力，实际战斗时间，也不过一日。但至战国时期，一次战役所损耗的人数，就可能多达</a:t>
            </a:r>
            <a:r>
              <a:rPr lang="en-US" altLang="zh-CN"/>
              <a:t>10</a:t>
            </a:r>
            <a:r>
              <a:rPr lang="zh-CN" altLang="en-US"/>
              <a:t>万人以上。如马陵之战，魏“覆（被歼）十万之军”。（</a:t>
            </a:r>
            <a:r>
              <a:rPr lang="en-US" altLang="zh-CN"/>
              <a:t>《</a:t>
            </a:r>
            <a:r>
              <a:rPr lang="zh-CN" altLang="en-US"/>
              <a:t>魏策</a:t>
            </a:r>
            <a:r>
              <a:rPr lang="en-US" altLang="zh-CN"/>
              <a:t>》</a:t>
            </a:r>
            <a:r>
              <a:rPr lang="zh-CN" altLang="en-US"/>
              <a:t>）秦与韩、魏伊阙之战，秦歼灭韩魏联军</a:t>
            </a:r>
            <a:r>
              <a:rPr lang="en-US" altLang="zh-CN"/>
              <a:t>24</a:t>
            </a:r>
            <a:r>
              <a:rPr lang="zh-CN" altLang="en-US"/>
              <a:t>万，秦攻赵长平之战，全歼赵军</a:t>
            </a:r>
            <a:r>
              <a:rPr lang="en-US" altLang="zh-CN"/>
              <a:t>45</a:t>
            </a:r>
            <a:r>
              <a:rPr lang="zh-CN" altLang="en-US"/>
              <a:t>万等。总之。战国时的战争，不仅使用兵力多，杀伤损耗大，延续时间长，战场幅员广，而且进行任何规模的一次性的战斗，都难以达到战争目的或完成战略任务。因而，战争与战斗分离，结束了“战斗的结局决定于一次突出”的“采用方阵体系作战的时代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　　战争与战斗的分离，又导致战略与战术的明确划分，并促使战术高度发展：集中兵力、分进合击、迂回包围、远程奔袭、运用多梯队与预备队，以及侧击、伏击、佯退诱敌等，都成为战国时期的常用战术。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C8BCBC-8FEC-4A9E-A0BF-400837048903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　　孙膑，战国时期著名军事家。孙武后裔。 齐国阿（今山东阳谷东北）、鄄（今鄄城北）一带人。主要活动于齐威王时期。早年曾与庞涓师从鬼谷子习兵法。</a:t>
            </a:r>
          </a:p>
          <a:p>
            <a:pPr>
              <a:lnSpc>
                <a:spcPct val="90000"/>
              </a:lnSpc>
            </a:pPr>
            <a:r>
              <a:rPr lang="zh-CN" altLang="en-US"/>
              <a:t>庞涓出任魏将后，妒孙膑之才而将其骗至魏，施以膑刑（割去膝盖骨），因有孙膑之称。后逃往齐国，为田忌门客，助田忌赛马获胜，被荐给齐威王。时威王正图与魏相争，为此广揽贤才，器重孙膑的军事才能，任之为军师。周显王十五年（公元前</a:t>
            </a:r>
            <a:r>
              <a:rPr lang="en-US" altLang="zh-CN"/>
              <a:t>354</a:t>
            </a:r>
            <a:r>
              <a:rPr lang="zh-CN" altLang="en-US"/>
              <a:t>），魏惠王因赵攻魏属国卫而命庞涓率军围赵都邯郸（今属河北）。次年，赵求救于齐，齐出兵</a:t>
            </a:r>
            <a:r>
              <a:rPr lang="en-US" altLang="zh-CN"/>
              <a:t>8</a:t>
            </a:r>
            <a:r>
              <a:rPr lang="zh-CN" altLang="en-US"/>
              <a:t>万救赵。孙膑以己初至齐国，尚无威望，且防庞涓警觉，仅以军师身分坐镇指挥。针对魏强兵在外，魏都大梁（今河南开封）防务空虚，采取“批亢捣虚”、攻其必救的战法，率军先攻平陵（今山东定陶东北），示敌以弱，尔后直奔大梁，逼使庞涓仓促回救，而在其回军必经之途桂陵（今河南长垣西北）截击，大败魏军，擒（一说“擒”为制服、战胜）庞涓（见桂陵之战）。二十七年，魏又因韩联络齐、宋，不赴逢泽（今开封南）之会而攻韩，韩求救于齐。齐再度以田肦（一说田忌）、孙膑率军救韩，仍以攻其必救之法直扑魏都大梁，待庞涓撤围，即还师回齐。然魏军欲全歼齐军而紧追不舍，孙膑因势利导，以逐日减灶之法迷惑庞涓，诱其弃主力步兵，仅以轻车锐卒追赶，齐军则以逸待劳，连车为垒，伏于马陵（今范县西南），大败魏军，杀庞涓（一说自杀），掳魏太子申（见马陵之战）。</a:t>
            </a:r>
          </a:p>
          <a:p>
            <a:pPr>
              <a:lnSpc>
                <a:spcPct val="90000"/>
              </a:lnSpc>
            </a:pPr>
            <a:r>
              <a:rPr lang="en-US" altLang="zh-CN"/>
              <a:t>        1972</a:t>
            </a:r>
            <a:r>
              <a:rPr lang="zh-CN" altLang="en-US"/>
              <a:t>年山东临沂银雀山汉墓出土的竹简</a:t>
            </a:r>
            <a:r>
              <a:rPr lang="en-US" altLang="zh-CN"/>
              <a:t>《</a:t>
            </a:r>
            <a:r>
              <a:rPr lang="zh-CN" altLang="en-US"/>
              <a:t>孙膑兵法</a:t>
            </a:r>
            <a:r>
              <a:rPr lang="en-US" altLang="zh-CN"/>
              <a:t>》</a:t>
            </a:r>
            <a:r>
              <a:rPr lang="zh-CN" altLang="en-US"/>
              <a:t>，反映了孙膑的军事思想。认为战争有一定的规律；在战略战术上贵“势”，即依据一定条件占据主动和优势；突破前人速战速决的理论，提出了持久作战的思想；适应战国时期经济的发展，强调攻城；认为只有覆军杀将方为全胜，开创歼灭战的理论；对野战中车垒的运用、阵法的研究和将领的必备条件等均有阐述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D2D26D-0E87-4CFE-B7E4-9D7E00C73808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85BBC1-12D5-4152-9327-045208C85A61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       苏秦，生卒年待考。战国时期倡导合纵说的重要活动家。字季子。洛阳人。传有头悬梁锥刺股发愤读书之故事。 致力于纵横之术，先后游说六国，劝其合力抗秦，形成合纵之势。苏秦为纵约长，佩六国相印。归赵封为安君。后奉燕昭王命入齐，从事民间活动，被齐人车裂而 死。</a:t>
            </a:r>
            <a:r>
              <a:rPr lang="en-US" altLang="zh-CN"/>
              <a:t>《</a:t>
            </a:r>
            <a:r>
              <a:rPr lang="zh-CN" altLang="en-US"/>
              <a:t>汉书</a:t>
            </a:r>
            <a:r>
              <a:rPr lang="en-US" altLang="zh-CN"/>
              <a:t>·</a:t>
            </a:r>
            <a:r>
              <a:rPr lang="zh-CN" altLang="en-US"/>
              <a:t>艺文志</a:t>
            </a:r>
            <a:r>
              <a:rPr lang="en-US" altLang="zh-CN"/>
              <a:t>》</a:t>
            </a:r>
            <a:r>
              <a:rPr lang="zh-CN" altLang="en-US"/>
              <a:t>纵横家有</a:t>
            </a:r>
            <a:r>
              <a:rPr lang="en-US" altLang="zh-CN"/>
              <a:t>《</a:t>
            </a:r>
            <a:r>
              <a:rPr lang="zh-CN" altLang="en-US"/>
              <a:t>苏子</a:t>
            </a:r>
            <a:r>
              <a:rPr lang="en-US" altLang="zh-CN"/>
              <a:t>》31</a:t>
            </a:r>
            <a:r>
              <a:rPr lang="zh-CN" altLang="en-US"/>
              <a:t>篇，今佚。马王堆汉墓出土帛书</a:t>
            </a:r>
            <a:r>
              <a:rPr lang="en-US" altLang="zh-CN"/>
              <a:t>《</a:t>
            </a:r>
            <a:r>
              <a:rPr lang="zh-CN" altLang="en-US"/>
              <a:t>战国纵横家</a:t>
            </a:r>
            <a:r>
              <a:rPr lang="en-US" altLang="zh-CN"/>
              <a:t>》</a:t>
            </a:r>
            <a:r>
              <a:rPr lang="zh-CN" altLang="en-US"/>
              <a:t>保存有苏秦的书信和游说辞</a:t>
            </a:r>
            <a:r>
              <a:rPr lang="en-US" altLang="zh-CN"/>
              <a:t>16</a:t>
            </a:r>
            <a:r>
              <a:rPr lang="zh-CN" altLang="en-US"/>
              <a:t>章。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B74456-C372-41E4-9964-0385B7B1AED0}" type="slidenum">
              <a:rPr lang="zh-CN" altLang="en-US"/>
              <a:pPr/>
              <a:t>28</a:t>
            </a:fld>
            <a:endParaRPr lang="en-US" altLang="zh-CN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6FCF68-1C3A-41AE-A672-24A8D43B9E7B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       张仪</a:t>
            </a:r>
            <a:r>
              <a:rPr lang="en-US" altLang="zh-CN"/>
              <a:t>(?</a:t>
            </a:r>
            <a:r>
              <a:rPr lang="zh-CN" altLang="en-US"/>
              <a:t>～前</a:t>
            </a:r>
            <a:r>
              <a:rPr lang="en-US" altLang="zh-CN"/>
              <a:t>310), </a:t>
            </a:r>
            <a:r>
              <a:rPr lang="zh-CN" altLang="en-US"/>
              <a:t>战国时著名的纵横家。张仪为魏人，于魏惠王时入秦。秦惠文君以为客卿。惠文君十年（前 </a:t>
            </a:r>
            <a:r>
              <a:rPr lang="en-US" altLang="zh-CN"/>
              <a:t>328</a:t>
            </a:r>
            <a:r>
              <a:rPr lang="zh-CN" altLang="en-US"/>
              <a:t>），秦使张仪、公子华伐魏，魏割上郡（今陕西东部）于秦。当年，张仪为秦相。惠文君于十三年称王，并改次年为更元元年。更元二年，张仪与齐、楚、魏 之执政大臣在□桑相会，随即免相。次年，张仪相于魏，更元八年，又相于秦。十二年，张仪相于楚，后又归秦。惠文王卒武王立，武王素与张仪有隙，仪于武王元 年（魏襄王九年，前 </a:t>
            </a:r>
            <a:r>
              <a:rPr lang="en-US" altLang="zh-CN"/>
              <a:t>310</a:t>
            </a:r>
            <a:r>
              <a:rPr lang="zh-CN" altLang="en-US"/>
              <a:t>）离秦去魏。据</a:t>
            </a:r>
            <a:r>
              <a:rPr lang="en-US" altLang="zh-CN"/>
              <a:t>《</a:t>
            </a:r>
            <a:r>
              <a:rPr lang="zh-CN" altLang="en-US"/>
              <a:t>竹书纪年</a:t>
            </a:r>
            <a:r>
              <a:rPr lang="en-US" altLang="zh-CN"/>
              <a:t>》</a:t>
            </a:r>
            <a:r>
              <a:rPr lang="zh-CN" altLang="en-US"/>
              <a:t>，张仪于此年五月卒于魏。 </a:t>
            </a:r>
          </a:p>
          <a:p>
            <a:r>
              <a:rPr lang="zh-CN" altLang="en-US"/>
              <a:t>　　</a:t>
            </a:r>
            <a:r>
              <a:rPr lang="en-US" altLang="zh-CN"/>
              <a:t>《</a:t>
            </a:r>
            <a:r>
              <a:rPr lang="zh-CN" altLang="en-US"/>
              <a:t>汉书</a:t>
            </a:r>
            <a:r>
              <a:rPr lang="en-US" altLang="zh-CN"/>
              <a:t>·</a:t>
            </a:r>
            <a:r>
              <a:rPr lang="zh-CN" altLang="en-US"/>
              <a:t>艺文志</a:t>
            </a:r>
            <a:r>
              <a:rPr lang="en-US" altLang="zh-CN"/>
              <a:t>》</a:t>
            </a:r>
            <a:r>
              <a:rPr lang="zh-CN" altLang="en-US"/>
              <a:t>纵横家类有</a:t>
            </a:r>
            <a:r>
              <a:rPr lang="en-US" altLang="zh-CN"/>
              <a:t>《</a:t>
            </a:r>
            <a:r>
              <a:rPr lang="zh-CN" altLang="en-US"/>
              <a:t>张子</a:t>
            </a:r>
            <a:r>
              <a:rPr lang="en-US" altLang="zh-CN"/>
              <a:t>》</a:t>
            </a:r>
            <a:r>
              <a:rPr lang="zh-CN" altLang="en-US"/>
              <a:t>十篇，汇集了张仪的作品或和他有关的材料。此书汉以后已亡佚。在传世的战国铜兵器中，有一铜戈之上刻有“十三年相邦仪之造”和“咸阳工师”之类的铭文，当是秦惠王十三年张仪任相邦时所作。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E4856B-F459-409F-B12F-39392CC89984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       1973</a:t>
            </a:r>
            <a:r>
              <a:rPr lang="zh-CN" altLang="en-US"/>
              <a:t>年长沙马王堆汉墓出土一部帛书，原书未标书名，因其性质与</a:t>
            </a:r>
            <a:r>
              <a:rPr lang="en-US" altLang="zh-CN"/>
              <a:t>《</a:t>
            </a:r>
            <a:r>
              <a:rPr lang="zh-CN" altLang="en-US"/>
              <a:t>战国策</a:t>
            </a:r>
            <a:r>
              <a:rPr lang="en-US" altLang="zh-CN"/>
              <a:t>》</a:t>
            </a:r>
            <a:r>
              <a:rPr lang="zh-CN" altLang="en-US"/>
              <a:t>相同，定名为</a:t>
            </a:r>
            <a:r>
              <a:rPr lang="en-US" altLang="zh-CN"/>
              <a:t>《</a:t>
            </a:r>
            <a:r>
              <a:rPr lang="zh-CN" altLang="en-US"/>
              <a:t>战国纵横家书</a:t>
            </a:r>
            <a:r>
              <a:rPr lang="en-US" altLang="zh-CN"/>
              <a:t>》</a:t>
            </a:r>
            <a:r>
              <a:rPr lang="zh-CN" altLang="en-US"/>
              <a:t>。此书所涉史料主要限于战国中后期，但因此更能反映这一时期的重大史实和历史特点。全书凡二十七章，有十六章的内容不见于</a:t>
            </a:r>
            <a:r>
              <a:rPr lang="en-US" altLang="zh-CN"/>
              <a:t>《</a:t>
            </a:r>
            <a:r>
              <a:rPr lang="zh-CN" altLang="en-US"/>
              <a:t>战国策</a:t>
            </a:r>
            <a:r>
              <a:rPr lang="en-US" altLang="zh-CN"/>
              <a:t>》</a:t>
            </a:r>
            <a:r>
              <a:rPr lang="zh-CN" altLang="en-US"/>
              <a:t>与</a:t>
            </a:r>
            <a:r>
              <a:rPr lang="en-US" altLang="zh-CN"/>
              <a:t>《</a:t>
            </a:r>
            <a:r>
              <a:rPr lang="zh-CN" altLang="en-US"/>
              <a:t>史记</a:t>
            </a:r>
            <a:r>
              <a:rPr lang="en-US" altLang="zh-CN"/>
              <a:t>》</a:t>
            </a:r>
            <a:r>
              <a:rPr lang="zh-CN" altLang="en-US"/>
              <a:t>，对于补充和订证战国史料有极高的价值。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74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4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5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08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4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57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7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2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1.x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4745" y="871837"/>
            <a:ext cx="1090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7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战国七雄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4126" y="4444550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战国七雄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5023316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战国时期的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战争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610320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合纵与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连横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75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8196" name="ShockwaveFlash1" r:id="rId2" imgW="4441620" imgH="5328038"/>
        </mc:Choice>
        <mc:Fallback>
          <p:control name="ShockwaveFlash1" r:id="rId2" imgW="4441620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6588" y="1022350"/>
                  <a:ext cx="7842250" cy="4699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783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4791_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1400175"/>
            <a:ext cx="5703887" cy="299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854325" y="4460875"/>
            <a:ext cx="3435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战国时期铜戈（河南省新郑县出土）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622425" y="5094288"/>
            <a:ext cx="6500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        战国时期，各国之间战争不断。随着经济的发展，青铜兵器得到改进。</a:t>
            </a:r>
          </a:p>
        </p:txBody>
      </p:sp>
    </p:spTree>
    <p:extLst>
      <p:ext uri="{BB962C8B-B14F-4D97-AF65-F5344CB8AC3E}">
        <p14:creationId xmlns:p14="http://schemas.microsoft.com/office/powerpoint/2010/main" val="726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4459_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485900"/>
            <a:ext cx="49530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5925" y="3559175"/>
            <a:ext cx="3232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长杆三戈铜戟（湖北省随县出土）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  <p:pic>
        <p:nvPicPr>
          <p:cNvPr id="17417" name="Picture 9" descr="秦国长剑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156075"/>
            <a:ext cx="8502650" cy="109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651125" y="5438775"/>
            <a:ext cx="3841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秦国青铜长剑（骑兵使用，最长达三米）</a:t>
            </a:r>
          </a:p>
        </p:txBody>
      </p:sp>
    </p:spTree>
    <p:extLst>
      <p:ext uri="{BB962C8B-B14F-4D97-AF65-F5344CB8AC3E}">
        <p14:creationId xmlns:p14="http://schemas.microsoft.com/office/powerpoint/2010/main" val="16782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4808_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73175"/>
            <a:ext cx="6800850" cy="459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939925" y="5994400"/>
            <a:ext cx="5264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战国时期靴形铜钺（广西壮族自治区平乐县银山岭出土）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</p:spTree>
    <p:extLst>
      <p:ext uri="{BB962C8B-B14F-4D97-AF65-F5344CB8AC3E}">
        <p14:creationId xmlns:p14="http://schemas.microsoft.com/office/powerpoint/2010/main" val="3195898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op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62088"/>
            <a:ext cx="2093913" cy="398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022725" y="5500688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青铜箭镞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</p:spTree>
    <p:extLst>
      <p:ext uri="{BB962C8B-B14F-4D97-AF65-F5344CB8AC3E}">
        <p14:creationId xmlns:p14="http://schemas.microsoft.com/office/powerpoint/2010/main" val="1122797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op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1363663"/>
            <a:ext cx="3324225" cy="412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3870325" y="5562600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龙凤云纹皮盾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</p:spTree>
    <p:extLst>
      <p:ext uri="{BB962C8B-B14F-4D97-AF65-F5344CB8AC3E}">
        <p14:creationId xmlns:p14="http://schemas.microsoft.com/office/powerpoint/2010/main" val="550043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op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2401888"/>
            <a:ext cx="6049963" cy="137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057525" y="3978275"/>
            <a:ext cx="3028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河北易县燕下都出土的战国铁矛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676275"/>
            <a:ext cx="178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战国时期的兵器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470025" y="5146675"/>
            <a:ext cx="62039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        随着冶炼技术的提高，春秋晚期到战国时代，铁兵器开始应用。步兵和骑兵逐渐取代车兵，成为主要兵种。</a:t>
            </a:r>
          </a:p>
        </p:txBody>
      </p:sp>
    </p:spTree>
    <p:extLst>
      <p:ext uri="{BB962C8B-B14F-4D97-AF65-F5344CB8AC3E}">
        <p14:creationId xmlns:p14="http://schemas.microsoft.com/office/powerpoint/2010/main" val="3723110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18" y="778574"/>
            <a:ext cx="6150864" cy="4986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35375" y="5905500"/>
            <a:ext cx="2216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战国战车（复原模型）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537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下弧形箭头 5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2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04" y="696193"/>
            <a:ext cx="2907792" cy="579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5A08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0" y="1404938"/>
            <a:ext cx="3875088" cy="252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276850" y="4016375"/>
            <a:ext cx="2216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战国铜境上的骑兵形象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283075" y="5635938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战国武士复原图</a:t>
            </a:r>
          </a:p>
        </p:txBody>
      </p:sp>
    </p:spTree>
    <p:extLst>
      <p:ext uri="{BB962C8B-B14F-4D97-AF65-F5344CB8AC3E}">
        <p14:creationId xmlns:p14="http://schemas.microsoft.com/office/powerpoint/2010/main" val="4594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1320800" y="4146550"/>
            <a:ext cx="65008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        战国时期各国交战投入了大量兵力，战争的规模往往很大。涌现出孙膑、白起等大批军事家，出现了“围魏救赵”、长平之战等著名战役。</a:t>
            </a:r>
          </a:p>
        </p:txBody>
      </p:sp>
      <p:sp>
        <p:nvSpPr>
          <p:cNvPr id="72707" name="Text Box 3" descr="c0200"/>
          <p:cNvSpPr txBox="1">
            <a:spLocks noChangeArrowheads="1"/>
          </p:cNvSpPr>
          <p:nvPr/>
        </p:nvSpPr>
        <p:spPr bwMode="auto">
          <a:xfrm>
            <a:off x="1052513" y="1978025"/>
            <a:ext cx="7038975" cy="14509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r>
              <a:rPr lang="zh-CN" altLang="en-US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争地以战，杀人盈野；争城以战，杀人盈城。</a:t>
            </a:r>
          </a:p>
          <a:p>
            <a:pPr algn="r"/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《孟子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离娄》 </a:t>
            </a:r>
          </a:p>
        </p:txBody>
      </p:sp>
    </p:spTree>
    <p:extLst>
      <p:ext uri="{BB962C8B-B14F-4D97-AF65-F5344CB8AC3E}">
        <p14:creationId xmlns:p14="http://schemas.microsoft.com/office/powerpoint/2010/main" val="216111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76437" y="4799310"/>
            <a:ext cx="2505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战国</a:t>
            </a:r>
            <a:r>
              <a:rPr lang="zh-CN" altLang="en-US" sz="2000">
                <a:latin typeface="ˎ̥"/>
              </a:rPr>
              <a:t>“</a:t>
            </a:r>
            <a:r>
              <a:rPr lang="zh-CN" altLang="en-US" sz="2000">
                <a:latin typeface="宋体" pitchFamily="2" charset="-122"/>
              </a:rPr>
              <a:t>赏功宴乐铜壶</a:t>
            </a:r>
            <a:r>
              <a:rPr lang="zh-CN" altLang="en-US" sz="2000"/>
              <a:t> </a:t>
            </a:r>
            <a:r>
              <a:rPr lang="en-US" altLang="zh-CN" sz="2000">
                <a:latin typeface="ˎ̥"/>
              </a:rPr>
              <a:t>”</a:t>
            </a:r>
            <a:endParaRPr lang="zh-CN" altLang="en-US" sz="2000">
              <a:latin typeface="宋体" pitchFamily="2" charset="-122"/>
            </a:endParaRPr>
          </a:p>
        </p:txBody>
      </p:sp>
      <p:pic>
        <p:nvPicPr>
          <p:cNvPr id="5" name="Picture 5" descr="tongh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87" y="1243310"/>
            <a:ext cx="20383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552396"/>
              </p:ext>
            </p:extLst>
          </p:nvPr>
        </p:nvGraphicFramePr>
        <p:xfrm>
          <a:off x="4735512" y="1217910"/>
          <a:ext cx="2655888" cy="345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Image" r:id="rId4" imgW="3123810" imgH="4063492" progId="Photoshop.Image.7">
                  <p:embed/>
                </p:oleObj>
              </mc:Choice>
              <mc:Fallback>
                <p:oleObj name="Image" r:id="rId4" imgW="3123810" imgH="4063492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5512" y="1217910"/>
                        <a:ext cx="2655888" cy="345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72012" y="4799310"/>
            <a:ext cx="272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铜壶上的水陆攻战纹饰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95362" y="5256510"/>
            <a:ext cx="7162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作为一个时期的名称，“战国”因战争众多、争夺激烈而得名。那时，争城夺地 、刀光剑影、杀声震天是常见的事情。要了解中国古代的军事，探索战争的规律，应该关注战国的历史。</a:t>
            </a:r>
          </a:p>
        </p:txBody>
      </p:sp>
      <p:sp>
        <p:nvSpPr>
          <p:cNvPr id="11" name="下弧形箭头 10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6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2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065462" y="5622926"/>
            <a:ext cx="2984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孙膑祠堂里的孙膑传影画像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0" y="703263"/>
            <a:ext cx="1301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“围魏救赵”</a:t>
            </a:r>
          </a:p>
        </p:txBody>
      </p:sp>
      <p:graphicFrame>
        <p:nvGraphicFramePr>
          <p:cNvPr id="276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477040"/>
              </p:ext>
            </p:extLst>
          </p:nvPr>
        </p:nvGraphicFramePr>
        <p:xfrm>
          <a:off x="2797175" y="1171576"/>
          <a:ext cx="3419475" cy="420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Image" r:id="rId4" imgW="5993651" imgH="7365079" progId="Photoshop.Image.8">
                  <p:embed/>
                </p:oleObj>
              </mc:Choice>
              <mc:Fallback>
                <p:oleObj name="Image" r:id="rId4" imgW="5993651" imgH="7365079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175" y="1171576"/>
                        <a:ext cx="3419475" cy="420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47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952625" y="6081713"/>
            <a:ext cx="5238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围魏救赵形势图</a:t>
            </a:r>
            <a:r>
              <a:rPr lang="en-US" altLang="zh-CN" sz="16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1600">
                <a:latin typeface="楷体_GB2312" pitchFamily="49" charset="-122"/>
                <a:ea typeface="楷体_GB2312" pitchFamily="49" charset="-122"/>
              </a:rPr>
              <a:t>提示：用鼠标点击图左下角图例按钮</a:t>
            </a:r>
            <a:r>
              <a:rPr lang="en-US" altLang="zh-CN" sz="1600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703263"/>
            <a:ext cx="1301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“围魏救赵”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8" name="ShockwaveFlash1" r:id="rId2" imgW="4441620" imgH="5328038"/>
        </mc:Choice>
        <mc:Fallback>
          <p:control name="ShockwaveFlash1" r:id="rId2" imgW="4441620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51088" y="765175"/>
                  <a:ext cx="4441825" cy="5327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9390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690" y="900112"/>
            <a:ext cx="3519298" cy="510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5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small2003521933124822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6025"/>
            <a:ext cx="6858000" cy="465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362325" y="601345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长平之战（电视剧剧照）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0" y="701675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长平之战</a:t>
            </a:r>
          </a:p>
        </p:txBody>
      </p:sp>
    </p:spTree>
    <p:extLst>
      <p:ext uri="{BB962C8B-B14F-4D97-AF65-F5344CB8AC3E}">
        <p14:creationId xmlns:p14="http://schemas.microsoft.com/office/powerpoint/2010/main" val="238252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合纵与连横</a:t>
            </a:r>
          </a:p>
        </p:txBody>
      </p:sp>
    </p:spTree>
    <p:extLst>
      <p:ext uri="{BB962C8B-B14F-4D97-AF65-F5344CB8AC3E}">
        <p14:creationId xmlns:p14="http://schemas.microsoft.com/office/powerpoint/2010/main" val="39474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7173" name="ShockwaveFlash1" r:id="rId2" imgW="4441620" imgH="5328038"/>
        </mc:Choice>
        <mc:Fallback>
          <p:control name="ShockwaveFlash1" r:id="rId2" imgW="4441620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6588" y="1008063"/>
                  <a:ext cx="7842250" cy="47132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697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1131887" y="3675062"/>
            <a:ext cx="6880225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        战国七雄之间关系错综复杂。战国中后期，秦国日渐崛起，对其他六国构成威胁。六国曾为对抗强秦进行过合作，包括几国联合出兵进攻秦国，历史上称这种策略为“合纵</a:t>
            </a:r>
            <a:r>
              <a:rPr lang="en-US" altLang="zh-CN" sz="2000"/>
              <a:t>” </a:t>
            </a:r>
            <a:r>
              <a:rPr lang="zh-CN" altLang="en-US" sz="2000"/>
              <a:t>。而秦国为了发展，必须破坏六国的联合，尤其是齐楚两国的联盟，为此采用各个击破的做法，分别拉拢各国服从自己，这种策略历史上称为“连横”。战国纷争经常表现为合纵和连横之争。</a:t>
            </a:r>
            <a:endParaRPr lang="en-US" altLang="zh-CN" sz="2000"/>
          </a:p>
        </p:txBody>
      </p:sp>
      <p:sp>
        <p:nvSpPr>
          <p:cNvPr id="62467" name="Text Box 3" descr="c0200"/>
          <p:cNvSpPr txBox="1">
            <a:spLocks noChangeArrowheads="1"/>
          </p:cNvSpPr>
          <p:nvPr/>
        </p:nvSpPr>
        <p:spPr bwMode="auto">
          <a:xfrm>
            <a:off x="1052512" y="1477962"/>
            <a:ext cx="7038975" cy="18161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r>
              <a:rPr lang="en-US" altLang="zh-CN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en-US" altLang="zh-CN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纵者，合众弱以攻一强也；</a:t>
            </a:r>
            <a:b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 横者，事一强以攻众弱也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  <a:p>
            <a:pPr algn="r"/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《韩非子》 </a:t>
            </a:r>
          </a:p>
        </p:txBody>
      </p:sp>
    </p:spTree>
    <p:extLst>
      <p:ext uri="{BB962C8B-B14F-4D97-AF65-F5344CB8AC3E}">
        <p14:creationId xmlns:p14="http://schemas.microsoft.com/office/powerpoint/2010/main" val="39248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pic_344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44"/>
          <a:stretch>
            <a:fillRect/>
          </a:stretch>
        </p:blipFill>
        <p:spPr bwMode="auto">
          <a:xfrm>
            <a:off x="3265488" y="1495425"/>
            <a:ext cx="2611437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022725" y="5788025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苏秦画像</a:t>
            </a:r>
          </a:p>
        </p:txBody>
      </p:sp>
    </p:spTree>
    <p:extLst>
      <p:ext uri="{BB962C8B-B14F-4D97-AF65-F5344CB8AC3E}">
        <p14:creationId xmlns:p14="http://schemas.microsoft.com/office/powerpoint/2010/main" val="196739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苏秦列传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354138"/>
            <a:ext cx="8016875" cy="41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171700" y="5884863"/>
            <a:ext cx="4799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《</a:t>
            </a:r>
            <a:r>
              <a:rPr lang="zh-CN" altLang="en-US"/>
              <a:t>史记</a:t>
            </a:r>
            <a:r>
              <a:rPr lang="en-US" altLang="zh-CN"/>
              <a:t>·</a:t>
            </a:r>
            <a:r>
              <a:rPr lang="zh-CN" altLang="en-US"/>
              <a:t>苏秦列传</a:t>
            </a:r>
            <a:r>
              <a:rPr lang="en-US" altLang="zh-CN"/>
              <a:t>》</a:t>
            </a:r>
            <a:r>
              <a:rPr lang="zh-CN" altLang="en-US"/>
              <a:t>中记载了苏秦的合纵战略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6264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pic_344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4"/>
          <a:stretch>
            <a:fillRect/>
          </a:stretch>
        </p:blipFill>
        <p:spPr bwMode="auto">
          <a:xfrm>
            <a:off x="3219450" y="1436688"/>
            <a:ext cx="2705100" cy="398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022725" y="5675313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张仪画像</a:t>
            </a:r>
          </a:p>
        </p:txBody>
      </p:sp>
    </p:spTree>
    <p:extLst>
      <p:ext uri="{BB962C8B-B14F-4D97-AF65-F5344CB8AC3E}">
        <p14:creationId xmlns:p14="http://schemas.microsoft.com/office/powerpoint/2010/main" val="1910011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战国七雄</a:t>
            </a:r>
          </a:p>
        </p:txBody>
      </p:sp>
    </p:spTree>
    <p:extLst>
      <p:ext uri="{BB962C8B-B14F-4D97-AF65-F5344CB8AC3E}">
        <p14:creationId xmlns:p14="http://schemas.microsoft.com/office/powerpoint/2010/main" val="3910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 descr="48043_021125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1190616"/>
            <a:ext cx="2160587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2346325" y="4787891"/>
            <a:ext cx="4451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《战国纵横家书》（湖南长沙马王堆汉墓出土）</a:t>
            </a: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1851025" y="5305416"/>
            <a:ext cx="589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《战国纵横家书》记载了战国时期合纵连横斗争的史实。</a:t>
            </a:r>
          </a:p>
        </p:txBody>
      </p:sp>
      <p:sp>
        <p:nvSpPr>
          <p:cNvPr id="8" name="下弧形箭头 7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97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219" name="ShockwaveFlash1" r:id="rId2" imgW="4441620" imgH="5328038"/>
        </mc:Choice>
        <mc:Fallback>
          <p:control name="ShockwaveFlash1" r:id="rId2" imgW="4441620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6588" y="1022350"/>
                  <a:ext cx="7842250" cy="4699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4245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55" name="Group 39"/>
          <p:cNvGraphicFramePr>
            <a:graphicFrameLocks noGrp="1"/>
          </p:cNvGraphicFramePr>
          <p:nvPr/>
        </p:nvGraphicFramePr>
        <p:xfrm>
          <a:off x="1819275" y="1500188"/>
          <a:ext cx="5505450" cy="3627439"/>
        </p:xfrm>
        <a:graphic>
          <a:graphicData uri="http://schemas.openxmlformats.org/drawingml/2006/table">
            <a:tbl>
              <a:tblPr/>
              <a:tblGrid>
                <a:gridCol w="1352550"/>
                <a:gridCol w="4152900"/>
              </a:tblGrid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        都        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临淄（今山东淄博）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郢（今湖北江陵西北）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蓟（今北京西南）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郑（今河南新郑）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邯郸（今河北邯郸）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大梁（今河南开封）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咸阳（今陕西咸阳东北）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3794125" y="1027113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战国七雄简表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990600" y="5495925"/>
            <a:ext cx="71628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        进入战国时期（公元前</a:t>
            </a:r>
            <a:r>
              <a:rPr lang="en-US" altLang="zh-CN" sz="2000"/>
              <a:t>475</a:t>
            </a:r>
            <a:r>
              <a:rPr lang="zh-CN" altLang="en-US" sz="2000"/>
              <a:t>年</a:t>
            </a:r>
            <a:r>
              <a:rPr lang="en-US" altLang="zh-CN" sz="2000"/>
              <a:t>—</a:t>
            </a:r>
            <a:r>
              <a:rPr lang="zh-CN" altLang="en-US" sz="2000"/>
              <a:t>公元前</a:t>
            </a:r>
            <a:r>
              <a:rPr lang="en-US" altLang="zh-CN" sz="2000"/>
              <a:t>221</a:t>
            </a:r>
            <a:r>
              <a:rPr lang="zh-CN" altLang="en-US" sz="2000"/>
              <a:t>年），周王已经无足轻重，很多小诸侯国被消灭了。这个时期主要的诸侯国一般认为有七个，称作“战国七雄”。</a:t>
            </a:r>
          </a:p>
        </p:txBody>
      </p:sp>
    </p:spTree>
    <p:extLst>
      <p:ext uri="{BB962C8B-B14F-4D97-AF65-F5344CB8AC3E}">
        <p14:creationId xmlns:p14="http://schemas.microsoft.com/office/powerpoint/2010/main" val="122237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908425" y="6424613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战国形势图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4" name="ShockwaveFlash1" r:id="rId2" imgW="1828571" imgH="1828571"/>
        </mc:Choice>
        <mc:Fallback>
          <p:control name="ShockwaveFlash1" r:id="rId2" imgW="1828571" imgH="182857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138" y="820738"/>
                  <a:ext cx="8763000" cy="5562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9101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gucheg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1123950"/>
            <a:ext cx="3124200" cy="220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346325" y="3429000"/>
            <a:ext cx="4451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战国时期齐国车马坑遗址（山东淄博齐国故城）</a:t>
            </a:r>
          </a:p>
        </p:txBody>
      </p:sp>
      <p:pic>
        <p:nvPicPr>
          <p:cNvPr id="10252" name="Picture 12" descr="qglsbw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3832225"/>
            <a:ext cx="3443288" cy="234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2289175" y="6238875"/>
            <a:ext cx="4564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600"/>
              <a:t>战国时期齐国历史博物馆（山东淄博齐国故城）</a:t>
            </a:r>
          </a:p>
        </p:txBody>
      </p:sp>
    </p:spTree>
    <p:extLst>
      <p:ext uri="{BB962C8B-B14F-4D97-AF65-F5344CB8AC3E}">
        <p14:creationId xmlns:p14="http://schemas.microsoft.com/office/powerpoint/2010/main" val="332134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U398P1T1D3033974F21DT20040317134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5"/>
          <a:stretch>
            <a:fillRect/>
          </a:stretch>
        </p:blipFill>
        <p:spPr bwMode="auto">
          <a:xfrm>
            <a:off x="2438400" y="1524000"/>
            <a:ext cx="411480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460625" y="5410200"/>
            <a:ext cx="4070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战国时期魏国车马坑遗址（河南洛阳）</a:t>
            </a:r>
          </a:p>
        </p:txBody>
      </p:sp>
      <p:sp>
        <p:nvSpPr>
          <p:cNvPr id="7" name="下弧形箭头 6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战国时期的战争</a:t>
            </a:r>
          </a:p>
        </p:txBody>
      </p:sp>
    </p:spTree>
    <p:extLst>
      <p:ext uri="{BB962C8B-B14F-4D97-AF65-F5344CB8AC3E}">
        <p14:creationId xmlns:p14="http://schemas.microsoft.com/office/powerpoint/2010/main" val="6982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199</TotalTime>
  <Words>1055</Words>
  <Application>Microsoft Office PowerPoint</Application>
  <PresentationFormat/>
  <Paragraphs>95</Paragraphs>
  <Slides>31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回顾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2016-07-25T08:20:19Z</dcterms:created>
  <dcterms:modified xsi:type="dcterms:W3CDTF">2018-08-11T21:35:32Z</dcterms:modified>
  <cp:category/>
</cp:coreProperties>
</file>