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57" r:id="rId4"/>
    <p:sldId id="259" r:id="rId5"/>
    <p:sldId id="284" r:id="rId6"/>
    <p:sldId id="285" r:id="rId7"/>
    <p:sldId id="286" r:id="rId8"/>
    <p:sldId id="287" r:id="rId9"/>
    <p:sldId id="260" r:id="rId10"/>
    <p:sldId id="261" r:id="rId11"/>
    <p:sldId id="262" r:id="rId12"/>
    <p:sldId id="272" r:id="rId13"/>
    <p:sldId id="263" r:id="rId14"/>
    <p:sldId id="264" r:id="rId15"/>
    <p:sldId id="265" r:id="rId16"/>
    <p:sldId id="266" r:id="rId17"/>
    <p:sldId id="273" r:id="rId18"/>
    <p:sldId id="274" r:id="rId19"/>
    <p:sldId id="275" r:id="rId20"/>
    <p:sldId id="276" r:id="rId21"/>
    <p:sldId id="277" r:id="rId22"/>
    <p:sldId id="267" r:id="rId23"/>
    <p:sldId id="268" r:id="rId24"/>
    <p:sldId id="269" r:id="rId25"/>
    <p:sldId id="270" r:id="rId26"/>
    <p:sldId id="278" r:id="rId27"/>
    <p:sldId id="282" r:id="rId28"/>
    <p:sldId id="283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3184DA-68EA-46CA-8234-27D191F8CAA1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7FD5023-BB1A-4431-B4F0-1C89C72173D3}">
      <dgm:prSet phldrT="[文本]" custT="1"/>
      <dgm:spPr/>
      <dgm:t>
        <a:bodyPr/>
        <a:lstStyle/>
        <a:p>
          <a:r>
            <a:rPr lang="zh-CN" altLang="en-US" sz="9600" dirty="0" smtClean="0">
              <a:latin typeface="黑体" pitchFamily="49" charset="-122"/>
              <a:ea typeface="黑体" pitchFamily="49" charset="-122"/>
            </a:rPr>
            <a:t>乱</a:t>
          </a:r>
          <a:endParaRPr lang="zh-CN" altLang="en-US" sz="9600" dirty="0">
            <a:latin typeface="黑体" pitchFamily="49" charset="-122"/>
            <a:ea typeface="黑体" pitchFamily="49" charset="-122"/>
          </a:endParaRPr>
        </a:p>
      </dgm:t>
    </dgm:pt>
    <dgm:pt modelId="{F145BBA3-E208-4698-84F0-E78E6B858A0E}" type="parTrans" cxnId="{EF8D9532-7A85-456E-B0BA-7441FB2A96FE}">
      <dgm:prSet/>
      <dgm:spPr/>
      <dgm:t>
        <a:bodyPr/>
        <a:lstStyle/>
        <a:p>
          <a:endParaRPr lang="zh-CN" altLang="en-US"/>
        </a:p>
      </dgm:t>
    </dgm:pt>
    <dgm:pt modelId="{ED78B42B-1703-4AE1-8FFF-37482E01DDC4}" type="sibTrans" cxnId="{EF8D9532-7A85-456E-B0BA-7441FB2A96FE}">
      <dgm:prSet/>
      <dgm:spPr/>
      <dgm:t>
        <a:bodyPr/>
        <a:lstStyle/>
        <a:p>
          <a:endParaRPr lang="zh-CN" altLang="en-US"/>
        </a:p>
      </dgm:t>
    </dgm:pt>
    <dgm:pt modelId="{4CB49A0D-CC83-4B80-BFFA-2DEFE9129C50}">
      <dgm:prSet phldrT="[文本]" custT="1"/>
      <dgm:spPr/>
      <dgm:t>
        <a:bodyPr/>
        <a:lstStyle/>
        <a:p>
          <a:r>
            <a:rPr lang="zh-CN" altLang="en-US" sz="9600" dirty="0" smtClean="0">
              <a:latin typeface="黑体" pitchFamily="49" charset="-122"/>
              <a:ea typeface="黑体" pitchFamily="49" charset="-122"/>
            </a:rPr>
            <a:t>变</a:t>
          </a:r>
          <a:endParaRPr lang="zh-CN" altLang="en-US" sz="9600" dirty="0">
            <a:latin typeface="黑体" pitchFamily="49" charset="-122"/>
            <a:ea typeface="黑体" pitchFamily="49" charset="-122"/>
          </a:endParaRPr>
        </a:p>
      </dgm:t>
    </dgm:pt>
    <dgm:pt modelId="{F797AB4D-AE77-4A09-A245-0944A91A3D0B}" type="parTrans" cxnId="{DA903409-832D-4C6E-B151-25469ED84CA0}">
      <dgm:prSet/>
      <dgm:spPr/>
      <dgm:t>
        <a:bodyPr/>
        <a:lstStyle/>
        <a:p>
          <a:endParaRPr lang="zh-CN" altLang="en-US"/>
        </a:p>
      </dgm:t>
    </dgm:pt>
    <dgm:pt modelId="{125A50D0-73EB-4B6E-B8C1-0506E3771C35}" type="sibTrans" cxnId="{DA903409-832D-4C6E-B151-25469ED84CA0}">
      <dgm:prSet/>
      <dgm:spPr/>
      <dgm:t>
        <a:bodyPr/>
        <a:lstStyle/>
        <a:p>
          <a:endParaRPr lang="zh-CN" altLang="en-US"/>
        </a:p>
      </dgm:t>
    </dgm:pt>
    <dgm:pt modelId="{633DCD1A-AD40-4E92-ADE2-53C419783ACA}" type="pres">
      <dgm:prSet presAssocID="{993184DA-68EA-46CA-8234-27D191F8CAA1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113206F-2AFA-4B02-866E-74E69006AA20}" type="pres">
      <dgm:prSet presAssocID="{993184DA-68EA-46CA-8234-27D191F8CAA1}" presName="ribbon" presStyleLbl="node1" presStyleIdx="0" presStyleCnt="1" custLinFactNeighborX="1754" custLinFactNeighborY="-19196"/>
      <dgm:spPr/>
    </dgm:pt>
    <dgm:pt modelId="{CE9D04C8-4C9C-4D8A-BC16-188809EDBECA}" type="pres">
      <dgm:prSet presAssocID="{993184DA-68EA-46CA-8234-27D191F8CAA1}" presName="leftArrowText" presStyleLbl="node1" presStyleIdx="0" presStyleCnt="1" custLinFactNeighborX="4481" custLinFactNeighborY="-3259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1599425-3ED8-47B2-AEB3-4F0D7C0D3D73}" type="pres">
      <dgm:prSet presAssocID="{993184DA-68EA-46CA-8234-27D191F8CAA1}" presName="rightArrowText" presStyleLbl="node1" presStyleIdx="0" presStyleCnt="1" custLinFactNeighborX="-2249" custLinFactNeighborY="-3141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6CF07F5-1B86-4C15-A062-55F696C5749E}" type="presOf" srcId="{993184DA-68EA-46CA-8234-27D191F8CAA1}" destId="{633DCD1A-AD40-4E92-ADE2-53C419783ACA}" srcOrd="0" destOrd="0" presId="urn:microsoft.com/office/officeart/2005/8/layout/arrow6"/>
    <dgm:cxn modelId="{EF8D9532-7A85-456E-B0BA-7441FB2A96FE}" srcId="{993184DA-68EA-46CA-8234-27D191F8CAA1}" destId="{B7FD5023-BB1A-4431-B4F0-1C89C72173D3}" srcOrd="0" destOrd="0" parTransId="{F145BBA3-E208-4698-84F0-E78E6B858A0E}" sibTransId="{ED78B42B-1703-4AE1-8FFF-37482E01DDC4}"/>
    <dgm:cxn modelId="{DA903409-832D-4C6E-B151-25469ED84CA0}" srcId="{993184DA-68EA-46CA-8234-27D191F8CAA1}" destId="{4CB49A0D-CC83-4B80-BFFA-2DEFE9129C50}" srcOrd="1" destOrd="0" parTransId="{F797AB4D-AE77-4A09-A245-0944A91A3D0B}" sibTransId="{125A50D0-73EB-4B6E-B8C1-0506E3771C35}"/>
    <dgm:cxn modelId="{AD10BF06-B0CC-474E-B908-33DB8CDDC0E1}" type="presOf" srcId="{4CB49A0D-CC83-4B80-BFFA-2DEFE9129C50}" destId="{21599425-3ED8-47B2-AEB3-4F0D7C0D3D73}" srcOrd="0" destOrd="0" presId="urn:microsoft.com/office/officeart/2005/8/layout/arrow6"/>
    <dgm:cxn modelId="{32FA8FE0-A1EB-41C5-9D49-BAD7538B9072}" type="presOf" srcId="{B7FD5023-BB1A-4431-B4F0-1C89C72173D3}" destId="{CE9D04C8-4C9C-4D8A-BC16-188809EDBECA}" srcOrd="0" destOrd="0" presId="urn:microsoft.com/office/officeart/2005/8/layout/arrow6"/>
    <dgm:cxn modelId="{2ADEBA90-D02D-4A18-8154-53E67B6EFA2F}" type="presParOf" srcId="{633DCD1A-AD40-4E92-ADE2-53C419783ACA}" destId="{7113206F-2AFA-4B02-866E-74E69006AA20}" srcOrd="0" destOrd="0" presId="urn:microsoft.com/office/officeart/2005/8/layout/arrow6"/>
    <dgm:cxn modelId="{33D422A6-6CB5-4D0F-AD5F-43A6FECAD431}" type="presParOf" srcId="{633DCD1A-AD40-4E92-ADE2-53C419783ACA}" destId="{CE9D04C8-4C9C-4D8A-BC16-188809EDBECA}" srcOrd="1" destOrd="0" presId="urn:microsoft.com/office/officeart/2005/8/layout/arrow6"/>
    <dgm:cxn modelId="{13BBCE25-90C7-420B-8106-97E242324461}" type="presParOf" srcId="{633DCD1A-AD40-4E92-ADE2-53C419783ACA}" destId="{21599425-3ED8-47B2-AEB3-4F0D7C0D3D73}" srcOrd="2" destOrd="0" presId="urn:microsoft.com/office/officeart/2005/8/layout/arrow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51mxd.com/uploads/101118/1_140728_1_l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551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6868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战国时期的特点</a:t>
            </a:r>
            <a:endParaRPr lang="zh-CN" altLang="en-US" sz="40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5657850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dirty="0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7200" b="1" dirty="0">
                <a:latin typeface="黑体" pitchFamily="2" charset="-122"/>
                <a:ea typeface="黑体" pitchFamily="2" charset="-122"/>
              </a:rPr>
              <a:t>乱中生变，变中有乱。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113206F-2AFA-4B02-866E-74E69006A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7113206F-2AFA-4B02-866E-74E69006AA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9D04C8-4C9C-4D8A-BC16-188809EDBE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CE9D04C8-4C9C-4D8A-BC16-188809EDBE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599425-3ED8-47B2-AEB3-4F0D7C0D3D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21599425-3ED8-47B2-AEB3-4F0D7C0D3D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  <p:bldP spid="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 descr="images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14688"/>
            <a:ext cx="5643563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4" descr="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0"/>
            <a:ext cx="4500562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" descr="2.bmp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714875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2000250" y="428625"/>
            <a:ext cx="177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 sz="2400" b="1">
                <a:solidFill>
                  <a:srgbClr val="0000FF"/>
                </a:solidFill>
                <a:effectLst/>
                <a:latin typeface="Comic Sans MS" pitchFamily="66" charset="0"/>
                <a:ea typeface="黑体" pitchFamily="2" charset="-122"/>
              </a:rPr>
              <a:t>赏十金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867400" y="4652963"/>
            <a:ext cx="26654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黑体" pitchFamily="2" charset="-122"/>
                <a:hlinkClick r:id="rId6" action="ppaction://hlinksldjump"/>
              </a:rPr>
              <a:t>徙木立信</a:t>
            </a:r>
            <a:endParaRPr kumimoji="0" lang="zh-CN" altLang="en-US" sz="40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106"/>
            <a:ext cx="26564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一、商鞅变法</a:t>
            </a: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0" y="447660"/>
            <a:ext cx="4000496" cy="552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（一）商鞅变法的背景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-32" y="876288"/>
            <a:ext cx="6572296" cy="552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（二）变法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内容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（怎么变）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  <p:sp>
        <p:nvSpPr>
          <p:cNvPr id="5" name="内容占位符 5"/>
          <p:cNvSpPr txBox="1">
            <a:spLocks/>
          </p:cNvSpPr>
          <p:nvPr/>
        </p:nvSpPr>
        <p:spPr>
          <a:xfrm>
            <a:off x="3857620" y="0"/>
            <a:ext cx="5049846" cy="45259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      商鞅个人简介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.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商鞅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.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约前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390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年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—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前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338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年；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.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卫国人；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.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又称卫鞅、公孙鞅。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.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战国时期先秦法家代表人物；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.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典故：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徙木立信、商鞅变法、作法自毙、五马分尸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20" y="1428736"/>
            <a:ext cx="15001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时间：</a:t>
            </a:r>
          </a:p>
        </p:txBody>
      </p:sp>
      <p:sp>
        <p:nvSpPr>
          <p:cNvPr id="7" name="矩形 6"/>
          <p:cNvSpPr/>
          <p:nvPr/>
        </p:nvSpPr>
        <p:spPr>
          <a:xfrm>
            <a:off x="1643042" y="1500174"/>
            <a:ext cx="25003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公元前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356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年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4480" y="1928802"/>
            <a:ext cx="2001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秦孝公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5720" y="2357430"/>
            <a:ext cx="23503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主要内容：</a:t>
            </a:r>
          </a:p>
        </p:txBody>
      </p:sp>
      <p:sp>
        <p:nvSpPr>
          <p:cNvPr id="10" name="矩形 9"/>
          <p:cNvSpPr/>
          <p:nvPr/>
        </p:nvSpPr>
        <p:spPr>
          <a:xfrm>
            <a:off x="285720" y="1928802"/>
            <a:ext cx="16289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国君：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1406" y="71414"/>
            <a:ext cx="23503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主要内容：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85786" y="1000108"/>
            <a:ext cx="685801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②重</a:t>
            </a:r>
            <a:r>
              <a:rPr kumimoji="1"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农抑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商：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奖励耕织，禁止弃农经商</a:t>
            </a:r>
            <a:endParaRPr kumimoji="1"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85786" y="1500174"/>
            <a:ext cx="78581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③奖励军功：按军功授爵，贵族无军工不得授爵</a:t>
            </a:r>
            <a:endParaRPr kumimoji="1"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14316" y="2643182"/>
            <a:ext cx="40719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④迁都</a:t>
            </a:r>
            <a:r>
              <a:rPr kumimoji="1"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咸阳，推行县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制。</a:t>
            </a:r>
            <a:endParaRPr kumimoji="1"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781967" y="3929066"/>
            <a:ext cx="57759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⑤严明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法令：</a:t>
            </a:r>
            <a:r>
              <a:rPr kumimoji="1"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法律、户口、连坐法</a:t>
            </a:r>
            <a:endParaRPr kumimoji="1" lang="zh-CN" altLang="en-US" sz="28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28596" y="500042"/>
            <a:ext cx="807249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①改革</a:t>
            </a:r>
            <a:r>
              <a:rPr kumimoji="1"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土地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制度：废</a:t>
            </a:r>
            <a:r>
              <a:rPr kumimoji="1"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土地国有制，承认土地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私有</a:t>
            </a:r>
            <a:endParaRPr kumimoji="1"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15338" y="500042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 smtClean="0">
                <a:solidFill>
                  <a:srgbClr val="9900CC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富</a:t>
            </a:r>
            <a:r>
              <a:rPr kumimoji="1" lang="zh-CN" altLang="en-US" sz="2400" b="1" dirty="0" smtClean="0">
                <a:solidFill>
                  <a:srgbClr val="9900CC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2400" dirty="0"/>
          </a:p>
        </p:txBody>
      </p:sp>
      <p:sp>
        <p:nvSpPr>
          <p:cNvPr id="17" name="矩形 16"/>
          <p:cNvSpPr/>
          <p:nvPr/>
        </p:nvSpPr>
        <p:spPr>
          <a:xfrm>
            <a:off x="7000892" y="1071546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 smtClean="0">
                <a:solidFill>
                  <a:srgbClr val="9900CC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富</a:t>
            </a:r>
            <a:r>
              <a:rPr kumimoji="1" lang="zh-CN" altLang="en-US" sz="2400" b="1" dirty="0" smtClean="0">
                <a:solidFill>
                  <a:srgbClr val="9900CC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2400" dirty="0"/>
          </a:p>
        </p:txBody>
      </p:sp>
      <p:sp>
        <p:nvSpPr>
          <p:cNvPr id="18" name="矩形 17"/>
          <p:cNvSpPr/>
          <p:nvPr/>
        </p:nvSpPr>
        <p:spPr>
          <a:xfrm>
            <a:off x="71406" y="571480"/>
            <a:ext cx="857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经济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989" y="1571612"/>
            <a:ext cx="9641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军事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15338" y="1643050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 smtClean="0">
                <a:solidFill>
                  <a:srgbClr val="9900CC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强</a:t>
            </a:r>
            <a:r>
              <a:rPr kumimoji="1" lang="zh-CN" altLang="en-US" sz="2400" b="1" dirty="0" smtClean="0">
                <a:solidFill>
                  <a:srgbClr val="9900CC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2400" dirty="0"/>
          </a:p>
        </p:txBody>
      </p:sp>
      <p:sp>
        <p:nvSpPr>
          <p:cNvPr id="21" name="矩形 20"/>
          <p:cNvSpPr/>
          <p:nvPr/>
        </p:nvSpPr>
        <p:spPr>
          <a:xfrm>
            <a:off x="0" y="2857496"/>
            <a:ext cx="9641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政治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-32" y="3939263"/>
            <a:ext cx="9641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法律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285852" y="2071678"/>
            <a:ext cx="60722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军队战斗力提高，打击旧贵族，打破世袭制</a:t>
            </a:r>
            <a:endParaRPr kumimoji="1"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85852" y="3143248"/>
            <a:ext cx="51347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加强中央集权，影响深远</a:t>
            </a:r>
            <a:endParaRPr kumimoji="1" lang="en-US" altLang="zh-CN" sz="2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kumimoji="1"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推行县治对当代行政制度有重要影响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214414" y="4383953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加强了对社会的控制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-107950" y="4943475"/>
            <a:ext cx="9251950" cy="1570038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en-US" altLang="zh-CN" sz="3200" b="1" dirty="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哪一措施沉重地打击了旧贵族的利益？</a:t>
            </a:r>
            <a:endParaRPr lang="en-US" altLang="zh-CN" sz="32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en-US" altLang="zh-CN" sz="3200" b="1" dirty="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哪一措施适应了新兴地主阶级的利益？</a:t>
            </a:r>
            <a:endParaRPr lang="en-US" altLang="zh-CN" sz="32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en-US" altLang="zh-CN" sz="3200" b="1" dirty="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哪一措施对后世中国影响深远，沿用至今？</a:t>
            </a:r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1889139" y="4943475"/>
            <a:ext cx="6397637" cy="5857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>
                <a:latin typeface="黑体" pitchFamily="2" charset="-122"/>
                <a:ea typeface="黑体" pitchFamily="2" charset="-122"/>
              </a:rPr>
              <a:t>奖励军功</a:t>
            </a:r>
          </a:p>
        </p:txBody>
      </p:sp>
      <p:sp>
        <p:nvSpPr>
          <p:cNvPr id="28" name="Rectangle 23"/>
          <p:cNvSpPr>
            <a:spLocks noChangeArrowheads="1"/>
          </p:cNvSpPr>
          <p:nvPr/>
        </p:nvSpPr>
        <p:spPr bwMode="auto">
          <a:xfrm>
            <a:off x="1889139" y="5445125"/>
            <a:ext cx="6469075" cy="584200"/>
          </a:xfrm>
          <a:prstGeom prst="rect">
            <a:avLst/>
          </a:prstGeom>
          <a:solidFill>
            <a:srgbClr val="CCFF6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承认土地私有</a:t>
            </a:r>
          </a:p>
        </p:txBody>
      </p:sp>
      <p:sp>
        <p:nvSpPr>
          <p:cNvPr id="29" name="Rectangle 23"/>
          <p:cNvSpPr>
            <a:spLocks noChangeArrowheads="1"/>
          </p:cNvSpPr>
          <p:nvPr/>
        </p:nvSpPr>
        <p:spPr bwMode="auto">
          <a:xfrm>
            <a:off x="1892314" y="6021388"/>
            <a:ext cx="6465900" cy="585787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推行县制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 animBg="1"/>
      <p:bldP spid="27" grpId="0" animBg="1"/>
      <p:bldP spid="28" grpId="0" animBg="1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（三）商鞅变法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的影响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2976" y="500042"/>
            <a:ext cx="77867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商鞅变法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是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战国时期一次重要的政治和社会改革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（最全面、最彻底的一次改革）</a:t>
            </a:r>
            <a:endParaRPr lang="en-US" altLang="zh-CN" sz="28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282" y="57148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性质：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357158" y="1357298"/>
            <a:ext cx="8572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①政治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上：旧制度废除，新制度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建立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，秦国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发生了根本性变化。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1928802"/>
            <a:ext cx="30718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②经济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上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国家富裕</a:t>
            </a:r>
            <a:endParaRPr lang="zh-CN" altLang="en-US" sz="2400" dirty="0"/>
          </a:p>
        </p:txBody>
      </p:sp>
      <p:sp>
        <p:nvSpPr>
          <p:cNvPr id="7" name="矩形 6"/>
          <p:cNvSpPr/>
          <p:nvPr/>
        </p:nvSpPr>
        <p:spPr>
          <a:xfrm>
            <a:off x="357158" y="2500306"/>
            <a:ext cx="3143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③军事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上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军力增强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500034" y="3071810"/>
            <a:ext cx="84296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最重要的是，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商鞅变法使秦国成为战国后期最强大的国家，为统一六国奠定了基础。</a:t>
            </a:r>
            <a:endParaRPr lang="en-US" altLang="zh-CN" sz="2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28596" y="642918"/>
            <a:ext cx="777398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商鞅变法</a:t>
            </a: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十八年，秦国面貌为之大变。可是秦孝公去世后，商鞅惨遭“车裂”而死，商鞅变法是成功还是失败了？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1714480" y="5715016"/>
            <a:ext cx="5410200" cy="706437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商鞅虽死，秦法未败。</a:t>
            </a:r>
            <a:endParaRPr lang="zh-CN" altLang="en-US" sz="4000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500306"/>
            <a:ext cx="8624887" cy="3043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42910" y="0"/>
            <a:ext cx="2216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+mn-lt"/>
                <a:ea typeface="黑体" pitchFamily="2" charset="-122"/>
              </a:rPr>
              <a:t>畅所欲言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85800" y="549275"/>
            <a:ext cx="2216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+mn-lt"/>
                <a:ea typeface="黑体" pitchFamily="2" charset="-122"/>
              </a:rPr>
              <a:t>畅所欲言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685800" y="1447800"/>
            <a:ext cx="77739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商鞅变法使秦国富强起来了，它成功的</a:t>
            </a:r>
            <a:r>
              <a:rPr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原因</a:t>
            </a: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是什么？这给我们什么</a:t>
            </a:r>
            <a:r>
              <a:rPr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启示</a:t>
            </a: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？</a:t>
            </a:r>
            <a:endParaRPr lang="zh-CN" altLang="en-US" dirty="0"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042988" y="2852738"/>
          <a:ext cx="7815292" cy="244793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28814"/>
                <a:gridCol w="5786478"/>
              </a:tblGrid>
              <a:tr h="7105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根本原因</a:t>
                      </a:r>
                      <a:endParaRPr lang="zh-CN" altLang="en-US" sz="320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5296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其他原因</a:t>
                      </a:r>
                      <a:endParaRPr lang="zh-CN" altLang="en-US" sz="3200" b="1" dirty="0">
                        <a:solidFill>
                          <a:srgbClr val="0000FF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52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52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anchorCtr="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851275" y="2924175"/>
            <a:ext cx="396081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变法</a:t>
            </a:r>
            <a:r>
              <a:rPr lang="zh-CN" altLang="en-US" sz="32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顺应时代潮流</a:t>
            </a:r>
            <a:endParaRPr lang="zh-CN" altLang="en-US" sz="32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143240" y="3571876"/>
            <a:ext cx="43926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统治者（秦孝公）的支持</a:t>
            </a:r>
            <a:endParaRPr lang="en-US" altLang="zh-CN" sz="2800" b="1" dirty="0" smtClean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143240" y="4714884"/>
            <a:ext cx="57150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指导思想正确敢于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同旧势力作斗争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928662" y="5500702"/>
            <a:ext cx="753427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启示：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改革应顺应时代潮流，不怕困难，与时俱进，不断创新</a:t>
            </a:r>
            <a:endParaRPr lang="zh-CN" altLang="en-US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14678" y="414338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取信于民</a:t>
            </a:r>
            <a:endParaRPr lang="zh-CN" altLang="en-US" sz="28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二、都江堰的修建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428604"/>
            <a:ext cx="8001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（一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）秦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灭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巴国和蜀国，设置巴郡和蜀郡。</a:t>
            </a:r>
            <a:endParaRPr lang="en-US" altLang="zh-CN" sz="28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2" y="857232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（二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）都江堰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的修建</a:t>
            </a:r>
            <a:endParaRPr lang="en-US" altLang="zh-CN" sz="28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58" y="128586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修建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者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89078" y="128586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蜀郡守李冰</a:t>
            </a:r>
            <a:endParaRPr lang="en-US" altLang="zh-CN" sz="28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158" y="1643050"/>
            <a:ext cx="1620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地  点：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857356" y="1714488"/>
            <a:ext cx="40322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成都附近的岷江</a:t>
            </a:r>
          </a:p>
        </p:txBody>
      </p:sp>
      <p:sp>
        <p:nvSpPr>
          <p:cNvPr id="9" name="矩形 8"/>
          <p:cNvSpPr/>
          <p:nvPr/>
        </p:nvSpPr>
        <p:spPr>
          <a:xfrm>
            <a:off x="357158" y="2000240"/>
            <a:ext cx="16289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时  间：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1857356" y="2071678"/>
            <a:ext cx="37449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战国后期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731990" y="2473763"/>
            <a:ext cx="67691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选址合理、设计科学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、无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坝引水、自流灌溉、工省效宏。</a:t>
            </a:r>
          </a:p>
        </p:txBody>
      </p:sp>
      <p:sp>
        <p:nvSpPr>
          <p:cNvPr id="12" name="矩形 11"/>
          <p:cNvSpPr/>
          <p:nvPr/>
        </p:nvSpPr>
        <p:spPr>
          <a:xfrm>
            <a:off x="357158" y="242886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特  点：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7158" y="357187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作  用：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1714480" y="3571876"/>
            <a:ext cx="64294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灌溉、防洪、运输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</a:t>
            </a:r>
            <a:endParaRPr lang="en-US" altLang="zh-CN" sz="2800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使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成都平原成为“天府之国”，秦国实力进一步增强。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38125" y="1035050"/>
            <a:ext cx="8667750" cy="4919663"/>
            <a:chOff x="150" y="652"/>
            <a:chExt cx="5460" cy="3099"/>
          </a:xfrm>
        </p:grpSpPr>
        <p:sp>
          <p:nvSpPr>
            <p:cNvPr id="218114" name="Text Box 2"/>
            <p:cNvSpPr txBox="1">
              <a:spLocks noChangeArrowheads="1"/>
            </p:cNvSpPr>
            <p:nvPr/>
          </p:nvSpPr>
          <p:spPr bwMode="auto">
            <a:xfrm>
              <a:off x="2104" y="3559"/>
              <a:ext cx="1600" cy="1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663300"/>
                  </a:solidFill>
                  <a:ea typeface="黑体" pitchFamily="2" charset="-122"/>
                </a:rPr>
                <a:t>壮丽的都江堰水利工程</a:t>
              </a:r>
            </a:p>
          </p:txBody>
        </p:sp>
        <p:pic>
          <p:nvPicPr>
            <p:cNvPr id="218115" name="Picture 3" descr="20068131345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0" y="652"/>
              <a:ext cx="5460" cy="2860"/>
            </a:xfrm>
            <a:prstGeom prst="rect">
              <a:avLst/>
            </a:prstGeom>
            <a:noFill/>
          </p:spPr>
        </p:pic>
      </p:grpSp>
      <p:sp>
        <p:nvSpPr>
          <p:cNvPr id="218116" name="Rectangle 4"/>
          <p:cNvSpPr>
            <a:spLocks noChangeArrowheads="1"/>
          </p:cNvSpPr>
          <p:nvPr/>
        </p:nvSpPr>
        <p:spPr bwMode="auto">
          <a:xfrm>
            <a:off x="198438" y="6008688"/>
            <a:ext cx="8747125" cy="7848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Ctr="1">
            <a:spAutoFit/>
          </a:bodyPr>
          <a:lstStyle/>
          <a:p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　　都江堰坐落于四川省都江堰市城西，位于成都平原西部的岷江上。工程始建于公元前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256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年，是全世界迄今为止，年代最久、唯一留存、以</a:t>
            </a:r>
            <a:r>
              <a:rPr lang="zh-CN" altLang="en-US" sz="17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无坝引水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为特征的宏大水利工程。截止至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1998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年，都江堰灌溉范围已达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余县，灌溉面积达到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66.87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万公顷。</a:t>
            </a: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258763" y="476672"/>
            <a:ext cx="8626475" cy="5478041"/>
            <a:chOff x="163" y="655"/>
            <a:chExt cx="5434" cy="3096"/>
          </a:xfrm>
        </p:grpSpPr>
        <p:sp>
          <p:nvSpPr>
            <p:cNvPr id="218119" name="Text Box 7"/>
            <p:cNvSpPr txBox="1">
              <a:spLocks noChangeArrowheads="1"/>
            </p:cNvSpPr>
            <p:nvPr/>
          </p:nvSpPr>
          <p:spPr bwMode="auto">
            <a:xfrm>
              <a:off x="2400" y="3559"/>
              <a:ext cx="960" cy="1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663300"/>
                  </a:solidFill>
                  <a:ea typeface="黑体" pitchFamily="2" charset="-122"/>
                </a:rPr>
                <a:t>美丽的都江堰</a:t>
              </a:r>
            </a:p>
          </p:txBody>
        </p:sp>
        <p:pic>
          <p:nvPicPr>
            <p:cNvPr id="218120" name="Picture 8" descr="28207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3" y="655"/>
              <a:ext cx="5434" cy="287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Text Box 2"/>
          <p:cNvSpPr txBox="1">
            <a:spLocks noChangeArrowheads="1"/>
          </p:cNvSpPr>
          <p:nvPr/>
        </p:nvSpPr>
        <p:spPr bwMode="auto">
          <a:xfrm>
            <a:off x="4064000" y="5900738"/>
            <a:ext cx="1016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>
                <a:solidFill>
                  <a:srgbClr val="663300"/>
                </a:solidFill>
                <a:ea typeface="黑体" pitchFamily="2" charset="-122"/>
              </a:rPr>
              <a:t>分水鱼嘴</a:t>
            </a:r>
          </a:p>
        </p:txBody>
      </p:sp>
      <p:sp>
        <p:nvSpPr>
          <p:cNvPr id="221187" name="Text Box 3"/>
          <p:cNvSpPr txBox="1">
            <a:spLocks noChangeArrowheads="1"/>
          </p:cNvSpPr>
          <p:nvPr/>
        </p:nvSpPr>
        <p:spPr bwMode="auto">
          <a:xfrm>
            <a:off x="306388" y="6261100"/>
            <a:ext cx="853122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Ctr="1">
            <a:spAutoFit/>
          </a:bodyPr>
          <a:lstStyle/>
          <a:p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　　“鱼嘴”伸入岷江中，使岷江水从两边分流，右边的外江（岷江主流）用于分洪，左边的内江用于灌溉。</a:t>
            </a:r>
          </a:p>
        </p:txBody>
      </p:sp>
      <p:pic>
        <p:nvPicPr>
          <p:cNvPr id="221188" name="Picture 4" descr="d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1038225"/>
            <a:ext cx="8618537" cy="4803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阎保营\先民的智慧\djytk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4343400" cy="3429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343400" y="0"/>
            <a:ext cx="4800600" cy="6858000"/>
            <a:chOff x="0" y="0"/>
            <a:chExt cx="2544" cy="2122"/>
          </a:xfrm>
        </p:grpSpPr>
        <p:pic>
          <p:nvPicPr>
            <p:cNvPr id="10244" name="Picture 4" descr="C:\Documents and Settings\aa\My Documents\My Pictures\宝瓶口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44" cy="212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10245" name="Text Box 5"/>
            <p:cNvSpPr txBox="1">
              <a:spLocks noChangeArrowheads="1"/>
            </p:cNvSpPr>
            <p:nvPr/>
          </p:nvSpPr>
          <p:spPr bwMode="auto">
            <a:xfrm>
              <a:off x="240" y="1728"/>
              <a:ext cx="1008" cy="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dirty="0" smtClean="0">
                  <a:solidFill>
                    <a:schemeClr val="accent2"/>
                  </a:solidFill>
                </a:rPr>
                <a:t>宝瓶口</a:t>
              </a:r>
              <a:endParaRPr lang="zh-CN" dirty="0">
                <a:solidFill>
                  <a:schemeClr val="accent2"/>
                </a:solidFill>
              </a:endParaRPr>
            </a:p>
          </p:txBody>
        </p:sp>
      </p:grpSp>
      <p:pic>
        <p:nvPicPr>
          <p:cNvPr id="10246" name="Picture 6" descr="E:\阎保营\先民的智慧\yuzu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343400" cy="3429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0" y="1597025"/>
            <a:ext cx="9144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第</a:t>
            </a:r>
            <a:r>
              <a:rPr lang="en-US" altLang="zh-CN" sz="4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8</a:t>
            </a:r>
            <a:r>
              <a:rPr lang="zh-CN" altLang="en-US" sz="4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课 商鞅变法与秦国的崛起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819400" y="4114800"/>
            <a:ext cx="525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1A0B00"/>
                </a:solidFill>
              </a:rPr>
              <a:t> </a:t>
            </a:r>
            <a:endParaRPr lang="zh-CN" altLang="en-US" sz="2400" b="1">
              <a:solidFill>
                <a:srgbClr val="1A0B00"/>
              </a:solidFill>
            </a:endParaRPr>
          </a:p>
        </p:txBody>
      </p:sp>
      <p:pic>
        <p:nvPicPr>
          <p:cNvPr id="6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92475"/>
            <a:ext cx="2339975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3157538"/>
            <a:ext cx="3117850" cy="37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Text Box 2"/>
          <p:cNvSpPr txBox="1">
            <a:spLocks noChangeArrowheads="1"/>
          </p:cNvSpPr>
          <p:nvPr/>
        </p:nvSpPr>
        <p:spPr bwMode="auto">
          <a:xfrm>
            <a:off x="4191000" y="5900738"/>
            <a:ext cx="762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>
                <a:solidFill>
                  <a:srgbClr val="663300"/>
                </a:solidFill>
                <a:ea typeface="黑体" pitchFamily="2" charset="-122"/>
              </a:rPr>
              <a:t>宝瓶口</a:t>
            </a:r>
          </a:p>
        </p:txBody>
      </p:sp>
      <p:sp>
        <p:nvSpPr>
          <p:cNvPr id="222211" name="Text Box 3"/>
          <p:cNvSpPr txBox="1">
            <a:spLocks noChangeArrowheads="1"/>
          </p:cNvSpPr>
          <p:nvPr/>
        </p:nvSpPr>
        <p:spPr bwMode="auto">
          <a:xfrm>
            <a:off x="231775" y="6261100"/>
            <a:ext cx="8680450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Ctr="1">
            <a:spAutoFit/>
          </a:bodyPr>
          <a:lstStyle/>
          <a:p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　　在“鱼嘴”的下游，人们凿开玉垒山，打开内江通路。即是人们所称的“宝瓶口”。宽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米、长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米。内江之水通过宝瓶口引入支流、渠道，用来灌溉广阔的川西平原。</a:t>
            </a:r>
          </a:p>
        </p:txBody>
      </p:sp>
      <p:pic>
        <p:nvPicPr>
          <p:cNvPr id="222212" name="Picture 4" descr="b"/>
          <p:cNvPicPr>
            <a:picLocks noChangeAspect="1" noChangeArrowheads="1"/>
          </p:cNvPicPr>
          <p:nvPr/>
        </p:nvPicPr>
        <p:blipFill>
          <a:blip r:embed="rId2" cstate="print">
            <a:lum bright="6000" contrast="12000"/>
          </a:blip>
          <a:srcRect/>
          <a:stretch>
            <a:fillRect/>
          </a:stretch>
        </p:blipFill>
        <p:spPr bwMode="auto">
          <a:xfrm>
            <a:off x="274638" y="1038225"/>
            <a:ext cx="8593137" cy="4781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Text Box 2"/>
          <p:cNvSpPr txBox="1">
            <a:spLocks noChangeArrowheads="1"/>
          </p:cNvSpPr>
          <p:nvPr/>
        </p:nvSpPr>
        <p:spPr bwMode="auto">
          <a:xfrm>
            <a:off x="251520" y="5373216"/>
            <a:ext cx="8701087" cy="10002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Ctr="1">
            <a:spAutoFit/>
          </a:bodyPr>
          <a:lstStyle/>
          <a:p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　　都江堰这一大型水利工程</a:t>
            </a:r>
            <a:r>
              <a:rPr lang="zh-CN" altLang="en-US" sz="2400" dirty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选址合理</a:t>
            </a:r>
            <a:r>
              <a:rPr lang="zh-CN" altLang="en-US" sz="24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2400" dirty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设计科学</a:t>
            </a:r>
            <a:r>
              <a:rPr lang="zh-CN" altLang="en-US" sz="24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2400" dirty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无坝引水</a:t>
            </a:r>
            <a:r>
              <a:rPr lang="zh-CN" altLang="en-US" sz="24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2400" dirty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自流灌溉</a:t>
            </a:r>
            <a:r>
              <a:rPr lang="zh-CN" altLang="en-US" sz="24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2400" dirty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工省效宏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。是我国古代规模最大、效益最好、历时最久的水利工程，至今仍发挥着重要作用。使成都平原成为“水旱从人，不知饥馑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en-US" sz="1700" dirty="0" err="1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jǐn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]”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的天府之国。</a:t>
            </a:r>
          </a:p>
        </p:txBody>
      </p:sp>
      <p:sp>
        <p:nvSpPr>
          <p:cNvPr id="232451" name="Text Box 3"/>
          <p:cNvSpPr txBox="1">
            <a:spLocks noChangeArrowheads="1"/>
          </p:cNvSpPr>
          <p:nvPr/>
        </p:nvSpPr>
        <p:spPr bwMode="auto">
          <a:xfrm>
            <a:off x="1597149" y="4881861"/>
            <a:ext cx="2032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>
                <a:solidFill>
                  <a:srgbClr val="663300"/>
                </a:solidFill>
                <a:ea typeface="黑体" pitchFamily="2" charset="-122"/>
              </a:rPr>
              <a:t>现代的都江堰灌区</a:t>
            </a:r>
          </a:p>
        </p:txBody>
      </p:sp>
      <p:sp>
        <p:nvSpPr>
          <p:cNvPr id="232452" name="Text Box 4"/>
          <p:cNvSpPr txBox="1">
            <a:spLocks noChangeArrowheads="1"/>
          </p:cNvSpPr>
          <p:nvPr/>
        </p:nvSpPr>
        <p:spPr bwMode="auto">
          <a:xfrm>
            <a:off x="6073899" y="4881861"/>
            <a:ext cx="2032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>
                <a:solidFill>
                  <a:srgbClr val="663300"/>
                </a:solidFill>
                <a:ea typeface="黑体" pitchFamily="2" charset="-122"/>
              </a:rPr>
              <a:t>都江堰浇灌的农田</a:t>
            </a:r>
          </a:p>
        </p:txBody>
      </p:sp>
      <p:pic>
        <p:nvPicPr>
          <p:cNvPr id="232453" name="Picture 5" descr="d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4867275" cy="4533900"/>
          </a:xfrm>
          <a:prstGeom prst="rect">
            <a:avLst/>
          </a:prstGeom>
          <a:noFill/>
        </p:spPr>
      </p:pic>
      <p:pic>
        <p:nvPicPr>
          <p:cNvPr id="232454" name="Picture 6" descr="d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4899" y="260648"/>
            <a:ext cx="3810000" cy="4533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04800" y="2895600"/>
            <a:ext cx="1752600" cy="23082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、都江堰修建的意义</a:t>
            </a:r>
          </a:p>
        </p:txBody>
      </p:sp>
      <p:sp>
        <p:nvSpPr>
          <p:cNvPr id="3" name="AutoShape 3"/>
          <p:cNvSpPr>
            <a:spLocks/>
          </p:cNvSpPr>
          <p:nvPr/>
        </p:nvSpPr>
        <p:spPr bwMode="auto">
          <a:xfrm>
            <a:off x="2057400" y="1066800"/>
            <a:ext cx="533400" cy="48006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sz="32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590800" y="685800"/>
            <a:ext cx="5867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、防洪、灌溉、运输</a:t>
            </a: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并举，至今发挥着重要作用。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590800" y="2133600"/>
            <a:ext cx="59436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kumimoji="1" lang="en-US" altLang="zh-CN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工程重在疏导，维护了生态平衡，保护了环境。</a:t>
            </a:r>
            <a:r>
              <a:rPr kumimoji="1"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是一座生态型综合性水利枢纽。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590800" y="4114800"/>
            <a:ext cx="62484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kumimoji="1"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kumimoji="1" lang="zh-CN" altLang="en-US" sz="3200" b="1" dirty="0">
                <a:latin typeface="黑体" pitchFamily="49" charset="-122"/>
                <a:ea typeface="黑体" pitchFamily="49" charset="-122"/>
              </a:rPr>
              <a:t>代表了我国当时水利工程的先进水平，是古代劳动人民智慧的结晶</a:t>
            </a:r>
            <a:r>
              <a:rPr kumimoji="1" lang="zh-CN" altLang="en-US" sz="3200" b="1" dirty="0" smtClean="0">
                <a:latin typeface="黑体" pitchFamily="49" charset="-122"/>
                <a:ea typeface="黑体" pitchFamily="49" charset="-122"/>
              </a:rPr>
              <a:t>。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都江堰</a:t>
            </a:r>
            <a:r>
              <a:rPr kumimoji="1"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被列入“世界文化遗产”名录。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utoUpdateAnimBg="0"/>
      <p:bldP spid="5" grpId="0" autoUpdateAnimBg="0"/>
      <p:bldP spid="6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057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三、秦国的强大</a:t>
            </a:r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214282" y="642918"/>
            <a:ext cx="6472254" cy="6937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（一）商鞅变法的积极效应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4348" y="1214422"/>
            <a:ext cx="80010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商鞅变法使秦国崛起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，战国后期，秦国幅员辽阔，人口众多，政治相对稳定，官员办事效率较高，粮食充足，军事实力强大。</a:t>
            </a:r>
            <a:endParaRPr lang="zh-CN" altLang="en-US" sz="2800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71406" y="2592400"/>
            <a:ext cx="3000396" cy="550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（二）长平之战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30163"/>
            <a:ext cx="10693400" cy="923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36000" tIns="0" rIns="0" bIns="0" anchor="ctr" anchorCtr="1">
            <a:spAutoFit/>
          </a:bodyPr>
          <a:lstStyle/>
          <a:p>
            <a:pPr algn="ctr" eaLnBrk="1" hangingPunct="1"/>
            <a:r>
              <a:rPr kumimoji="1" lang="zh-CN" altLang="en-US" sz="60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长平之战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686675" y="1060450"/>
            <a:ext cx="9302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1" hangingPunct="1"/>
            <a:r>
              <a:rPr kumimoji="1" lang="zh-CN" altLang="en-US" sz="2000">
                <a:solidFill>
                  <a:srgbClr val="663300"/>
                </a:solidFill>
                <a:latin typeface="Times New Roman" pitchFamily="18" charset="0"/>
                <a:ea typeface="黑体" pitchFamily="49" charset="-122"/>
              </a:rPr>
              <a:t>廉颇</a:t>
            </a:r>
            <a:r>
              <a:rPr kumimoji="1" lang="en-US" altLang="zh-CN" sz="2000">
                <a:solidFill>
                  <a:srgbClr val="663300"/>
                </a:solidFill>
                <a:latin typeface="Times New Roman" pitchFamily="18" charset="0"/>
                <a:ea typeface="黑体" pitchFamily="49" charset="-122"/>
              </a:rPr>
              <a:t>[pō]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258888" y="6359525"/>
            <a:ext cx="2927350" cy="492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1" hangingPunct="1"/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长平之战形势图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064125" y="3802063"/>
            <a:ext cx="3971925" cy="2990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kumimoji="1"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kumimoji="1"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公元前</a:t>
            </a:r>
            <a:r>
              <a:rPr kumimoji="1"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260</a:t>
            </a:r>
            <a:r>
              <a:rPr kumimoji="1"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年，秦、赵长平之战。廉颇为赵军主将，初战失利，鉴于秦军势盛，但远离国土，不能久战，即固垒坚守，阻止了秦军进攻。</a:t>
            </a:r>
          </a:p>
          <a:p>
            <a:pPr eaLnBrk="1" hangingPunct="1">
              <a:lnSpc>
                <a:spcPct val="90000"/>
              </a:lnSpc>
            </a:pPr>
            <a:r>
              <a:rPr kumimoji="1"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　　后赵孝成王中秦反间计，以赵括</a:t>
            </a:r>
            <a:r>
              <a:rPr kumimoji="1"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kumimoji="1"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纸上谈兵</a:t>
            </a:r>
            <a:r>
              <a:rPr kumimoji="1"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kumimoji="1"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代廉颇为主将，改变廉颇战法，终致赵军惨败。</a:t>
            </a:r>
          </a:p>
        </p:txBody>
      </p:sp>
      <p:pic>
        <p:nvPicPr>
          <p:cNvPr id="6" name="Picture 8" descr="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" y="1060450"/>
            <a:ext cx="4956175" cy="532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0238" y="820738"/>
            <a:ext cx="273685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>
          <a:xfrm>
            <a:off x="0" y="500042"/>
            <a:ext cx="8856663" cy="5073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P47,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想想：长平之战对战国形势发展的影响？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这场战争，秦军取得了巨大胜利。赵国经此一役元气大伤。战后，各国无力与秦国对抗。大大地加速了秦统一中国的进程。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>
          <a:xfrm>
            <a:off x="0" y="908050"/>
            <a:ext cx="9144000" cy="5218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P48,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战国后期秦军战无不胜的原因有哪些？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①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秦国的商鞅变法，使秦国一跃成为诸侯国中最强大的国家。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②秦国的军力、军备的强大。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③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重用人才是秦国的一贯策略，一大批人才投奔秦国而去，成为秦国一统天下的重要人才支柱。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④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都江堰等水利工程的兴修促进了农业生产的发展。秦军粮草充足。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⑤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统一是大势所趋，统一符合人民的愿望和历史发展的潮流，是民心所向。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Text Box 2"/>
          <p:cNvSpPr txBox="1">
            <a:spLocks noChangeArrowheads="1"/>
          </p:cNvSpPr>
          <p:nvPr/>
        </p:nvSpPr>
        <p:spPr bwMode="auto">
          <a:xfrm>
            <a:off x="3073400" y="1395413"/>
            <a:ext cx="3057525" cy="1816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商鞅变法的背景</a:t>
            </a:r>
            <a:endParaRPr lang="en-US" altLang="zh-CN" sz="28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商鞅变法的内容</a:t>
            </a:r>
            <a:endParaRPr lang="en-US" altLang="zh-CN" sz="28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商鞅变法的影响</a:t>
            </a:r>
          </a:p>
          <a:p>
            <a:pPr eaLnBrk="1" hangingPunct="1"/>
            <a:endParaRPr lang="zh-CN" altLang="en-US" sz="28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6787" name="AutoShape 3"/>
          <p:cNvSpPr>
            <a:spLocks/>
          </p:cNvSpPr>
          <p:nvPr/>
        </p:nvSpPr>
        <p:spPr bwMode="auto">
          <a:xfrm>
            <a:off x="2679700" y="1609725"/>
            <a:ext cx="215900" cy="1027113"/>
          </a:xfrm>
          <a:prstGeom prst="leftBrace">
            <a:avLst>
              <a:gd name="adj1" fmla="val 30570"/>
              <a:gd name="adj2" fmla="val 50000"/>
            </a:avLst>
          </a:prstGeom>
          <a:noFill/>
          <a:ln w="25400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1" lang="zh-CN" altLang="en-US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6788" name="Rectangle 4"/>
          <p:cNvSpPr>
            <a:spLocks noChangeArrowheads="1"/>
          </p:cNvSpPr>
          <p:nvPr/>
        </p:nvSpPr>
        <p:spPr bwMode="auto">
          <a:xfrm>
            <a:off x="273050" y="1773238"/>
            <a:ext cx="1955800" cy="427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1" hangingPunct="1"/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商鞅变法</a:t>
            </a:r>
          </a:p>
        </p:txBody>
      </p:sp>
      <p:sp>
        <p:nvSpPr>
          <p:cNvPr id="246789" name="Text Box 5"/>
          <p:cNvSpPr txBox="1">
            <a:spLocks noChangeArrowheads="1"/>
          </p:cNvSpPr>
          <p:nvPr/>
        </p:nvSpPr>
        <p:spPr bwMode="auto">
          <a:xfrm>
            <a:off x="3038475" y="3100388"/>
            <a:ext cx="5929313" cy="1384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秦灭巴蜀，设郡县管理</a:t>
            </a:r>
            <a:endParaRPr lang="en-US" altLang="zh-CN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都江堰的主持修建者、特点、作用</a:t>
            </a:r>
            <a:endParaRPr lang="en-US" altLang="zh-CN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都江堰修建的意义</a:t>
            </a:r>
          </a:p>
        </p:txBody>
      </p:sp>
      <p:sp>
        <p:nvSpPr>
          <p:cNvPr id="246790" name="Rectangle 6"/>
          <p:cNvSpPr>
            <a:spLocks noChangeArrowheads="1"/>
          </p:cNvSpPr>
          <p:nvPr/>
        </p:nvSpPr>
        <p:spPr bwMode="auto">
          <a:xfrm>
            <a:off x="261938" y="3470275"/>
            <a:ext cx="2155825" cy="430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1" hangingPunct="1"/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都江堰的修建</a:t>
            </a:r>
          </a:p>
        </p:txBody>
      </p:sp>
      <p:sp>
        <p:nvSpPr>
          <p:cNvPr id="246791" name="AutoShape 7"/>
          <p:cNvSpPr>
            <a:spLocks/>
          </p:cNvSpPr>
          <p:nvPr/>
        </p:nvSpPr>
        <p:spPr bwMode="auto">
          <a:xfrm>
            <a:off x="2679700" y="3297238"/>
            <a:ext cx="215900" cy="1187450"/>
          </a:xfrm>
          <a:prstGeom prst="leftBrace">
            <a:avLst>
              <a:gd name="adj1" fmla="val 30556"/>
              <a:gd name="adj2" fmla="val 50000"/>
            </a:avLst>
          </a:prstGeom>
          <a:noFill/>
          <a:ln w="25400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1" lang="zh-CN" altLang="en-US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6792" name="Text Box 8"/>
          <p:cNvSpPr txBox="1">
            <a:spLocks noChangeArrowheads="1"/>
          </p:cNvSpPr>
          <p:nvPr/>
        </p:nvSpPr>
        <p:spPr bwMode="auto">
          <a:xfrm>
            <a:off x="3055938" y="4681538"/>
            <a:ext cx="5595937" cy="22463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商鞅变法对秦国的深远影响</a:t>
            </a:r>
            <a:endParaRPr lang="en-US" altLang="zh-CN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长平之战对战国形势发展的影响</a:t>
            </a:r>
            <a:endParaRPr lang="en-US" altLang="zh-CN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6793" name="Rectangle 9"/>
          <p:cNvSpPr>
            <a:spLocks noChangeArrowheads="1"/>
          </p:cNvSpPr>
          <p:nvPr/>
        </p:nvSpPr>
        <p:spPr bwMode="auto">
          <a:xfrm>
            <a:off x="442913" y="5394325"/>
            <a:ext cx="1793875" cy="430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1" hangingPunct="1"/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秦国的强大</a:t>
            </a:r>
          </a:p>
        </p:txBody>
      </p:sp>
      <p:sp>
        <p:nvSpPr>
          <p:cNvPr id="246794" name="AutoShape 10"/>
          <p:cNvSpPr>
            <a:spLocks/>
          </p:cNvSpPr>
          <p:nvPr/>
        </p:nvSpPr>
        <p:spPr bwMode="auto">
          <a:xfrm>
            <a:off x="2679700" y="4868863"/>
            <a:ext cx="215900" cy="1295400"/>
          </a:xfrm>
          <a:prstGeom prst="leftBrace">
            <a:avLst>
              <a:gd name="adj1" fmla="val 50000"/>
              <a:gd name="adj2" fmla="val 50000"/>
            </a:avLst>
          </a:prstGeom>
          <a:noFill/>
          <a:ln w="25400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kumimoji="1" lang="zh-CN" altLang="en-US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0971" name="Rectangle 11"/>
          <p:cNvSpPr>
            <a:spLocks noChangeArrowheads="1"/>
          </p:cNvSpPr>
          <p:nvPr/>
        </p:nvSpPr>
        <p:spPr bwMode="auto">
          <a:xfrm>
            <a:off x="0" y="133350"/>
            <a:ext cx="10909300" cy="615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36000" tIns="0" rIns="0" bIns="0" anchor="ctr" anchorCtr="1">
            <a:spAutoFit/>
          </a:bodyPr>
          <a:lstStyle/>
          <a:p>
            <a:pPr algn="ctr" eaLnBrk="1" hangingPunct="1"/>
            <a:r>
              <a:rPr kumimoji="1"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课堂小结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4787900" y="163513"/>
            <a:ext cx="3181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40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学习测评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0" y="1079500"/>
            <a:ext cx="8977313" cy="5748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1" hangingPunct="1"/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 1.商鞅变法发生在（</a:t>
            </a: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　　　）。</a:t>
            </a:r>
          </a:p>
          <a:p>
            <a:pPr eaLnBrk="1" hangingPunct="1">
              <a:lnSpc>
                <a:spcPct val="127000"/>
              </a:lnSpc>
            </a:pP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　  </a:t>
            </a: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A.商朝</a:t>
            </a: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　　　　　</a:t>
            </a: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B.西周</a:t>
            </a: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　　　</a:t>
            </a:r>
            <a:endParaRPr kumimoji="1" lang="en-US" altLang="zh-CN" sz="2300" b="1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27000"/>
              </a:lnSpc>
            </a:pP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　　</a:t>
            </a: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C.春秋</a:t>
            </a: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　　　　　</a:t>
            </a: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D.战国</a:t>
            </a:r>
            <a:br>
              <a:rPr kumimoji="1" lang="en-US" altLang="zh-CN" sz="2300" b="1">
                <a:latin typeface="黑体" pitchFamily="49" charset="-122"/>
                <a:ea typeface="黑体" pitchFamily="49" charset="-122"/>
              </a:rPr>
            </a:b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 2.商鞅变法措施中，对当代行政管理制度有重要影响的是（</a:t>
            </a: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　　　）。</a:t>
            </a:r>
          </a:p>
          <a:p>
            <a:pPr eaLnBrk="1" hangingPunct="1">
              <a:lnSpc>
                <a:spcPct val="127000"/>
              </a:lnSpc>
            </a:pP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　</a:t>
            </a: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A.允许土地私有</a:t>
            </a: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　　　　　　　　　  </a:t>
            </a: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B.重农抑商</a:t>
            </a:r>
          </a:p>
          <a:p>
            <a:pPr eaLnBrk="1" hangingPunct="1">
              <a:lnSpc>
                <a:spcPct val="127000"/>
              </a:lnSpc>
            </a:pP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　</a:t>
            </a: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C.实行“连坐法” </a:t>
            </a: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　　　　　　　　</a:t>
            </a:r>
            <a:r>
              <a:rPr kumimoji="1" lang="zh-CN" altLang="en-US" sz="1400" b="1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D.推行县制</a:t>
            </a:r>
          </a:p>
          <a:p>
            <a:pPr eaLnBrk="1" hangingPunct="1">
              <a:lnSpc>
                <a:spcPct val="127000"/>
              </a:lnSpc>
            </a:pP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 3.</a:t>
            </a: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战国前期，标志着社会生产力显著提高的是（　　　）。</a:t>
            </a:r>
          </a:p>
          <a:p>
            <a:pPr eaLnBrk="1" hangingPunct="1">
              <a:lnSpc>
                <a:spcPct val="127000"/>
              </a:lnSpc>
            </a:pP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　</a:t>
            </a: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A.</a:t>
            </a: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铁器的普遍使用和牛耕的推广　　</a:t>
            </a: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B.</a:t>
            </a: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农业技术的进步</a:t>
            </a:r>
          </a:p>
          <a:p>
            <a:pPr eaLnBrk="1" hangingPunct="1">
              <a:lnSpc>
                <a:spcPct val="127000"/>
              </a:lnSpc>
            </a:pP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　</a:t>
            </a: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C.</a:t>
            </a: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水利工程的兴修　　　　　　　　</a:t>
            </a: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D.</a:t>
            </a: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农业产量的提高</a:t>
            </a:r>
          </a:p>
          <a:p>
            <a:pPr eaLnBrk="1" hangingPunct="1">
              <a:lnSpc>
                <a:spcPct val="127000"/>
              </a:lnSpc>
            </a:pP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 4.</a:t>
            </a: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商鞅变法的时间是在（　　　）。</a:t>
            </a:r>
          </a:p>
          <a:p>
            <a:pPr eaLnBrk="1" hangingPunct="1">
              <a:lnSpc>
                <a:spcPct val="127000"/>
              </a:lnSpc>
            </a:pP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　</a:t>
            </a: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A.</a:t>
            </a: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公元前</a:t>
            </a: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359</a:t>
            </a: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年　                </a:t>
            </a: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B.</a:t>
            </a: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公元前</a:t>
            </a: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356</a:t>
            </a: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年　</a:t>
            </a:r>
            <a:endParaRPr kumimoji="1" lang="en-US" altLang="zh-CN" sz="2300" b="1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27000"/>
              </a:lnSpc>
            </a:pP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C.</a:t>
            </a: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公元</a:t>
            </a: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356</a:t>
            </a: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年　                  </a:t>
            </a: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D.</a:t>
            </a: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公元</a:t>
            </a:r>
            <a:r>
              <a:rPr kumimoji="1" lang="en-US" altLang="zh-CN" sz="2300" b="1">
                <a:latin typeface="黑体" pitchFamily="49" charset="-122"/>
                <a:ea typeface="黑体" pitchFamily="49" charset="-122"/>
              </a:rPr>
              <a:t>359</a:t>
            </a:r>
            <a:r>
              <a:rPr kumimoji="1" lang="zh-CN" altLang="en-US" sz="2300" b="1">
                <a:latin typeface="黑体" pitchFamily="49" charset="-122"/>
                <a:ea typeface="黑体" pitchFamily="49" charset="-122"/>
              </a:rPr>
              <a:t>年</a:t>
            </a:r>
          </a:p>
          <a:p>
            <a:pPr eaLnBrk="1" hangingPunct="1">
              <a:lnSpc>
                <a:spcPct val="127000"/>
              </a:lnSpc>
            </a:pPr>
            <a:endParaRPr kumimoji="1" lang="zh-CN" altLang="en-US" sz="23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4214" name="Rectangle 6"/>
          <p:cNvSpPr>
            <a:spLocks noChangeArrowheads="1"/>
          </p:cNvSpPr>
          <p:nvPr/>
        </p:nvSpPr>
        <p:spPr bwMode="auto">
          <a:xfrm>
            <a:off x="2994025" y="904875"/>
            <a:ext cx="7143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 anchorCtr="1">
            <a:spAutoFit/>
          </a:bodyPr>
          <a:lstStyle/>
          <a:p>
            <a:pPr algn="ctr" eaLnBrk="1" hangingPunct="1"/>
            <a:r>
              <a:rPr kumimoji="1" lang="en-US" altLang="zh-CN" sz="500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D</a:t>
            </a:r>
          </a:p>
        </p:txBody>
      </p:sp>
      <p:sp>
        <p:nvSpPr>
          <p:cNvPr id="94217" name="Rectangle 9"/>
          <p:cNvSpPr>
            <a:spLocks noChangeArrowheads="1"/>
          </p:cNvSpPr>
          <p:nvPr/>
        </p:nvSpPr>
        <p:spPr bwMode="auto">
          <a:xfrm>
            <a:off x="7969250" y="1774825"/>
            <a:ext cx="4445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pPr algn="ctr" eaLnBrk="1" hangingPunct="1"/>
            <a:r>
              <a:rPr kumimoji="1" lang="en-US" altLang="zh-CN" sz="500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D</a:t>
            </a:r>
          </a:p>
        </p:txBody>
      </p:sp>
      <p:sp>
        <p:nvSpPr>
          <p:cNvPr id="94218" name="Rectangle 10"/>
          <p:cNvSpPr>
            <a:spLocks noChangeArrowheads="1"/>
          </p:cNvSpPr>
          <p:nvPr/>
        </p:nvSpPr>
        <p:spPr bwMode="auto">
          <a:xfrm>
            <a:off x="6588125" y="3400425"/>
            <a:ext cx="334963" cy="769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 anchorCtr="1">
            <a:spAutoFit/>
          </a:bodyPr>
          <a:lstStyle/>
          <a:p>
            <a:pPr algn="ctr" eaLnBrk="1" hangingPunct="1"/>
            <a:r>
              <a:rPr kumimoji="1" lang="en-US" altLang="zh-CN" sz="500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A</a:t>
            </a:r>
          </a:p>
        </p:txBody>
      </p:sp>
      <p:sp>
        <p:nvSpPr>
          <p:cNvPr id="94219" name="Rectangle 11"/>
          <p:cNvSpPr>
            <a:spLocks noChangeArrowheads="1"/>
          </p:cNvSpPr>
          <p:nvPr/>
        </p:nvSpPr>
        <p:spPr bwMode="auto">
          <a:xfrm>
            <a:off x="3635375" y="4721225"/>
            <a:ext cx="347663" cy="768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 anchorCtr="1">
            <a:spAutoFit/>
          </a:bodyPr>
          <a:lstStyle/>
          <a:p>
            <a:pPr algn="ctr" eaLnBrk="1" hangingPunct="1"/>
            <a:r>
              <a:rPr kumimoji="1" lang="en-US" altLang="zh-CN" sz="500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42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42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4" grpId="0"/>
      <p:bldP spid="94217" grpId="0"/>
      <p:bldP spid="94218" grpId="0"/>
      <p:bldP spid="942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2852"/>
            <a:ext cx="26564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一、商鞅变法</a:t>
            </a: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0" y="591618"/>
            <a:ext cx="707233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（一）商鞅变法的背景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（为什么要“变”？）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8244408" y="6784306"/>
            <a:ext cx="72008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519363" y="6170636"/>
            <a:ext cx="4105275" cy="615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1" hangingPunct="1"/>
            <a:r>
              <a:rPr kumimoji="1" lang="zh-CN" altLang="en-US" sz="40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战国时期的铁农具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8016875" y="2000274"/>
            <a:ext cx="492125" cy="1211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wrap="none" lIns="0" tIns="0" rIns="0" bIns="0">
            <a:spAutoFit/>
          </a:bodyPr>
          <a:lstStyle/>
          <a:p>
            <a:pPr algn="ctr" eaLnBrk="1" hangingPunct="1"/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铁犁铧</a:t>
            </a:r>
            <a:endParaRPr kumimoji="1" lang="en-US" altLang="zh-CN" sz="3200" b="1">
              <a:solidFill>
                <a:srgbClr val="0000FF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8016875" y="4325961"/>
            <a:ext cx="492125" cy="806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wrap="none" lIns="0" tIns="0" rIns="0" bIns="0">
            <a:spAutoFit/>
          </a:bodyPr>
          <a:lstStyle/>
          <a:p>
            <a:pPr algn="ctr" eaLnBrk="1" hangingPunct="1"/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铁镰</a:t>
            </a: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962400" y="4170386"/>
            <a:ext cx="923925" cy="554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1" hangingPunct="1"/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铁锄</a:t>
            </a:r>
          </a:p>
        </p:txBody>
      </p:sp>
      <p:pic>
        <p:nvPicPr>
          <p:cNvPr id="13" name="Picture 11" descr="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73750" y="1431949"/>
            <a:ext cx="1582738" cy="458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 descr="C:\Documents and Settings\Administrator\桌面\锄头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1376386"/>
            <a:ext cx="3279775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3571868" y="4857760"/>
            <a:ext cx="2160588" cy="492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1" hangingPunct="1"/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青铜牛尊</a:t>
            </a:r>
          </a:p>
        </p:txBody>
      </p:sp>
      <p:pic>
        <p:nvPicPr>
          <p:cNvPr id="4" name="Picture 11" descr="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71414"/>
            <a:ext cx="6929486" cy="4540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28596" y="5429264"/>
            <a:ext cx="8286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800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1.</a:t>
            </a:r>
            <a:r>
              <a:rPr kumimoji="1" lang="zh-CN" altLang="en-US" sz="2800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生产力：战国时期，</a:t>
            </a:r>
            <a:r>
              <a:rPr kumimoji="1" lang="zh-CN" altLang="en-US" sz="2800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铁器和牛耕的推广</a:t>
            </a:r>
            <a:r>
              <a:rPr kumimoji="1" lang="zh-CN" altLang="en-US" sz="2800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，促进了各国经济发展和社会进步</a:t>
            </a:r>
            <a:r>
              <a:rPr kumimoji="1" lang="en-US" altLang="zh-CN" sz="2800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——</a:t>
            </a:r>
            <a:r>
              <a:rPr kumimoji="1" lang="zh-CN" altLang="en-US" sz="2800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变法的根本原因</a:t>
            </a:r>
            <a:endParaRPr kumimoji="1" lang="zh-CN" altLang="en-US" sz="2800" dirty="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U98P1T68D130423F1023DT200809111045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3463"/>
            <a:ext cx="3275013" cy="286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AutoShape 3"/>
          <p:cNvSpPr>
            <a:spLocks noChangeArrowheads="1"/>
          </p:cNvSpPr>
          <p:nvPr/>
        </p:nvSpPr>
        <p:spPr bwMode="auto">
          <a:xfrm>
            <a:off x="2447925" y="0"/>
            <a:ext cx="6696075" cy="3600450"/>
          </a:xfrm>
          <a:prstGeom prst="wedgeRoundRectCallout">
            <a:avLst>
              <a:gd name="adj1" fmla="val -59912"/>
              <a:gd name="adj2" fmla="val 58861"/>
              <a:gd name="adj3" fmla="val 16667"/>
            </a:avLst>
          </a:prstGeom>
          <a:solidFill>
            <a:srgbClr val="0000FF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algn="ctr"/>
            <a:endParaRPr kumimoji="1" lang="zh-CN" altLang="zh-CN" sz="3200" b="1">
              <a:latin typeface="Franklin Gothic Book" pitchFamily="34" charset="0"/>
              <a:ea typeface="幼圆" pitchFamily="49" charset="-122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2736850" y="404813"/>
            <a:ext cx="6407150" cy="28384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我是一个奴隶主</a:t>
            </a:r>
            <a:r>
              <a:rPr kumimoji="1" lang="en-US" altLang="zh-CN" sz="36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, </a:t>
            </a:r>
            <a:r>
              <a:rPr kumimoji="1" lang="zh-CN" altLang="en-US" sz="36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受封</a:t>
            </a:r>
            <a:r>
              <a:rPr kumimoji="1" lang="en-US" altLang="zh-CN" sz="36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300</a:t>
            </a:r>
            <a:r>
              <a:rPr kumimoji="1" lang="zh-CN" altLang="en-US" sz="36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亩。</a:t>
            </a:r>
          </a:p>
          <a:p>
            <a:r>
              <a:rPr kumimoji="1" lang="zh-CN" altLang="en-US" sz="36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役使奴隶</a:t>
            </a:r>
            <a:r>
              <a:rPr kumimoji="1" lang="en-US" altLang="zh-CN" sz="36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500</a:t>
            </a:r>
            <a:r>
              <a:rPr kumimoji="1" lang="zh-CN" altLang="en-US" sz="36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个， 纳贡上千斗。</a:t>
            </a:r>
          </a:p>
          <a:p>
            <a:r>
              <a:rPr kumimoji="1" lang="zh-CN" altLang="en-US" sz="36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剩余不够我挥霍，日子长悠悠。</a:t>
            </a:r>
          </a:p>
          <a:p>
            <a:r>
              <a:rPr kumimoji="1" lang="zh-CN" altLang="en-US" sz="36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铁器牛耕初推广，正是好时候。</a:t>
            </a:r>
          </a:p>
          <a:p>
            <a:r>
              <a:rPr kumimoji="1" lang="zh-CN" altLang="en-US" sz="36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大家帮我想一想，如何更享受</a:t>
            </a:r>
            <a:r>
              <a:rPr kumimoji="1" lang="zh-CN" altLang="en-US" sz="36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。</a:t>
            </a:r>
          </a:p>
        </p:txBody>
      </p:sp>
      <p:sp>
        <p:nvSpPr>
          <p:cNvPr id="20485" name="WordArt 5" descr="窄竖线"/>
          <p:cNvSpPr>
            <a:spLocks noChangeArrowheads="1" noChangeShapeType="1" noTextEdit="1"/>
          </p:cNvSpPr>
          <p:nvPr/>
        </p:nvSpPr>
        <p:spPr bwMode="auto">
          <a:xfrm>
            <a:off x="4140200" y="4365625"/>
            <a:ext cx="3132138" cy="17287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b="1" kern="10">
                <a:ln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latin typeface="黑体"/>
                <a:ea typeface="黑体"/>
              </a:rPr>
              <a:t>一个奴隶主的烦恼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U98P1T68D130423F1023DT200809111045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3463"/>
            <a:ext cx="3275013" cy="286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AutoShape 3"/>
          <p:cNvSpPr>
            <a:spLocks noChangeArrowheads="1"/>
          </p:cNvSpPr>
          <p:nvPr/>
        </p:nvSpPr>
        <p:spPr bwMode="auto">
          <a:xfrm>
            <a:off x="3132138" y="0"/>
            <a:ext cx="6229350" cy="5400675"/>
          </a:xfrm>
          <a:prstGeom prst="cloudCallout">
            <a:avLst>
              <a:gd name="adj1" fmla="val -58514"/>
              <a:gd name="adj2" fmla="val 56819"/>
            </a:avLst>
          </a:prstGeom>
          <a:solidFill>
            <a:srgbClr val="0000FF"/>
          </a:solidFill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问题一：原来</a:t>
            </a:r>
            <a:r>
              <a:rPr kumimoji="1" lang="en-US" altLang="zh-CN" sz="36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500</a:t>
            </a:r>
            <a:r>
              <a:rPr kumimoji="1" lang="zh-CN" altLang="en-US" sz="36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人耕种的土地现在只需</a:t>
            </a:r>
            <a:r>
              <a:rPr kumimoji="1" lang="en-US" altLang="zh-CN" sz="36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300</a:t>
            </a:r>
            <a:r>
              <a:rPr kumimoji="1" lang="zh-CN" altLang="en-US" sz="36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人就够了，剩下的</a:t>
            </a:r>
            <a:r>
              <a:rPr kumimoji="1" lang="en-US" altLang="zh-CN" sz="36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200</a:t>
            </a:r>
            <a:r>
              <a:rPr kumimoji="1" lang="zh-CN" altLang="en-US" sz="36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人我该让他们做什么呢？我可不想让他们白吃饭不干活。</a:t>
            </a:r>
            <a:endParaRPr kumimoji="1" lang="zh-CN" altLang="en-US" sz="3200" b="1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1508" name="WordArt 4" descr="窄竖线"/>
          <p:cNvSpPr>
            <a:spLocks noChangeArrowheads="1" noChangeShapeType="1" noTextEdit="1"/>
          </p:cNvSpPr>
          <p:nvPr/>
        </p:nvSpPr>
        <p:spPr bwMode="auto">
          <a:xfrm>
            <a:off x="250825" y="765175"/>
            <a:ext cx="2987675" cy="17287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b="1" kern="10">
                <a:ln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黑体"/>
                <a:ea typeface="黑体"/>
              </a:rPr>
              <a:t>一个奴隶主的烦恼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U98P1T68D130423F1023DT200809111045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3463"/>
            <a:ext cx="3275013" cy="286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2195513" y="0"/>
            <a:ext cx="6948487" cy="4652963"/>
          </a:xfrm>
          <a:prstGeom prst="cloudCallout">
            <a:avLst>
              <a:gd name="adj1" fmla="val -41569"/>
              <a:gd name="adj2" fmla="val 58190"/>
            </a:avLst>
          </a:prstGeom>
          <a:solidFill>
            <a:srgbClr val="0000FF"/>
          </a:solidFill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spcBef>
                <a:spcPct val="50000"/>
              </a:spcBef>
            </a:pPr>
            <a:endParaRPr kumimoji="1" lang="en-US" altLang="zh-CN" sz="3200" b="1">
              <a:solidFill>
                <a:schemeClr val="bg2"/>
              </a:solidFill>
              <a:latin typeface="Times New Roman" pitchFamily="18" charset="0"/>
              <a:ea typeface="华文彩云" pitchFamily="2" charset="-122"/>
            </a:endParaRPr>
          </a:p>
          <a:p>
            <a:pPr>
              <a:spcBef>
                <a:spcPct val="50000"/>
              </a:spcBef>
            </a:pPr>
            <a:endParaRPr kumimoji="1" lang="en-US" altLang="zh-CN" sz="3200" b="1">
              <a:solidFill>
                <a:schemeClr val="bg2"/>
              </a:solidFill>
              <a:latin typeface="Times New Roman" pitchFamily="18" charset="0"/>
              <a:ea typeface="华文彩云" pitchFamily="2" charset="-122"/>
            </a:endParaRPr>
          </a:p>
          <a:p>
            <a:pPr algn="ctr"/>
            <a:endParaRPr kumimoji="1" lang="en-US" altLang="zh-CN" sz="3200" b="1">
              <a:solidFill>
                <a:schemeClr val="bg2"/>
              </a:solidFill>
              <a:latin typeface="Times New Roman" pitchFamily="18" charset="0"/>
              <a:ea typeface="华文彩云" pitchFamily="2" charset="-122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916238" y="620713"/>
            <a:ext cx="5903912" cy="33877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问题二：我现在是越来越富有了，私田面积越来越大，奴隶们劳动强度更大了。他们怠工、逃跑、破坏工具。这可大大影响了我的收成，我该怎么办呢？</a:t>
            </a:r>
          </a:p>
        </p:txBody>
      </p:sp>
      <p:sp>
        <p:nvSpPr>
          <p:cNvPr id="23557" name="WordArt 5" descr="窄竖线"/>
          <p:cNvSpPr>
            <a:spLocks noChangeArrowheads="1" noChangeShapeType="1" noTextEdit="1"/>
          </p:cNvSpPr>
          <p:nvPr/>
        </p:nvSpPr>
        <p:spPr bwMode="auto">
          <a:xfrm>
            <a:off x="4284663" y="4508500"/>
            <a:ext cx="3708400" cy="180022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b="1" kern="10">
                <a:ln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latin typeface="黑体"/>
                <a:ea typeface="黑体"/>
              </a:rPr>
              <a:t>一个奴隶主的烦恼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0" y="1700213"/>
            <a:ext cx="8820150" cy="27813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战国时期，</a:t>
            </a:r>
            <a:r>
              <a:rPr lang="zh-CN" altLang="en-US" sz="4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铁器的普遍使用和牛耕的推广</a:t>
            </a:r>
            <a:r>
              <a:rPr lang="zh-CN" altLang="en-US" sz="4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，社会生产力得到了显著的提高，</a:t>
            </a:r>
            <a:r>
              <a:rPr lang="zh-CN" altLang="en-US" sz="4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成为生产力发展的主要标志</a:t>
            </a:r>
            <a:r>
              <a:rPr lang="zh-CN" altLang="en-US" sz="4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。（农业发展史上的一次革命）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85720" y="2143116"/>
            <a:ext cx="885828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秦国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散失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土地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遭到</a:t>
            </a:r>
            <a:r>
              <a:rPr lang="zh-CN" altLang="en-US" sz="28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他国鄙视</a:t>
            </a:r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落后就要挨打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280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2800" dirty="0" smtClean="0"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秦孝公支持变法。</a:t>
            </a: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秦孝公上台</a:t>
            </a:r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，决心改革内政，</a:t>
            </a:r>
            <a:r>
              <a:rPr lang="zh-CN" altLang="en-US" sz="28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变法图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强。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-1106"/>
            <a:ext cx="26564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一、商鞅变法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0" y="447660"/>
            <a:ext cx="7072330" cy="552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（一）商鞅变法的背景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（为什么要“变”？）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58" y="1142984"/>
            <a:ext cx="8286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800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1.</a:t>
            </a:r>
            <a:r>
              <a:rPr kumimoji="1" lang="zh-CN" altLang="en-US" sz="2800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生产力：战国时期，</a:t>
            </a:r>
            <a:r>
              <a:rPr kumimoji="1" lang="zh-CN" altLang="en-US" sz="2800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铁器和牛耕的推广</a:t>
            </a:r>
            <a:r>
              <a:rPr kumimoji="1" lang="zh-CN" altLang="en-US" sz="2800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，促进了各国经济发展和社会进步</a:t>
            </a:r>
            <a:r>
              <a:rPr kumimoji="1" lang="en-US" altLang="zh-CN" sz="2800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——</a:t>
            </a:r>
            <a:r>
              <a:rPr kumimoji="1" lang="zh-CN" altLang="en-US" sz="2800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变法的根本原因</a:t>
            </a:r>
            <a:endParaRPr kumimoji="1" lang="zh-CN" altLang="en-US" sz="2800" dirty="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9558" y="4046529"/>
            <a:ext cx="8286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dirty="0" smtClean="0">
                <a:latin typeface="Times New Roman" pitchFamily="18" charset="0"/>
                <a:ea typeface="黑体" pitchFamily="49" charset="-122"/>
              </a:rPr>
              <a:t>宾客群臣有能出奇计强秦者，吾且尊官，与之分土。</a:t>
            </a:r>
            <a:endParaRPr kumimoji="1" lang="en-US" altLang="zh-CN" sz="2800" dirty="0" smtClean="0">
              <a:latin typeface="Times New Roman" pitchFamily="18" charset="0"/>
              <a:ea typeface="黑体" pitchFamily="49" charset="-122"/>
            </a:endParaRPr>
          </a:p>
          <a:p>
            <a:r>
              <a:rPr kumimoji="1" lang="en-US" altLang="zh-CN" sz="2800" dirty="0" smtClean="0">
                <a:latin typeface="Times New Roman" pitchFamily="18" charset="0"/>
                <a:ea typeface="黑体" pitchFamily="49" charset="-122"/>
              </a:rPr>
              <a:t>                                       ——</a:t>
            </a:r>
            <a:r>
              <a:rPr kumimoji="1" lang="zh-CN" altLang="en-US" sz="2800" dirty="0" smtClean="0">
                <a:latin typeface="Times New Roman" pitchFamily="18" charset="0"/>
                <a:ea typeface="黑体" pitchFamily="49" charset="-122"/>
              </a:rPr>
              <a:t>司马迁</a:t>
            </a:r>
            <a:r>
              <a:rPr kumimoji="1" lang="en-US" altLang="zh-CN" sz="2800" dirty="0" smtClean="0">
                <a:latin typeface="Times New Roman" pitchFamily="18" charset="0"/>
                <a:ea typeface="黑体" pitchFamily="49" charset="-122"/>
              </a:rPr>
              <a:t>《</a:t>
            </a:r>
            <a:r>
              <a:rPr kumimoji="1" lang="zh-CN" altLang="en-US" sz="2800" dirty="0" smtClean="0">
                <a:latin typeface="Times New Roman" pitchFamily="18" charset="0"/>
                <a:ea typeface="黑体" pitchFamily="49" charset="-122"/>
              </a:rPr>
              <a:t>史记</a:t>
            </a:r>
            <a:r>
              <a:rPr kumimoji="1" lang="en-US" altLang="zh-CN" sz="2800" dirty="0" smtClean="0">
                <a:latin typeface="Times New Roman" pitchFamily="18" charset="0"/>
                <a:ea typeface="黑体" pitchFamily="49" charset="-122"/>
              </a:rPr>
              <a:t>·</a:t>
            </a:r>
            <a:r>
              <a:rPr kumimoji="1" lang="zh-CN" altLang="en-US" sz="2800" dirty="0" smtClean="0">
                <a:latin typeface="Times New Roman" pitchFamily="18" charset="0"/>
                <a:ea typeface="黑体" pitchFamily="49" charset="-122"/>
              </a:rPr>
              <a:t>秦本纪</a:t>
            </a:r>
            <a:r>
              <a:rPr kumimoji="1" lang="en-US" altLang="zh-CN" sz="2800" dirty="0" smtClean="0">
                <a:latin typeface="Times New Roman" pitchFamily="18" charset="0"/>
                <a:ea typeface="黑体" pitchFamily="49" charset="-122"/>
              </a:rPr>
              <a:t>》</a:t>
            </a:r>
            <a:endParaRPr kumimoji="1" lang="zh-CN" altLang="en-US" sz="2800" dirty="0">
              <a:latin typeface="Times New Roman" pitchFamily="18" charset="0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1276</Words>
  <PresentationFormat/>
  <Paragraphs>169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战国时期的特点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xt114</cp:lastModifiedBy>
  <cp:revision/>
  <dcterms:created xsi:type="dcterms:W3CDTF">2016-10-05T14:26:16Z</dcterms:created>
  <dcterms:modified xsi:type="dcterms:W3CDTF">2018-08-11T21:35:32Z</dcterms:modified>
  <cp:category/>
</cp:coreProperties>
</file>