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Lst>
  <p:sldIdLst>
    <p:sldId id="351" r:id="rId8"/>
    <p:sldId id="301" r:id="rId9"/>
    <p:sldId id="303" r:id="rId10"/>
    <p:sldId id="304" r:id="rId11"/>
    <p:sldId id="349" r:id="rId12"/>
    <p:sldId id="353" r:id="rId13"/>
    <p:sldId id="306" r:id="rId14"/>
    <p:sldId id="307" r:id="rId15"/>
    <p:sldId id="309" r:id="rId16"/>
    <p:sldId id="333" r:id="rId17"/>
    <p:sldId id="354" r:id="rId18"/>
    <p:sldId id="352" r:id="rId19"/>
    <p:sldId id="314" r:id="rId20"/>
    <p:sldId id="336" r:id="rId21"/>
    <p:sldId id="313" r:id="rId22"/>
    <p:sldId id="315" r:id="rId23"/>
    <p:sldId id="355" r:id="rId24"/>
    <p:sldId id="356" r:id="rId25"/>
    <p:sldId id="317" r:id="rId26"/>
    <p:sldId id="318" r:id="rId27"/>
    <p:sldId id="335" r:id="rId28"/>
    <p:sldId id="319" r:id="rId29"/>
    <p:sldId id="321" r:id="rId30"/>
    <p:sldId id="337" r:id="rId31"/>
    <p:sldId id="348" r:id="rId32"/>
    <p:sldId id="322" r:id="rId33"/>
    <p:sldId id="330" r:id="rId34"/>
    <p:sldId id="341" r:id="rId35"/>
    <p:sldId id="343"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6" d="100"/>
          <a:sy n="56" d="100"/>
        </p:scale>
        <p:origin x="1350" y="5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101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2.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slide" Target="slides/slide27.xml"/><Relationship Id="rId33" Type="http://schemas.openxmlformats.org/officeDocument/2006/relationships/slide" Target="slides/slide26.xml"/><Relationship Id="rId32" Type="http://schemas.openxmlformats.org/officeDocument/2006/relationships/slide" Target="slides/slide25.xml"/><Relationship Id="rId31" Type="http://schemas.openxmlformats.org/officeDocument/2006/relationships/slide" Target="slides/slide24.xml"/><Relationship Id="rId30" Type="http://schemas.openxmlformats.org/officeDocument/2006/relationships/slide" Target="slides/slide23.xml"/><Relationship Id="rId3" Type="http://schemas.openxmlformats.org/officeDocument/2006/relationships/slideMaster" Target="slideMasters/slideMaster2.xml"/><Relationship Id="rId29" Type="http://schemas.openxmlformats.org/officeDocument/2006/relationships/slide" Target="slides/slide22.xml"/><Relationship Id="rId28" Type="http://schemas.openxmlformats.org/officeDocument/2006/relationships/slide" Target="slides/slide21.xml"/><Relationship Id="rId27" Type="http://schemas.openxmlformats.org/officeDocument/2006/relationships/slide" Target="slides/slide20.xml"/><Relationship Id="rId26" Type="http://schemas.openxmlformats.org/officeDocument/2006/relationships/slide" Target="slides/slide19.xml"/><Relationship Id="rId25" Type="http://schemas.openxmlformats.org/officeDocument/2006/relationships/slide" Target="slides/slide18.xml"/><Relationship Id="rId24" Type="http://schemas.openxmlformats.org/officeDocument/2006/relationships/slide" Target="slides/slide17.xml"/><Relationship Id="rId23" Type="http://schemas.openxmlformats.org/officeDocument/2006/relationships/slide" Target="slides/slide16.xml"/><Relationship Id="rId22" Type="http://schemas.openxmlformats.org/officeDocument/2006/relationships/slide" Target="slides/slide15.xml"/><Relationship Id="rId21" Type="http://schemas.openxmlformats.org/officeDocument/2006/relationships/slide" Target="slides/slide14.xml"/><Relationship Id="rId20" Type="http://schemas.openxmlformats.org/officeDocument/2006/relationships/slide" Target="slides/slide13.xml"/><Relationship Id="rId2" Type="http://schemas.openxmlformats.org/officeDocument/2006/relationships/theme" Target="theme/theme1.xml"/><Relationship Id="rId19" Type="http://schemas.openxmlformats.org/officeDocument/2006/relationships/slide" Target="slides/slide12.xml"/><Relationship Id="rId18" Type="http://schemas.openxmlformats.org/officeDocument/2006/relationships/slide" Target="slides/slide1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 Type="http://schemas.openxmlformats.org/officeDocument/2006/relationships/slide" Target="slides/slide3.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71809ED-15D5-4021-B2BF-9CA49002CF3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F8B832-022A-4935-A5BF-C9C3BAD831F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133600" y="838200"/>
            <a:ext cx="6629400" cy="1295400"/>
          </a:xfrm>
        </p:spPr>
        <p:txBody>
          <a:bodyPr/>
          <a:lstStyle>
            <a:lvl1pPr>
              <a:defRPr sz="4800" b="1">
                <a:effectLst>
                  <a:outerShdw blurRad="38100" dist="38100" dir="2700000" algn="tl">
                    <a:srgbClr val="C0C0C0"/>
                  </a:outerShdw>
                </a:effectLst>
                <a:latin typeface="Times New Roman" panose="02020603050405020304" pitchFamily="18" charset="0"/>
                <a:ea typeface="宋体" panose="02010600030101010101" pitchFamily="2" charset="-122"/>
              </a:defRPr>
            </a:lvl1pPr>
          </a:lstStyle>
          <a:p>
            <a:pPr lvl="0"/>
            <a:r>
              <a:rPr lang="zh-CN" altLang="en-US" noProof="0" smtClean="0"/>
              <a:t>单击此处编辑母版标题样式</a:t>
            </a:r>
            <a:endParaRPr lang="zh-CN" altLang="en-US" noProof="0" smtClean="0"/>
          </a:p>
        </p:txBody>
      </p:sp>
      <p:sp>
        <p:nvSpPr>
          <p:cNvPr id="2051" name="Rectangle 3"/>
          <p:cNvSpPr>
            <a:spLocks noGrp="1" noChangeArrowheads="1"/>
          </p:cNvSpPr>
          <p:nvPr>
            <p:ph type="subTitle" idx="1"/>
          </p:nvPr>
        </p:nvSpPr>
        <p:spPr>
          <a:xfrm>
            <a:off x="4191000" y="4876800"/>
            <a:ext cx="4495800" cy="1066800"/>
          </a:xfrm>
        </p:spPr>
        <p:txBody>
          <a:bodyPr/>
          <a:lstStyle>
            <a:lvl1pPr marL="0" indent="0" algn="ctr">
              <a:buFontTx/>
              <a:buNone/>
              <a:defRPr>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宋体" panose="02010600030101010101" pitchFamily="2" charset="-122"/>
              </a:defRPr>
            </a:lvl1pPr>
          </a:lstStyle>
          <a:p>
            <a:pPr lvl="0"/>
            <a:r>
              <a:rPr lang="zh-CN" altLang="en-US" noProof="0" smtClean="0"/>
              <a:t>单击此处编辑母版副标题样式</a:t>
            </a:r>
            <a:endParaRPr lang="zh-CN" altLang="en-US" noProof="0" smtClean="0"/>
          </a:p>
        </p:txBody>
      </p:sp>
      <p:sp>
        <p:nvSpPr>
          <p:cNvPr id="2052" name="Rectangle 4"/>
          <p:cNvSpPr>
            <a:spLocks noGrp="1" noChangeArrowheads="1"/>
          </p:cNvSpPr>
          <p:nvPr>
            <p:ph type="dt" sz="half" idx="2"/>
          </p:nvPr>
        </p:nvSpPr>
        <p:spPr>
          <a:xfrm>
            <a:off x="685800" y="6248400"/>
            <a:ext cx="1905000" cy="457200"/>
          </a:xfrm>
        </p:spPr>
        <p:txBody>
          <a:bodyPr/>
          <a:lstStyle>
            <a:lvl1pPr>
              <a:defRPr sz="1200" b="1">
                <a:solidFill>
                  <a:srgbClr val="FFFFFF"/>
                </a:solidFill>
              </a:defRPr>
            </a:lvl1pPr>
          </a:lstStyle>
          <a:p>
            <a:endParaRPr lang="en-US"/>
          </a:p>
        </p:txBody>
      </p:sp>
      <p:sp>
        <p:nvSpPr>
          <p:cNvPr id="2053" name="Rectangle 5"/>
          <p:cNvSpPr>
            <a:spLocks noGrp="1" noChangeArrowheads="1"/>
          </p:cNvSpPr>
          <p:nvPr>
            <p:ph type="ftr" sz="quarter" idx="3"/>
          </p:nvPr>
        </p:nvSpPr>
        <p:spPr>
          <a:xfrm>
            <a:off x="3124200" y="6248400"/>
            <a:ext cx="2895600" cy="457200"/>
          </a:xfrm>
        </p:spPr>
        <p:txBody>
          <a:bodyPr/>
          <a:lstStyle>
            <a:lvl1pPr>
              <a:defRPr sz="1200" b="1">
                <a:solidFill>
                  <a:srgbClr val="FFFFFF"/>
                </a:solidFill>
              </a:defRPr>
            </a:lvl1pPr>
          </a:lstStyle>
          <a:p>
            <a:endParaRPr lang="en-US"/>
          </a:p>
        </p:txBody>
      </p:sp>
      <p:sp>
        <p:nvSpPr>
          <p:cNvPr id="2054" name="Rectangle 6"/>
          <p:cNvSpPr>
            <a:spLocks noGrp="1" noChangeArrowheads="1"/>
          </p:cNvSpPr>
          <p:nvPr>
            <p:ph type="sldNum" sz="quarter" idx="4"/>
          </p:nvPr>
        </p:nvSpPr>
        <p:spPr>
          <a:xfrm>
            <a:off x="6553200" y="6248400"/>
            <a:ext cx="1905000" cy="457200"/>
          </a:xfrm>
        </p:spPr>
        <p:txBody>
          <a:bodyPr/>
          <a:lstStyle>
            <a:lvl1pPr>
              <a:defRPr sz="1200" b="1">
                <a:solidFill>
                  <a:srgbClr val="FFFFFF"/>
                </a:solidFill>
              </a:defRPr>
            </a:lvl1pPr>
          </a:lstStyle>
          <a:p>
            <a:fld id="{4C21D1B2-1E49-40C4-8482-762D2BCB281C}" type="slidenum">
              <a:rPr lang="zh-CN" altLang="en-US"/>
            </a:fld>
            <a:endParaRPr 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9293BA7-9914-40AB-B8BE-4CF7F453E238}"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9339452-617D-4EC4-91E0-A68A1B9E2AA1}"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52600"/>
            <a:ext cx="40767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838700" y="1752600"/>
            <a:ext cx="40767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50FCF76-A58F-4742-8185-940BFA4CE111}"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F32ABAC2-9C2B-497A-AF8B-AD9440094427}"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010FA3A9-E36E-44E7-AA0B-CF520E5C4C7E}"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EF11AC3-BE1B-4623-88A7-B19FD6530F52}"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9EEF1937-CD8E-4CCD-B621-DCD7140AAEC4}"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AE5DEEE-04F9-4399-AAEA-6008693A5842}"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D8B3069-A5B1-4973-A9D8-353E9B1B74A8}"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38950" y="381000"/>
            <a:ext cx="207645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381000"/>
            <a:ext cx="6076950" cy="56388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C8A55CA-3D1A-487C-9803-1F7DEB5E3F1A}"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133600" y="838200"/>
            <a:ext cx="6629400" cy="1295400"/>
          </a:xfrm>
        </p:spPr>
        <p:txBody>
          <a:bodyPr/>
          <a:lstStyle>
            <a:lvl1pPr>
              <a:defRPr sz="4800" b="1">
                <a:effectLst>
                  <a:outerShdw blurRad="38100" dist="38100" dir="2700000" algn="tl">
                    <a:srgbClr val="C0C0C0"/>
                  </a:outerShdw>
                </a:effectLst>
                <a:latin typeface="Times New Roman" panose="02020603050405020304" pitchFamily="18" charset="0"/>
                <a:ea typeface="宋体" panose="02010600030101010101" pitchFamily="2" charset="-122"/>
              </a:defRPr>
            </a:lvl1pPr>
          </a:lstStyle>
          <a:p>
            <a:pPr lvl="0"/>
            <a:r>
              <a:rPr lang="zh-CN" altLang="en-US" noProof="0" smtClean="0"/>
              <a:t>单击此处编辑母版标题样式</a:t>
            </a:r>
            <a:endParaRPr lang="zh-CN" altLang="en-US" noProof="0" smtClean="0"/>
          </a:p>
        </p:txBody>
      </p:sp>
      <p:sp>
        <p:nvSpPr>
          <p:cNvPr id="2051" name="Rectangle 3"/>
          <p:cNvSpPr>
            <a:spLocks noGrp="1" noChangeArrowheads="1"/>
          </p:cNvSpPr>
          <p:nvPr>
            <p:ph type="subTitle" idx="1"/>
          </p:nvPr>
        </p:nvSpPr>
        <p:spPr>
          <a:xfrm>
            <a:off x="4191000" y="4876800"/>
            <a:ext cx="4495800" cy="1066800"/>
          </a:xfrm>
        </p:spPr>
        <p:txBody>
          <a:bodyPr/>
          <a:lstStyle>
            <a:lvl1pPr marL="0" indent="0" algn="ctr">
              <a:buFontTx/>
              <a:buNone/>
              <a:defRPr>
                <a:solidFill>
                  <a:schemeClr val="bg1"/>
                </a:solidFill>
                <a:effectDag name="">
                  <a:cont type="tree" name="">
                    <a:effect ref="fillLine"/>
                    <a:outerShdw dist="38100" dir="13500000" algn="br">
                      <a:srgbClr val="FFFFFF"/>
                    </a:outerShdw>
                  </a:cont>
                  <a:cont type="tree" name="">
                    <a:effect ref="fillLine"/>
                    <a:outerShdw dist="38100" dir="2700000" algn="tl">
                      <a:srgbClr val="999999"/>
                    </a:outerShdw>
                  </a:cont>
                  <a:effect ref="fillLine"/>
                </a:effectDag>
                <a:ea typeface="宋体" panose="02010600030101010101" pitchFamily="2" charset="-122"/>
              </a:defRPr>
            </a:lvl1pPr>
          </a:lstStyle>
          <a:p>
            <a:pPr lvl="0"/>
            <a:r>
              <a:rPr lang="zh-CN" altLang="en-US" noProof="0" smtClean="0"/>
              <a:t>单击此处编辑母版副标题样式</a:t>
            </a:r>
            <a:endParaRPr lang="zh-CN" altLang="en-US" noProof="0" smtClean="0"/>
          </a:p>
        </p:txBody>
      </p:sp>
      <p:sp>
        <p:nvSpPr>
          <p:cNvPr id="2052" name="Rectangle 4"/>
          <p:cNvSpPr>
            <a:spLocks noGrp="1" noChangeArrowheads="1"/>
          </p:cNvSpPr>
          <p:nvPr>
            <p:ph type="dt" sz="half" idx="2"/>
          </p:nvPr>
        </p:nvSpPr>
        <p:spPr>
          <a:xfrm>
            <a:off x="685800" y="6248400"/>
            <a:ext cx="1905000" cy="457200"/>
          </a:xfrm>
        </p:spPr>
        <p:txBody>
          <a:bodyPr/>
          <a:lstStyle>
            <a:lvl1pPr>
              <a:defRPr sz="1200" b="1">
                <a:solidFill>
                  <a:srgbClr val="FFFFFF"/>
                </a:solidFill>
              </a:defRPr>
            </a:lvl1pPr>
          </a:lstStyle>
          <a:p>
            <a:endParaRPr lang="en-US"/>
          </a:p>
        </p:txBody>
      </p:sp>
      <p:sp>
        <p:nvSpPr>
          <p:cNvPr id="2053" name="Rectangle 5"/>
          <p:cNvSpPr>
            <a:spLocks noGrp="1" noChangeArrowheads="1"/>
          </p:cNvSpPr>
          <p:nvPr>
            <p:ph type="ftr" sz="quarter" idx="3"/>
          </p:nvPr>
        </p:nvSpPr>
        <p:spPr>
          <a:xfrm>
            <a:off x="3124200" y="6248400"/>
            <a:ext cx="2895600" cy="457200"/>
          </a:xfrm>
        </p:spPr>
        <p:txBody>
          <a:bodyPr/>
          <a:lstStyle>
            <a:lvl1pPr>
              <a:defRPr sz="1200" b="1">
                <a:solidFill>
                  <a:srgbClr val="FFFFFF"/>
                </a:solidFill>
              </a:defRPr>
            </a:lvl1pPr>
          </a:lstStyle>
          <a:p>
            <a:endParaRPr lang="en-US"/>
          </a:p>
        </p:txBody>
      </p:sp>
      <p:sp>
        <p:nvSpPr>
          <p:cNvPr id="2054" name="Rectangle 6"/>
          <p:cNvSpPr>
            <a:spLocks noGrp="1" noChangeArrowheads="1"/>
          </p:cNvSpPr>
          <p:nvPr>
            <p:ph type="sldNum" sz="quarter" idx="4"/>
          </p:nvPr>
        </p:nvSpPr>
        <p:spPr>
          <a:xfrm>
            <a:off x="6553200" y="6248400"/>
            <a:ext cx="1905000" cy="457200"/>
          </a:xfrm>
        </p:spPr>
        <p:txBody>
          <a:bodyPr/>
          <a:lstStyle>
            <a:lvl1pPr>
              <a:defRPr sz="1200" b="1">
                <a:solidFill>
                  <a:srgbClr val="FFFFFF"/>
                </a:solidFill>
              </a:defRPr>
            </a:lvl1pPr>
          </a:lstStyle>
          <a:p>
            <a:fld id="{4C21D1B2-1E49-40C4-8482-762D2BCB281C}" type="slidenum">
              <a:rPr lang="zh-CN" altLang="en-US"/>
            </a:fld>
            <a:endParaRPr 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9293BA7-9914-40AB-B8BE-4CF7F453E238}"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69339452-617D-4EC4-91E0-A68A1B9E2AA1}"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52600"/>
            <a:ext cx="40767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838700" y="1752600"/>
            <a:ext cx="40767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50FCF76-A58F-4742-8185-940BFA4CE111}"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F32ABAC2-9C2B-497A-AF8B-AD9440094427}"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010FA3A9-E36E-44E7-AA0B-CF520E5C4C7E}"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EF11AC3-BE1B-4623-88A7-B19FD6530F52}"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9EEF1937-CD8E-4CCD-B621-DCD7140AAEC4}"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AE5DEEE-04F9-4399-AAEA-6008693A5842}"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D8B3069-A5B1-4973-A9D8-353E9B1B74A8}"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38950" y="381000"/>
            <a:ext cx="2076450" cy="56388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381000"/>
            <a:ext cx="6076950" cy="56388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C8A55CA-3D1A-487C-9803-1F7DEB5E3F1A}" type="slidenum">
              <a:rPr lang="zh-CN" altLang="en-US">
                <a:solidFill>
                  <a:srgbClr val="000000"/>
                </a:solidFill>
              </a:rPr>
            </a:fld>
            <a:endParaRPr lang="en-US">
              <a:solidFill>
                <a:srgbClr val="00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2.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2.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1809ED-15D5-4021-B2BF-9CA49002CF34}"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F8B832-022A-4935-A5BF-C9C3BAD831F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276600" y="381000"/>
            <a:ext cx="5562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0" y="1752600"/>
            <a:ext cx="83058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6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900"/>
            </a:lvl1pPr>
          </a:lstStyle>
          <a:p>
            <a:pPr fontAlgn="base">
              <a:spcBef>
                <a:spcPct val="0"/>
              </a:spcBef>
              <a:spcAft>
                <a:spcPct val="0"/>
              </a:spcAft>
              <a:buFont typeface="Arial" panose="020B0604020202020204" pitchFamily="34" charset="0"/>
              <a:buNone/>
            </a:pPr>
            <a:endParaRPr lang="en-US" smtClean="0">
              <a:solidFill>
                <a:srgbClr val="000000"/>
              </a:solidFill>
              <a:ea typeface="宋体" panose="02010600030101010101" pitchFamily="2" charset="-122"/>
            </a:endParaRPr>
          </a:p>
        </p:txBody>
      </p:sp>
      <p:sp>
        <p:nvSpPr>
          <p:cNvPr id="1029" name="Rectangle 5"/>
          <p:cNvSpPr>
            <a:spLocks noGrp="1" noChangeArrowheads="1"/>
          </p:cNvSpPr>
          <p:nvPr>
            <p:ph type="ftr" sz="quarter" idx="3"/>
          </p:nvPr>
        </p:nvSpPr>
        <p:spPr bwMode="auto">
          <a:xfrm>
            <a:off x="32766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900"/>
            </a:lvl1pPr>
          </a:lstStyle>
          <a:p>
            <a:pPr fontAlgn="base">
              <a:spcBef>
                <a:spcPct val="0"/>
              </a:spcBef>
              <a:spcAft>
                <a:spcPct val="0"/>
              </a:spcAft>
              <a:buFont typeface="Arial" panose="020B0604020202020204" pitchFamily="34" charset="0"/>
              <a:buNone/>
            </a:pPr>
            <a:endParaRPr lang="en-US" smtClean="0">
              <a:solidFill>
                <a:srgbClr val="000000"/>
              </a:solidFill>
              <a:ea typeface="宋体" panose="02010600030101010101" pitchFamily="2" charset="-122"/>
            </a:endParaRPr>
          </a:p>
        </p:txBody>
      </p:sp>
      <p:sp>
        <p:nvSpPr>
          <p:cNvPr id="1030" name="Rectangle 6"/>
          <p:cNvSpPr>
            <a:spLocks noGrp="1" noChangeArrowheads="1"/>
          </p:cNvSpPr>
          <p:nvPr>
            <p:ph type="sldNum" sz="quarter" idx="4"/>
          </p:nvPr>
        </p:nvSpPr>
        <p:spPr bwMode="auto">
          <a:xfrm>
            <a:off x="70104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900"/>
            </a:lvl1pPr>
          </a:lstStyle>
          <a:p>
            <a:pPr fontAlgn="base">
              <a:spcBef>
                <a:spcPct val="0"/>
              </a:spcBef>
              <a:spcAft>
                <a:spcPct val="0"/>
              </a:spcAft>
              <a:buFont typeface="Arial" panose="020B0604020202020204" pitchFamily="34" charset="0"/>
              <a:buNone/>
            </a:pPr>
            <a:fld id="{F4B3C2F3-8D91-4208-9FEA-A48DB49870B4}" type="slidenum">
              <a:rPr lang="zh-CN" altLang="en-US" smtClean="0">
                <a:solidFill>
                  <a:srgbClr val="000000"/>
                </a:solidFill>
                <a:ea typeface="宋体" panose="02010600030101010101" pitchFamily="2" charset="-122"/>
              </a:rPr>
            </a:fld>
            <a:endParaRPr lang="en-US" smtClean="0">
              <a:solidFill>
                <a:srgbClr val="000000"/>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ctr" rtl="0" fontAlgn="base">
        <a:spcBef>
          <a:spcPct val="0"/>
        </a:spcBef>
        <a:spcAft>
          <a:spcPct val="0"/>
        </a:spcAft>
        <a:defRPr sz="3600">
          <a:solidFill>
            <a:schemeClr val="tx2"/>
          </a:solidFill>
          <a:latin typeface="+mj-lt"/>
          <a:ea typeface="+mj-ea"/>
          <a:cs typeface="+mj-cs"/>
        </a:defRPr>
      </a:lvl1pPr>
      <a:lvl2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2pPr>
      <a:lvl3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3pPr>
      <a:lvl4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4pPr>
      <a:lvl5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5pPr>
      <a:lvl6pPr marL="4572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6pPr>
      <a:lvl7pPr marL="9144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7pPr>
      <a:lvl8pPr marL="13716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8pPr>
      <a:lvl9pPr marL="18288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276600" y="381000"/>
            <a:ext cx="5562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600" y="1752600"/>
            <a:ext cx="83058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6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900"/>
            </a:lvl1pPr>
          </a:lstStyle>
          <a:p>
            <a:pPr fontAlgn="base">
              <a:spcBef>
                <a:spcPct val="0"/>
              </a:spcBef>
              <a:spcAft>
                <a:spcPct val="0"/>
              </a:spcAft>
              <a:buFont typeface="Arial" panose="020B0604020202020204" pitchFamily="34" charset="0"/>
              <a:buNone/>
            </a:pPr>
            <a:endParaRPr lang="en-US" smtClean="0">
              <a:solidFill>
                <a:srgbClr val="000000"/>
              </a:solidFill>
              <a:ea typeface="宋体" panose="02010600030101010101" pitchFamily="2" charset="-122"/>
            </a:endParaRPr>
          </a:p>
        </p:txBody>
      </p:sp>
      <p:sp>
        <p:nvSpPr>
          <p:cNvPr id="1029" name="Rectangle 5"/>
          <p:cNvSpPr>
            <a:spLocks noGrp="1" noChangeArrowheads="1"/>
          </p:cNvSpPr>
          <p:nvPr>
            <p:ph type="ftr" sz="quarter" idx="3"/>
          </p:nvPr>
        </p:nvSpPr>
        <p:spPr bwMode="auto">
          <a:xfrm>
            <a:off x="32766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900"/>
            </a:lvl1pPr>
          </a:lstStyle>
          <a:p>
            <a:pPr fontAlgn="base">
              <a:spcBef>
                <a:spcPct val="0"/>
              </a:spcBef>
              <a:spcAft>
                <a:spcPct val="0"/>
              </a:spcAft>
              <a:buFont typeface="Arial" panose="020B0604020202020204" pitchFamily="34" charset="0"/>
              <a:buNone/>
            </a:pPr>
            <a:endParaRPr lang="en-US" smtClean="0">
              <a:solidFill>
                <a:srgbClr val="000000"/>
              </a:solidFill>
              <a:ea typeface="宋体" panose="02010600030101010101" pitchFamily="2" charset="-122"/>
            </a:endParaRPr>
          </a:p>
        </p:txBody>
      </p:sp>
      <p:sp>
        <p:nvSpPr>
          <p:cNvPr id="1030" name="Rectangle 6"/>
          <p:cNvSpPr>
            <a:spLocks noGrp="1" noChangeArrowheads="1"/>
          </p:cNvSpPr>
          <p:nvPr>
            <p:ph type="sldNum" sz="quarter" idx="4"/>
          </p:nvPr>
        </p:nvSpPr>
        <p:spPr bwMode="auto">
          <a:xfrm>
            <a:off x="70104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900"/>
            </a:lvl1pPr>
          </a:lstStyle>
          <a:p>
            <a:pPr fontAlgn="base">
              <a:spcBef>
                <a:spcPct val="0"/>
              </a:spcBef>
              <a:spcAft>
                <a:spcPct val="0"/>
              </a:spcAft>
              <a:buFont typeface="Arial" panose="020B0604020202020204" pitchFamily="34" charset="0"/>
              <a:buNone/>
            </a:pPr>
            <a:fld id="{F4B3C2F3-8D91-4208-9FEA-A48DB49870B4}" type="slidenum">
              <a:rPr lang="zh-CN" altLang="en-US" smtClean="0">
                <a:solidFill>
                  <a:srgbClr val="000000"/>
                </a:solidFill>
                <a:ea typeface="宋体" panose="02010600030101010101" pitchFamily="2" charset="-122"/>
              </a:rPr>
            </a:fld>
            <a:endParaRPr lang="en-US" smtClean="0">
              <a:solidFill>
                <a:srgbClr val="000000"/>
              </a:solidFill>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ctr" rtl="0" fontAlgn="base">
        <a:spcBef>
          <a:spcPct val="0"/>
        </a:spcBef>
        <a:spcAft>
          <a:spcPct val="0"/>
        </a:spcAft>
        <a:defRPr sz="3600">
          <a:solidFill>
            <a:schemeClr val="tx2"/>
          </a:solidFill>
          <a:latin typeface="+mj-lt"/>
          <a:ea typeface="+mj-ea"/>
          <a:cs typeface="+mj-cs"/>
        </a:defRPr>
      </a:lvl1pPr>
      <a:lvl2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2pPr>
      <a:lvl3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3pPr>
      <a:lvl4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4pPr>
      <a:lvl5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5pPr>
      <a:lvl6pPr marL="4572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6pPr>
      <a:lvl7pPr marL="9144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7pPr>
      <a:lvl8pPr marL="13716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8pPr>
      <a:lvl9pPr marL="18288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pattFill prst="pct5">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8.jpeg"/><Relationship Id="rId1"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hyperlink" Target="http://baike.baidu.com/view/961415.htm" TargetMode="External"/><Relationship Id="rId2" Type="http://schemas.openxmlformats.org/officeDocument/2006/relationships/hyperlink" Target="http://baike.baidu.com/view/1538675.htm" TargetMode="Externa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hyperlink" Target="http://baike.baidu.com/subview/2176/5070682.htm" TargetMode="External"/><Relationship Id="rId2" Type="http://schemas.openxmlformats.org/officeDocument/2006/relationships/hyperlink" Target="http://baike.baidu.com/view/58254.htm" TargetMode="Externa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8.png"/><Relationship Id="rId1"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20.jpeg"/><Relationship Id="rId1" Type="http://schemas.openxmlformats.org/officeDocument/2006/relationships/hyperlink" Target="http://image.baidu.com/i?ct=503316480&amp;z=0&amp;tn=baiduimagedetail&amp;word=%CB%EF%D7%D3%B1%F8%B7%A8&amp;in=26069&amp;cl=2&amp;cm=1&amp;sc=0&amp;lm=-1&amp;pn=156&amp;rn=1&amp;di=755115644&amp;ln=2000"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bwMode="auto">
          <a:xfrm>
            <a:off x="575994" y="2286044"/>
            <a:ext cx="8229384"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ctr" rtl="0" fontAlgn="base">
              <a:spcBef>
                <a:spcPct val="0"/>
              </a:spcBef>
              <a:spcAft>
                <a:spcPct val="0"/>
              </a:spcAft>
              <a:defRPr sz="3600">
                <a:solidFill>
                  <a:schemeClr val="tx2"/>
                </a:solidFill>
                <a:latin typeface="+mj-lt"/>
                <a:ea typeface="+mj-ea"/>
                <a:cs typeface="+mj-cs"/>
              </a:defRPr>
            </a:lvl1pPr>
            <a:lvl2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2pPr>
            <a:lvl3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3pPr>
            <a:lvl4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4pPr>
            <a:lvl5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5pPr>
            <a:lvl6pPr marL="4572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6pPr>
            <a:lvl7pPr marL="9144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7pPr>
            <a:lvl8pPr marL="13716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8pPr>
            <a:lvl9pPr marL="18288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9pPr>
          </a:lstStyle>
          <a:p>
            <a:r>
              <a:rPr lang="zh-CN" altLang="en-US" sz="4400" dirty="0" smtClean="0">
                <a:solidFill>
                  <a:schemeClr val="tx1"/>
                </a:solidFill>
              </a:rPr>
              <a:t>第九课 春秋时期著名思想家</a:t>
            </a:r>
            <a:endParaRPr lang="zh-CN" altLang="en-US" sz="440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3</a:t>
            </a:r>
            <a:r>
              <a:rPr lang="zh-CN" altLang="en-US" dirty="0" smtClean="0">
                <a:solidFill>
                  <a:srgbClr val="FF0000"/>
                </a:solidFill>
              </a:rPr>
              <a:t>、消极的思想</a:t>
            </a:r>
            <a:endParaRPr lang="zh-CN" altLang="en-US" dirty="0">
              <a:solidFill>
                <a:srgbClr val="FF0000"/>
              </a:solidFill>
            </a:endParaRPr>
          </a:p>
        </p:txBody>
      </p:sp>
      <p:sp>
        <p:nvSpPr>
          <p:cNvPr id="3" name="内容占位符 2"/>
          <p:cNvSpPr>
            <a:spLocks noGrp="1"/>
          </p:cNvSpPr>
          <p:nvPr>
            <p:ph idx="1"/>
          </p:nvPr>
        </p:nvSpPr>
        <p:spPr>
          <a:xfrm>
            <a:off x="467544" y="1772816"/>
            <a:ext cx="8305800" cy="4176464"/>
          </a:xfrm>
        </p:spPr>
        <p:txBody>
          <a:bodyPr/>
          <a:lstStyle/>
          <a:p>
            <a:r>
              <a:rPr lang="zh-CN" altLang="zh-CN" dirty="0"/>
              <a:t>老子的理想</a:t>
            </a:r>
            <a:r>
              <a:rPr lang="zh-CN" altLang="zh-CN" dirty="0" smtClean="0"/>
              <a:t>社会</a:t>
            </a:r>
            <a:r>
              <a:rPr lang="zh-CN" altLang="en-US" dirty="0" smtClean="0"/>
              <a:t>：小国寡民</a:t>
            </a:r>
            <a:endParaRPr lang="en-US" altLang="zh-CN" dirty="0" smtClean="0"/>
          </a:p>
          <a:p>
            <a:pPr marL="0" indent="0">
              <a:buNone/>
            </a:pPr>
            <a:r>
              <a:rPr lang="en-US" altLang="zh-CN" dirty="0" smtClean="0"/>
              <a:t>  </a:t>
            </a:r>
            <a:endParaRPr lang="en-US" altLang="zh-CN" dirty="0" smtClean="0"/>
          </a:p>
          <a:p>
            <a:r>
              <a:rPr lang="zh-CN" altLang="zh-CN" dirty="0" smtClean="0"/>
              <a:t>老子对</a:t>
            </a:r>
            <a:r>
              <a:rPr lang="zh-CN" altLang="zh-CN" dirty="0"/>
              <a:t>春秋时期社会发生的急剧变化感到失望，采取消极回避的态度，认为社会不如退回到“小国寡民”状态，政治上主张“无为而治”。</a:t>
            </a:r>
            <a:endParaRPr lang="zh-CN" altLang="zh-CN"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752600"/>
            <a:ext cx="7994848" cy="4267200"/>
          </a:xfrm>
        </p:spPr>
        <p:txBody>
          <a:bodyPr/>
          <a:lstStyle/>
          <a:p>
            <a:r>
              <a:rPr lang="zh-CN" altLang="en-US" dirty="0" smtClean="0"/>
              <a:t>问题二：结合问题一，分析老子思想产生的原因？</a:t>
            </a:r>
            <a:endParaRPr lang="en-US" altLang="zh-CN" dirty="0" smtClean="0"/>
          </a:p>
          <a:p>
            <a:endParaRPr lang="en-US" altLang="zh-CN" dirty="0" smtClean="0"/>
          </a:p>
          <a:p>
            <a:r>
              <a:rPr lang="zh-CN" altLang="en-US" dirty="0" smtClean="0">
                <a:solidFill>
                  <a:srgbClr val="0070C0"/>
                </a:solidFill>
              </a:rPr>
              <a:t>老子思想的产生是春秋时期社会的动荡、诸侯国的兴亡、个人贫富贵贱的变化在他思想中的反映。</a:t>
            </a:r>
            <a:endParaRPr lang="en-US" altLang="zh-CN" dirty="0" smtClean="0">
              <a:solidFill>
                <a:srgbClr val="0070C0"/>
              </a:solidFill>
            </a:endParaRPr>
          </a:p>
          <a:p>
            <a:endParaRPr lang="en-US" altLang="zh-CN" dirty="0"/>
          </a:p>
          <a:p>
            <a:r>
              <a:rPr lang="zh-CN" altLang="en-US" dirty="0">
                <a:solidFill>
                  <a:srgbClr val="FF0000"/>
                </a:solidFill>
              </a:rPr>
              <a:t>社会的</a:t>
            </a:r>
            <a:r>
              <a:rPr lang="zh-CN" altLang="en-US" dirty="0" smtClean="0">
                <a:solidFill>
                  <a:srgbClr val="FF0000"/>
                </a:solidFill>
              </a:rPr>
              <a:t>变化</a:t>
            </a:r>
            <a:r>
              <a:rPr lang="zh-CN" altLang="en-US" dirty="0">
                <a:solidFill>
                  <a:srgbClr val="FF0000"/>
                </a:solidFill>
              </a:rPr>
              <a:t>是</a:t>
            </a:r>
            <a:r>
              <a:rPr lang="zh-CN" altLang="en-US" dirty="0" smtClean="0">
                <a:solidFill>
                  <a:srgbClr val="FF0000"/>
                </a:solidFill>
              </a:rPr>
              <a:t>思想文化产生的背景。</a:t>
            </a:r>
            <a:endParaRPr lang="zh-CN" altLang="en-US" dirty="0">
              <a:solidFill>
                <a:srgbClr val="FF0000"/>
              </a:solidFill>
            </a:endParaRPr>
          </a:p>
        </p:txBody>
      </p:sp>
      <p:sp>
        <p:nvSpPr>
          <p:cNvPr id="4" name="标题 1"/>
          <p:cNvSpPr>
            <a:spLocks noGrp="1"/>
          </p:cNvSpPr>
          <p:nvPr>
            <p:ph type="title"/>
          </p:nvPr>
        </p:nvSpPr>
        <p:spPr>
          <a:xfrm>
            <a:off x="3276600" y="381000"/>
            <a:ext cx="5562600" cy="1066800"/>
          </a:xfrm>
        </p:spPr>
        <p:txBody>
          <a:bodyPr/>
          <a:lstStyle/>
          <a:p>
            <a:r>
              <a:rPr lang="zh-CN" altLang="en-US" dirty="0">
                <a:solidFill>
                  <a:srgbClr val="000000"/>
                </a:solidFill>
              </a:rPr>
              <a:t>环节二：合作学习</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3276600" y="381000"/>
            <a:ext cx="5562600" cy="1066800"/>
          </a:xfrm>
        </p:spPr>
        <p:txBody>
          <a:bodyPr/>
          <a:lstStyle/>
          <a:p>
            <a:r>
              <a:rPr lang="zh-CN" altLang="en-US" dirty="0" smtClean="0">
                <a:solidFill>
                  <a:srgbClr val="FF0000"/>
                </a:solidFill>
              </a:rPr>
              <a:t>走向世界</a:t>
            </a:r>
            <a:endParaRPr lang="zh-CN" altLang="en-US" dirty="0">
              <a:solidFill>
                <a:srgbClr val="FF0000"/>
              </a:solidFill>
            </a:endParaRPr>
          </a:p>
        </p:txBody>
      </p:sp>
      <p:sp>
        <p:nvSpPr>
          <p:cNvPr id="5" name="Text Box 4"/>
          <p:cNvSpPr txBox="1">
            <a:spLocks noChangeArrowheads="1"/>
          </p:cNvSpPr>
          <p:nvPr/>
        </p:nvSpPr>
        <p:spPr bwMode="auto">
          <a:xfrm>
            <a:off x="755576" y="2131715"/>
            <a:ext cx="2728267" cy="3785652"/>
          </a:xfrm>
          <a:prstGeom prst="rect">
            <a:avLst/>
          </a:prstGeom>
          <a:noFill/>
          <a:ln w="9525" cmpd="sng">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dirty="0"/>
              <a:t>黑格尔说：“中国哲学中另有一个特异的宗派</a:t>
            </a:r>
            <a:r>
              <a:rPr lang="en-US" altLang="zh-CN" sz="2400" dirty="0"/>
              <a:t>……</a:t>
            </a:r>
            <a:r>
              <a:rPr lang="zh-CN" altLang="en-US" sz="2400" dirty="0"/>
              <a:t>是以思辨作为它的特性。这派的主要概念是‘道’，这就是理性。这派哲学及与哲学密切联系的生活方式的发挥者是老子。”</a:t>
            </a:r>
            <a:endParaRPr lang="zh-CN" altLang="en-US" sz="2400" dirty="0">
              <a:latin typeface="楷体_GB2312" panose="02010609030101010101" pitchFamily="49" charset="-122"/>
              <a:ea typeface="楷体_GB2312" panose="02010609030101010101" pitchFamily="49" charset="-122"/>
            </a:endParaRPr>
          </a:p>
        </p:txBody>
      </p:sp>
      <p:pic>
        <p:nvPicPr>
          <p:cNvPr id="6" name="Picture 2" descr="C:\Users\Administrator\Desktop\图片\11b1OOOPICa8.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923928" y="1484784"/>
            <a:ext cx="4824536" cy="265164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imgsrc.baidu.com/forum/w%3D580/sign=24b4d1898594a4c20a23e7233ef51bac/1ba8c0177f3e67093b01757939c79f3df9dc55e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9" y="4262783"/>
            <a:ext cx="4824536" cy="255454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5" descr="kongzi"/>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3528" y="1772816"/>
            <a:ext cx="2471738" cy="321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内容占位符 2"/>
          <p:cNvSpPr>
            <a:spLocks noGrp="1"/>
          </p:cNvSpPr>
          <p:nvPr>
            <p:ph idx="1"/>
          </p:nvPr>
        </p:nvSpPr>
        <p:spPr bwMode="auto">
          <a:xfrm>
            <a:off x="2915816" y="1772816"/>
            <a:ext cx="5891534"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Text" lastClr="000000"/>
                </a:solidFill>
                <a:effectLst/>
                <a:uLnTx/>
                <a:uFillTx/>
              </a:rPr>
              <a:t>1</a:t>
            </a:r>
            <a:r>
              <a:rPr kumimoji="0" lang="zh-CN" altLang="en-US" sz="2800" b="0" i="0" u="none" strike="noStrike" kern="0" cap="none" spc="0" normalizeH="0" baseline="0" noProof="0" dirty="0" smtClean="0">
                <a:ln>
                  <a:noFill/>
                </a:ln>
                <a:solidFill>
                  <a:sysClr val="windowText" lastClr="000000"/>
                </a:solidFill>
                <a:effectLst/>
                <a:uLnTx/>
                <a:uFillTx/>
              </a:rPr>
              <a:t>、中文名：</a:t>
            </a:r>
            <a:r>
              <a:rPr kumimoji="0" lang="zh-CN" altLang="en-US" sz="2800" b="0" i="0" u="none" strike="noStrike" kern="0" cap="none" spc="0" normalizeH="0" baseline="0" noProof="0" dirty="0" smtClean="0">
                <a:ln>
                  <a:noFill/>
                </a:ln>
                <a:solidFill>
                  <a:srgbClr val="FF0000"/>
                </a:solidFill>
                <a:effectLst/>
                <a:uLnTx/>
                <a:uFillTx/>
              </a:rPr>
              <a:t>孔子（名丘，字仲尼）</a:t>
            </a:r>
            <a:endParaRPr kumimoji="0" lang="en-US" altLang="zh-CN" sz="28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Text" lastClr="000000"/>
                </a:solidFill>
                <a:effectLst/>
                <a:uLnTx/>
                <a:uFillTx/>
              </a:rPr>
              <a:t>2</a:t>
            </a:r>
            <a:r>
              <a:rPr kumimoji="0" lang="zh-CN" altLang="en-US" sz="2800" b="0" i="0" u="none" strike="noStrike" kern="0" cap="none" spc="0" normalizeH="0" baseline="0" noProof="0" dirty="0" smtClean="0">
                <a:ln>
                  <a:noFill/>
                </a:ln>
                <a:solidFill>
                  <a:sysClr val="windowText" lastClr="000000"/>
                </a:solidFill>
                <a:effectLst/>
                <a:uLnTx/>
                <a:uFillTx/>
              </a:rPr>
              <a:t>、籍    贯</a:t>
            </a:r>
            <a:r>
              <a:rPr kumimoji="0" lang="zh-CN" altLang="en-US" sz="2800" b="0" i="0" u="none" strike="noStrike" kern="0" cap="none" spc="0" normalizeH="0" baseline="0" noProof="0" dirty="0" smtClean="0">
                <a:ln>
                  <a:noFill/>
                </a:ln>
                <a:solidFill>
                  <a:prstClr val="black"/>
                </a:solidFill>
                <a:effectLst/>
                <a:uLnTx/>
                <a:uFillTx/>
              </a:rPr>
              <a:t>：</a:t>
            </a:r>
            <a:r>
              <a:rPr kumimoji="0" lang="zh-CN" altLang="en-US" sz="2800" b="0" i="0" u="none" strike="noStrike" kern="0" cap="none" spc="0" normalizeH="0" baseline="0" noProof="0" dirty="0" smtClean="0">
                <a:ln>
                  <a:noFill/>
                </a:ln>
                <a:solidFill>
                  <a:srgbClr val="FF0000"/>
                </a:solidFill>
                <a:effectLst/>
                <a:uLnTx/>
                <a:uFillTx/>
              </a:rPr>
              <a:t>春秋时期鲁国</a:t>
            </a:r>
            <a:endParaRPr kumimoji="0" lang="en-US" altLang="zh-CN" sz="28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rPr>
              <a:t>3</a:t>
            </a:r>
            <a:r>
              <a:rPr kumimoji="0" lang="zh-CN" altLang="en-US" sz="2800" b="0" i="0" u="none" strike="noStrike" kern="0" cap="none" spc="0" normalizeH="0" baseline="0" noProof="0" dirty="0" smtClean="0">
                <a:ln>
                  <a:noFill/>
                </a:ln>
                <a:solidFill>
                  <a:prstClr val="black"/>
                </a:solidFill>
                <a:effectLst/>
                <a:uLnTx/>
                <a:uFillTx/>
              </a:rPr>
              <a:t>、民    族：</a:t>
            </a:r>
            <a:r>
              <a:rPr kumimoji="0" lang="zh-CN" altLang="en-US" sz="2800" b="0" i="0" u="none" strike="noStrike" kern="0" cap="none" spc="0" normalizeH="0" baseline="0" noProof="0" dirty="0" smtClean="0">
                <a:ln>
                  <a:noFill/>
                </a:ln>
                <a:solidFill>
                  <a:srgbClr val="FF0000"/>
                </a:solidFill>
                <a:effectLst/>
                <a:uLnTx/>
                <a:uFillTx/>
              </a:rPr>
              <a:t>华夏族</a:t>
            </a:r>
            <a:endParaRPr kumimoji="0" lang="en-US" altLang="zh-CN" sz="28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rPr>
              <a:t>4</a:t>
            </a:r>
            <a:r>
              <a:rPr kumimoji="0" lang="zh-CN" altLang="en-US" sz="2800" b="0" i="0" u="none" strike="noStrike" kern="0" cap="none" spc="0" normalizeH="0" baseline="0" noProof="0" dirty="0" smtClean="0">
                <a:ln>
                  <a:noFill/>
                </a:ln>
                <a:solidFill>
                  <a:prstClr val="black"/>
                </a:solidFill>
                <a:effectLst/>
                <a:uLnTx/>
                <a:uFillTx/>
              </a:rPr>
              <a:t>、学    派：</a:t>
            </a:r>
            <a:r>
              <a:rPr kumimoji="0" lang="zh-CN" altLang="en-US" sz="2800" b="0" i="0" u="none" strike="noStrike" kern="0" cap="none" spc="0" normalizeH="0" baseline="0" noProof="0" dirty="0" smtClean="0">
                <a:ln>
                  <a:noFill/>
                </a:ln>
                <a:solidFill>
                  <a:srgbClr val="FF0000"/>
                </a:solidFill>
                <a:effectLst/>
                <a:uLnTx/>
                <a:uFillTx/>
              </a:rPr>
              <a:t>儒家</a:t>
            </a:r>
            <a:endParaRPr kumimoji="0" lang="en-US" altLang="zh-CN" sz="2800" b="0" i="0" u="none" strike="noStrike" kern="0" cap="none" spc="0" normalizeH="0" baseline="0" noProof="0" dirty="0" smtClean="0">
              <a:ln>
                <a:noFill/>
              </a:ln>
              <a:solidFill>
                <a:srgbClr val="FF0000"/>
              </a:solidFill>
              <a:effectLst/>
              <a:uLnTx/>
              <a:uFillTx/>
            </a:endParaRPr>
          </a:p>
          <a:p>
            <a:pPr marL="0" indent="0" fontAlgn="auto">
              <a:spcBef>
                <a:spcPts val="0"/>
              </a:spcBef>
              <a:spcAft>
                <a:spcPts val="0"/>
              </a:spcAft>
              <a:buNone/>
              <a:defRPr/>
            </a:pPr>
            <a:r>
              <a:rPr kumimoji="0" lang="en-US" altLang="zh-CN" sz="2800" b="0" i="0" u="none" strike="noStrike" kern="0" cap="none" spc="0" normalizeH="0" baseline="0" noProof="0" dirty="0" smtClean="0">
                <a:ln>
                  <a:noFill/>
                </a:ln>
                <a:solidFill>
                  <a:prstClr val="black"/>
                </a:solidFill>
                <a:effectLst/>
                <a:uLnTx/>
                <a:uFillTx/>
              </a:rPr>
              <a:t>5</a:t>
            </a:r>
            <a:r>
              <a:rPr kumimoji="0" lang="zh-CN" altLang="en-US" sz="2800" b="0" i="0" u="none" strike="noStrike" kern="0" cap="none" spc="0" normalizeH="0" baseline="0" noProof="0" dirty="0" smtClean="0">
                <a:ln>
                  <a:noFill/>
                </a:ln>
                <a:solidFill>
                  <a:prstClr val="black"/>
                </a:solidFill>
                <a:effectLst/>
                <a:uLnTx/>
                <a:uFillTx/>
              </a:rPr>
              <a:t>、成    就：</a:t>
            </a:r>
            <a:r>
              <a:rPr lang="zh-CN" altLang="en-US" sz="2800" dirty="0">
                <a:solidFill>
                  <a:srgbClr val="FF0000"/>
                </a:solidFill>
              </a:rPr>
              <a:t>思想家、</a:t>
            </a:r>
            <a:r>
              <a:rPr lang="zh-CN" altLang="en-US" sz="2800" dirty="0" smtClean="0">
                <a:solidFill>
                  <a:srgbClr val="FF0000"/>
                </a:solidFill>
              </a:rPr>
              <a:t>教育家；</a:t>
            </a:r>
            <a:r>
              <a:rPr kumimoji="0" lang="zh-CN" altLang="en-US" sz="2800" b="0" i="0" u="none" strike="noStrike" kern="0" cap="none" spc="0" normalizeH="0" baseline="0" noProof="0" dirty="0" smtClean="0">
                <a:ln>
                  <a:noFill/>
                </a:ln>
                <a:solidFill>
                  <a:srgbClr val="FF0000"/>
                </a:solidFill>
                <a:effectLst/>
                <a:uLnTx/>
                <a:uFillTx/>
              </a:rPr>
              <a:t>开创儒学，</a:t>
            </a:r>
            <a:r>
              <a:rPr kumimoji="0" lang="zh-CN" altLang="en-US" sz="2800" b="0" i="0" u="none" strike="noStrike" kern="0" cap="none" spc="0" normalizeH="0" baseline="0" noProof="0" dirty="0">
                <a:ln>
                  <a:noFill/>
                </a:ln>
                <a:solidFill>
                  <a:srgbClr val="FF0000"/>
                </a:solidFill>
                <a:effectLst/>
                <a:uLnTx/>
                <a:uFillTx/>
              </a:rPr>
              <a:t>编纂</a:t>
            </a:r>
            <a:r>
              <a:rPr kumimoji="0" lang="en-US" altLang="zh-CN" sz="2800" b="0" i="0" u="none" strike="noStrike" kern="0" cap="none" spc="0" normalizeH="0" baseline="0" noProof="0" dirty="0">
                <a:ln>
                  <a:noFill/>
                </a:ln>
                <a:solidFill>
                  <a:srgbClr val="FF0000"/>
                </a:solidFill>
                <a:effectLst/>
                <a:uLnTx/>
                <a:uFillTx/>
              </a:rPr>
              <a:t>《</a:t>
            </a:r>
            <a:r>
              <a:rPr kumimoji="0" lang="zh-CN" altLang="en-US" sz="2800" b="0" i="0" u="none" strike="noStrike" kern="0" cap="none" spc="0" normalizeH="0" baseline="0" noProof="0" dirty="0">
                <a:ln>
                  <a:noFill/>
                </a:ln>
                <a:solidFill>
                  <a:srgbClr val="FF0000"/>
                </a:solidFill>
                <a:effectLst/>
                <a:uLnTx/>
                <a:uFillTx/>
              </a:rPr>
              <a:t>春秋</a:t>
            </a:r>
            <a:r>
              <a:rPr kumimoji="0" lang="en-US" altLang="zh-CN" sz="2800" b="0" i="0" u="none" strike="noStrike" kern="0" cap="none" spc="0" normalizeH="0" baseline="0" noProof="0" dirty="0">
                <a:ln>
                  <a:noFill/>
                </a:ln>
                <a:solidFill>
                  <a:srgbClr val="FF0000"/>
                </a:solidFill>
                <a:effectLst/>
                <a:uLnTx/>
                <a:uFillTx/>
              </a:rPr>
              <a:t>》</a:t>
            </a:r>
            <a:r>
              <a:rPr kumimoji="0" lang="zh-CN" altLang="en-US" sz="2800" b="0" i="0" u="none" strike="noStrike" kern="0" cap="none" spc="0" normalizeH="0" baseline="0" noProof="0" dirty="0">
                <a:ln>
                  <a:noFill/>
                </a:ln>
                <a:solidFill>
                  <a:srgbClr val="FF0000"/>
                </a:solidFill>
                <a:effectLst/>
                <a:uLnTx/>
                <a:uFillTx/>
              </a:rPr>
              <a:t>，修订</a:t>
            </a:r>
            <a:r>
              <a:rPr kumimoji="0" lang="en-US" altLang="zh-CN" sz="2800" b="0" i="0" u="none" strike="noStrike" kern="0" cap="none" spc="0" normalizeH="0" baseline="0" noProof="0" dirty="0">
                <a:ln>
                  <a:noFill/>
                </a:ln>
                <a:solidFill>
                  <a:srgbClr val="FF0000"/>
                </a:solidFill>
                <a:effectLst/>
                <a:uLnTx/>
                <a:uFillTx/>
              </a:rPr>
              <a:t>《</a:t>
            </a:r>
            <a:r>
              <a:rPr kumimoji="0" lang="zh-CN" altLang="en-US" sz="2800" b="0" i="0" u="none" strike="noStrike" kern="0" cap="none" spc="0" normalizeH="0" baseline="0" noProof="0" dirty="0">
                <a:ln>
                  <a:noFill/>
                </a:ln>
                <a:solidFill>
                  <a:srgbClr val="FF0000"/>
                </a:solidFill>
                <a:effectLst/>
                <a:uLnTx/>
                <a:uFillTx/>
              </a:rPr>
              <a:t>六经</a:t>
            </a:r>
            <a:r>
              <a:rPr kumimoji="0" lang="en-US" altLang="zh-CN" sz="2800" b="0" i="0" u="none" strike="noStrike" kern="0" cap="none" spc="0" normalizeH="0" baseline="0" noProof="0" dirty="0">
                <a:ln>
                  <a:noFill/>
                </a:ln>
                <a:solidFill>
                  <a:srgbClr val="FF0000"/>
                </a:solidFill>
                <a:effectLst/>
                <a:uLnTx/>
                <a:uFillTx/>
              </a:rPr>
              <a:t>》</a:t>
            </a:r>
            <a:r>
              <a:rPr kumimoji="0" lang="zh-CN" altLang="en-US" sz="2800" b="0" i="0" u="none" strike="noStrike" kern="0" cap="none" spc="0" normalizeH="0" baseline="0" noProof="0" dirty="0">
                <a:ln>
                  <a:noFill/>
                </a:ln>
                <a:solidFill>
                  <a:srgbClr val="FF0000"/>
                </a:solidFill>
                <a:effectLst/>
                <a:uLnTx/>
                <a:uFillTx/>
              </a:rPr>
              <a:t>，</a:t>
            </a:r>
            <a:r>
              <a:rPr kumimoji="0" lang="zh-CN" altLang="en-US" sz="2800" b="0" i="0" u="none" strike="noStrike" kern="0" cap="none" spc="0" normalizeH="0" baseline="0" noProof="0" dirty="0" smtClean="0">
                <a:ln>
                  <a:noFill/>
                </a:ln>
                <a:solidFill>
                  <a:srgbClr val="FF0000"/>
                </a:solidFill>
                <a:effectLst/>
                <a:uLnTx/>
                <a:uFillTx/>
              </a:rPr>
              <a:t>创办</a:t>
            </a:r>
            <a:r>
              <a:rPr lang="zh-CN" altLang="en-US" sz="2800" dirty="0" smtClean="0">
                <a:solidFill>
                  <a:srgbClr val="FF0000"/>
                </a:solidFill>
              </a:rPr>
              <a:t>私学。</a:t>
            </a:r>
            <a:endParaRPr lang="en-US" altLang="zh-CN" sz="2800" dirty="0" smtClean="0">
              <a:solidFill>
                <a:srgbClr val="FF0000"/>
              </a:solidFill>
            </a:endParaRPr>
          </a:p>
          <a:p>
            <a:pPr marL="0" indent="0" fontAlgn="auto">
              <a:spcBef>
                <a:spcPts val="0"/>
              </a:spcBef>
              <a:spcAft>
                <a:spcPts val="0"/>
              </a:spcAft>
              <a:buNone/>
              <a:defRPr/>
            </a:pPr>
            <a:r>
              <a:rPr kumimoji="0" lang="en-US" altLang="zh-CN" sz="2800" b="0" i="0" u="none" strike="noStrike" kern="0" cap="none" spc="0" normalizeH="0" baseline="0" noProof="0" dirty="0" smtClean="0">
                <a:ln>
                  <a:noFill/>
                </a:ln>
                <a:solidFill>
                  <a:prstClr val="black"/>
                </a:solidFill>
                <a:effectLst/>
                <a:uLnTx/>
                <a:uFillTx/>
              </a:rPr>
              <a:t>6</a:t>
            </a:r>
            <a:r>
              <a:rPr kumimoji="0" lang="zh-CN" altLang="en-US" sz="2800" b="0" i="0" u="none" strike="noStrike" kern="0" cap="none" spc="0" normalizeH="0" baseline="0" noProof="0" dirty="0" smtClean="0">
                <a:ln>
                  <a:noFill/>
                </a:ln>
                <a:solidFill>
                  <a:prstClr val="black"/>
                </a:solidFill>
                <a:effectLst/>
                <a:uLnTx/>
                <a:uFillTx/>
              </a:rPr>
              <a:t>、代表作品：</a:t>
            </a:r>
            <a:r>
              <a:rPr kumimoji="0" lang="en-US" altLang="zh-CN" sz="2800" b="0" i="0" u="none" strike="noStrike" kern="0" cap="none" spc="0" normalizeH="0" baseline="0" noProof="0" dirty="0" smtClean="0">
                <a:ln>
                  <a:noFill/>
                </a:ln>
                <a:solidFill>
                  <a:srgbClr val="FF0000"/>
                </a:solidFill>
                <a:effectLst/>
                <a:uLnTx/>
                <a:uFillTx/>
              </a:rPr>
              <a:t>《</a:t>
            </a:r>
            <a:r>
              <a:rPr kumimoji="0" lang="zh-CN" altLang="en-US" sz="2800" b="0" i="0" u="none" strike="noStrike" kern="0" cap="none" spc="0" normalizeH="0" baseline="0" noProof="0" dirty="0" smtClean="0">
                <a:ln>
                  <a:noFill/>
                </a:ln>
                <a:solidFill>
                  <a:srgbClr val="FF0000"/>
                </a:solidFill>
                <a:effectLst/>
                <a:uLnTx/>
                <a:uFillTx/>
              </a:rPr>
              <a:t>春秋</a:t>
            </a:r>
            <a:r>
              <a:rPr kumimoji="0" lang="en-US" altLang="zh-CN" sz="2800" b="0" i="0" u="none" strike="noStrike" kern="0" cap="none" spc="0" normalizeH="0" baseline="0" noProof="0" dirty="0" smtClean="0">
                <a:ln>
                  <a:noFill/>
                </a:ln>
                <a:solidFill>
                  <a:srgbClr val="FF0000"/>
                </a:solidFill>
                <a:effectLst/>
                <a:uLnTx/>
                <a:uFillTx/>
              </a:rPr>
              <a:t>》</a:t>
            </a:r>
            <a:r>
              <a:rPr kumimoji="0" lang="zh-CN" altLang="en-US" sz="2800" b="0" i="0" u="none" strike="noStrike" kern="0" cap="none" spc="0" normalizeH="0" baseline="0" noProof="0" dirty="0" smtClean="0">
                <a:ln>
                  <a:noFill/>
                </a:ln>
                <a:solidFill>
                  <a:srgbClr val="FF0000"/>
                </a:solidFill>
                <a:effectLst/>
                <a:uLnTx/>
                <a:uFillTx/>
              </a:rPr>
              <a:t>、</a:t>
            </a:r>
            <a:r>
              <a:rPr kumimoji="0" lang="en-US" altLang="zh-CN" sz="2800" b="0" i="0" u="none" strike="noStrike" kern="0" cap="none" spc="0" normalizeH="0" baseline="0" noProof="0" dirty="0" smtClean="0">
                <a:ln>
                  <a:noFill/>
                </a:ln>
                <a:solidFill>
                  <a:srgbClr val="FF0000"/>
                </a:solidFill>
                <a:effectLst/>
                <a:uLnTx/>
                <a:uFillTx/>
              </a:rPr>
              <a:t>《</a:t>
            </a:r>
            <a:r>
              <a:rPr kumimoji="0" lang="zh-CN" altLang="en-US" sz="2800" b="0" i="0" u="none" strike="noStrike" kern="0" cap="none" spc="0" normalizeH="0" baseline="0" noProof="0" dirty="0" smtClean="0">
                <a:ln>
                  <a:noFill/>
                </a:ln>
                <a:solidFill>
                  <a:srgbClr val="FF0000"/>
                </a:solidFill>
                <a:effectLst/>
                <a:uLnTx/>
                <a:uFillTx/>
              </a:rPr>
              <a:t>六经</a:t>
            </a:r>
            <a:r>
              <a:rPr kumimoji="0" lang="en-US" altLang="zh-CN" sz="2800" b="0" i="0" u="none" strike="noStrike" kern="0" cap="none" spc="0" normalizeH="0" baseline="0" noProof="0" dirty="0" smtClean="0">
                <a:ln>
                  <a:noFill/>
                </a:ln>
                <a:solidFill>
                  <a:srgbClr val="FF0000"/>
                </a:solidFill>
                <a:effectLst/>
                <a:uLnTx/>
                <a:uFillTx/>
              </a:rPr>
              <a:t>》</a:t>
            </a:r>
            <a:endParaRPr kumimoji="0" lang="zh-CN" altLang="en-US" sz="2800" b="0" i="0" u="none" strike="noStrike" kern="0" cap="none" spc="0" normalizeH="0" baseline="0" noProof="0" dirty="0">
              <a:ln>
                <a:noFill/>
              </a:ln>
              <a:solidFill>
                <a:srgbClr val="FF0000"/>
              </a:solidFill>
              <a:effectLst/>
              <a:uLnTx/>
              <a:uFillTx/>
            </a:endParaRPr>
          </a:p>
        </p:txBody>
      </p:sp>
      <p:sp>
        <p:nvSpPr>
          <p:cNvPr id="6" name="标题 1"/>
          <p:cNvSpPr>
            <a:spLocks noGrp="1"/>
          </p:cNvSpPr>
          <p:nvPr>
            <p:ph type="title"/>
          </p:nvPr>
        </p:nvSpPr>
        <p:spPr>
          <a:xfrm>
            <a:off x="3275856" y="332656"/>
            <a:ext cx="5562600" cy="1066800"/>
          </a:xfrm>
        </p:spPr>
        <p:txBody>
          <a:bodyPr/>
          <a:lstStyle/>
          <a:p>
            <a:r>
              <a:rPr lang="zh-CN" altLang="en-US" dirty="0" smtClean="0">
                <a:solidFill>
                  <a:srgbClr val="FF0000"/>
                </a:solidFill>
              </a:rPr>
              <a:t>名片二</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FF0000"/>
                </a:solidFill>
              </a:rPr>
              <a:t>孔庙大成殿</a:t>
            </a:r>
            <a:endParaRPr lang="zh-CN" altLang="en-US" dirty="0">
              <a:solidFill>
                <a:srgbClr val="FF0000"/>
              </a:solidFill>
            </a:endParaRPr>
          </a:p>
        </p:txBody>
      </p:sp>
      <p:pic>
        <p:nvPicPr>
          <p:cNvPr id="4" name="内容占位符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403648" y="1556792"/>
            <a:ext cx="6485530" cy="4104456"/>
          </a:xfrm>
        </p:spPr>
      </p:pic>
      <p:sp>
        <p:nvSpPr>
          <p:cNvPr id="5" name="矩形 4"/>
          <p:cNvSpPr/>
          <p:nvPr/>
        </p:nvSpPr>
        <p:spPr>
          <a:xfrm>
            <a:off x="665287" y="5877272"/>
            <a:ext cx="7812360" cy="646331"/>
          </a:xfrm>
          <a:prstGeom prst="rect">
            <a:avLst/>
          </a:prstGeom>
        </p:spPr>
        <p:txBody>
          <a:bodyPr wrap="square">
            <a:spAutoFit/>
          </a:bodyPr>
          <a:lstStyle/>
          <a:p>
            <a:r>
              <a:rPr lang="zh-CN" altLang="en-US" dirty="0"/>
              <a:t>坐落在曲阜城内，其建筑规模宏大、雄伟壮丽、金碧辉煌，为中国最大的</a:t>
            </a:r>
            <a:r>
              <a:rPr lang="zh-CN" altLang="en-US" dirty="0">
                <a:hlinkClick r:id="rId2"/>
              </a:rPr>
              <a:t>祭孔</a:t>
            </a:r>
            <a:r>
              <a:rPr lang="zh-CN" altLang="en-US" dirty="0"/>
              <a:t>要地。孔子死后第二年（公元前</a:t>
            </a:r>
            <a:r>
              <a:rPr lang="en-US" altLang="zh-CN" dirty="0"/>
              <a:t>478</a:t>
            </a:r>
            <a:r>
              <a:rPr lang="zh-CN" altLang="en-US" dirty="0"/>
              <a:t>年），</a:t>
            </a:r>
            <a:r>
              <a:rPr lang="zh-CN" altLang="en-US" dirty="0">
                <a:hlinkClick r:id="rId3"/>
              </a:rPr>
              <a:t>鲁哀公</a:t>
            </a:r>
            <a:r>
              <a:rPr lang="zh-CN" altLang="en-US" dirty="0"/>
              <a:t>将其故宅改建为庙。</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环节二：合作探究</a:t>
            </a:r>
            <a:endParaRPr lang="zh-CN" altLang="en-US" dirty="0"/>
          </a:p>
        </p:txBody>
      </p:sp>
      <p:sp>
        <p:nvSpPr>
          <p:cNvPr id="3" name="内容占位符 2"/>
          <p:cNvSpPr>
            <a:spLocks noGrp="1"/>
          </p:cNvSpPr>
          <p:nvPr>
            <p:ph idx="1"/>
          </p:nvPr>
        </p:nvSpPr>
        <p:spPr>
          <a:xfrm>
            <a:off x="609600" y="1752600"/>
            <a:ext cx="8305800" cy="1532384"/>
          </a:xfrm>
        </p:spPr>
        <p:txBody>
          <a:bodyPr/>
          <a:lstStyle/>
          <a:p>
            <a:r>
              <a:rPr lang="zh-CN" altLang="en-US" dirty="0" smtClean="0"/>
              <a:t>问题三：孔子是我国伟大的思想家，其思想的主要内容是什么？</a:t>
            </a:r>
            <a:endParaRPr lang="en-US" altLang="zh-CN" dirty="0" smtClean="0"/>
          </a:p>
        </p:txBody>
      </p:sp>
      <p:sp>
        <p:nvSpPr>
          <p:cNvPr id="4" name="矩形 3"/>
          <p:cNvSpPr/>
          <p:nvPr/>
        </p:nvSpPr>
        <p:spPr>
          <a:xfrm>
            <a:off x="827584" y="3356992"/>
            <a:ext cx="7992888" cy="1569660"/>
          </a:xfrm>
          <a:prstGeom prst="rect">
            <a:avLst/>
          </a:prstGeom>
        </p:spPr>
        <p:txBody>
          <a:bodyPr wrap="square">
            <a:spAutoFit/>
          </a:bodyPr>
          <a:lstStyle/>
          <a:p>
            <a:r>
              <a:rPr lang="en-US" altLang="zh-CN" sz="3200" dirty="0">
                <a:solidFill>
                  <a:srgbClr val="0070C0"/>
                </a:solidFill>
              </a:rPr>
              <a:t>1</a:t>
            </a:r>
            <a:r>
              <a:rPr lang="zh-CN" altLang="en-US" sz="3200" dirty="0">
                <a:solidFill>
                  <a:srgbClr val="0070C0"/>
                </a:solidFill>
              </a:rPr>
              <a:t>、“仁”的学说；</a:t>
            </a:r>
            <a:endParaRPr lang="en-US" altLang="zh-CN" sz="3200" dirty="0">
              <a:solidFill>
                <a:srgbClr val="0070C0"/>
              </a:solidFill>
            </a:endParaRPr>
          </a:p>
          <a:p>
            <a:r>
              <a:rPr lang="en-US" altLang="zh-CN" sz="3200" dirty="0">
                <a:solidFill>
                  <a:srgbClr val="0070C0"/>
                </a:solidFill>
              </a:rPr>
              <a:t>2</a:t>
            </a:r>
            <a:r>
              <a:rPr lang="zh-CN" altLang="en-US" sz="3200" dirty="0">
                <a:solidFill>
                  <a:srgbClr val="0070C0"/>
                </a:solidFill>
              </a:rPr>
              <a:t>、重视“礼”；</a:t>
            </a:r>
            <a:endParaRPr lang="en-US" altLang="zh-CN" sz="3200" dirty="0">
              <a:solidFill>
                <a:srgbClr val="0070C0"/>
              </a:solidFill>
            </a:endParaRPr>
          </a:p>
          <a:p>
            <a:r>
              <a:rPr lang="en-US" altLang="zh-CN" sz="3200" dirty="0">
                <a:solidFill>
                  <a:srgbClr val="0070C0"/>
                </a:solidFill>
              </a:rPr>
              <a:t>3</a:t>
            </a:r>
            <a:r>
              <a:rPr lang="zh-CN" altLang="en-US" sz="3200" dirty="0">
                <a:solidFill>
                  <a:srgbClr val="0070C0"/>
                </a:solidFill>
              </a:rPr>
              <a:t>、重视“道德教化”，主张“以德治国”。</a:t>
            </a:r>
            <a:endParaRPr lang="zh-CN" altLang="en-US" sz="3200"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孔子思想的主要内容：</a:t>
            </a:r>
            <a:r>
              <a:rPr lang="zh-CN" altLang="en-US" dirty="0">
                <a:solidFill>
                  <a:srgbClr val="FF0000"/>
                </a:solidFill>
              </a:rPr>
              <a:t>“仁”、</a:t>
            </a:r>
            <a:r>
              <a:rPr lang="zh-CN" altLang="en-US" dirty="0" smtClean="0">
                <a:solidFill>
                  <a:srgbClr val="FF0000"/>
                </a:solidFill>
              </a:rPr>
              <a:t>“礼”、“德”</a:t>
            </a:r>
            <a:endParaRPr lang="zh-CN" altLang="en-US" dirty="0"/>
          </a:p>
        </p:txBody>
      </p:sp>
      <p:sp>
        <p:nvSpPr>
          <p:cNvPr id="4" name="内容占位符 2"/>
          <p:cNvSpPr>
            <a:spLocks noGrp="1"/>
          </p:cNvSpPr>
          <p:nvPr>
            <p:ph idx="1"/>
          </p:nvPr>
        </p:nvSpPr>
        <p:spPr>
          <a:xfrm>
            <a:off x="467544" y="1844824"/>
            <a:ext cx="8229600" cy="4525963"/>
          </a:xfrm>
        </p:spPr>
        <p:txBody>
          <a:bodyPr/>
          <a:lstStyle/>
          <a:p>
            <a:r>
              <a:rPr lang="zh-CN" altLang="en-US" dirty="0" smtClean="0"/>
              <a:t>“仁者，爱人”“己所不欲，勿施于人”是“仁”的基本</a:t>
            </a:r>
            <a:r>
              <a:rPr lang="zh-CN" altLang="en-US" dirty="0"/>
              <a:t>内容。 </a:t>
            </a:r>
            <a:r>
              <a:rPr lang="zh-CN" altLang="en-US" dirty="0" smtClean="0"/>
              <a:t>“仁”是孔子思想体系的核心。</a:t>
            </a:r>
            <a:endParaRPr lang="en-US" altLang="zh-CN" dirty="0" smtClean="0"/>
          </a:p>
          <a:p>
            <a:r>
              <a:rPr lang="zh-CN" altLang="en-US" dirty="0" smtClean="0"/>
              <a:t>“礼”是孔子思想的重要部分，是仁的学说的政治表现形态，是建立一个理想社会的规范守则。</a:t>
            </a:r>
            <a:endParaRPr lang="en-US" altLang="zh-CN" dirty="0" smtClean="0"/>
          </a:p>
          <a:p>
            <a:r>
              <a:rPr lang="zh-CN" altLang="en-US" dirty="0" smtClean="0"/>
              <a:t>孔子</a:t>
            </a:r>
            <a:r>
              <a:rPr lang="zh-CN" altLang="en-US" dirty="0"/>
              <a:t>主张“为政以德”，用道德和礼教来治理国家是最高尚的治国之道</a:t>
            </a:r>
            <a:r>
              <a:rPr lang="zh-CN" altLang="en-US" dirty="0" smtClean="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创立儒家学派</a:t>
            </a:r>
            <a:endParaRPr lang="zh-CN" altLang="en-US" dirty="0">
              <a:solidFill>
                <a:srgbClr val="FF0000"/>
              </a:solidFill>
            </a:endParaRPr>
          </a:p>
        </p:txBody>
      </p:sp>
      <p:sp>
        <p:nvSpPr>
          <p:cNvPr id="3" name="内容占位符 2"/>
          <p:cNvSpPr>
            <a:spLocks noGrp="1"/>
          </p:cNvSpPr>
          <p:nvPr>
            <p:ph idx="1"/>
          </p:nvPr>
        </p:nvSpPr>
        <p:spPr>
          <a:xfrm>
            <a:off x="251520" y="1844824"/>
            <a:ext cx="3818384" cy="4267200"/>
          </a:xfrm>
        </p:spPr>
        <p:txBody>
          <a:bodyPr/>
          <a:lstStyle/>
          <a:p>
            <a:r>
              <a:rPr lang="zh-CN" altLang="en-US" sz="2000" dirty="0"/>
              <a:t>儒家，</a:t>
            </a:r>
            <a:r>
              <a:rPr lang="zh-CN" altLang="en-US" sz="2000" dirty="0" smtClean="0"/>
              <a:t>是先秦诸子之一</a:t>
            </a:r>
            <a:r>
              <a:rPr lang="zh-CN" altLang="en-US" sz="2000" dirty="0"/>
              <a:t>，其创始人</a:t>
            </a:r>
            <a:r>
              <a:rPr lang="zh-CN" altLang="en-US" sz="2000" dirty="0" smtClean="0"/>
              <a:t>是孔子。儒家</a:t>
            </a:r>
            <a:r>
              <a:rPr lang="zh-CN" altLang="en-US" sz="2000" dirty="0"/>
              <a:t>思想对中国文化的影响很深，几千年来的封建社会，中国人代代传授的不外</a:t>
            </a:r>
            <a:r>
              <a:rPr lang="en-US" altLang="zh-CN" sz="2000" dirty="0" smtClean="0"/>
              <a:t>《</a:t>
            </a:r>
            <a:r>
              <a:rPr lang="zh-CN" altLang="en-US" sz="2000" dirty="0" smtClean="0"/>
              <a:t>四书</a:t>
            </a:r>
            <a:r>
              <a:rPr lang="en-US" altLang="zh-CN" sz="2000" dirty="0" smtClean="0"/>
              <a:t>》</a:t>
            </a:r>
            <a:r>
              <a:rPr lang="zh-CN" altLang="en-US" sz="2000" dirty="0"/>
              <a:t>、</a:t>
            </a:r>
            <a:r>
              <a:rPr lang="en-US" altLang="zh-CN" sz="2000" dirty="0" smtClean="0"/>
              <a:t>《</a:t>
            </a:r>
            <a:r>
              <a:rPr lang="zh-CN" altLang="en-US" sz="2000" dirty="0" smtClean="0"/>
              <a:t>五经</a:t>
            </a:r>
            <a:r>
              <a:rPr lang="en-US" altLang="zh-CN" sz="2000" dirty="0" smtClean="0"/>
              <a:t>》</a:t>
            </a:r>
            <a:r>
              <a:rPr lang="zh-CN" altLang="en-US" sz="2000" dirty="0"/>
              <a:t>。中国人基因中的责任思想（以天下为已任）、忠孝思想（仁、义、礼、智、信）、恕的思想（己所不欲，勿施于人）、伦理思想（修身、齐家、治国、平天下）都是儒家思想与专制统治结合的结果。因此，儒家思想到现在还是华人的主流思想。</a:t>
            </a:r>
            <a:endParaRPr lang="zh-CN" altLang="en-US" sz="2000"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67944" y="1844823"/>
            <a:ext cx="5076056" cy="45961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Grp="1" noChangeArrowheads="1"/>
          </p:cNvSpPr>
          <p:nvPr>
            <p:ph type="title"/>
          </p:nvPr>
        </p:nvSpPr>
        <p:spPr bwMode="auto">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400">
                <a:solidFill>
                  <a:schemeClr val="tx1"/>
                </a:solidFill>
                <a:latin typeface="Times New Roman" panose="02020603050405020304" pitchFamily="18" charset="0"/>
                <a:ea typeface="宋体" panose="02010600030101010101" pitchFamily="2" charset="-122"/>
              </a:defRPr>
            </a:lvl1pPr>
            <a:lvl2pPr marL="742950" indent="-285750">
              <a:defRPr sz="2400">
                <a:solidFill>
                  <a:schemeClr val="tx1"/>
                </a:solidFill>
                <a:latin typeface="Times New Roman" panose="02020603050405020304" pitchFamily="18" charset="0"/>
                <a:ea typeface="宋体" panose="02010600030101010101" pitchFamily="2" charset="-122"/>
              </a:defRPr>
            </a:lvl2pPr>
            <a:lvl3pPr marL="1143000" indent="-228600">
              <a:defRPr sz="2400">
                <a:solidFill>
                  <a:schemeClr val="tx1"/>
                </a:solidFill>
                <a:latin typeface="Times New Roman" panose="02020603050405020304" pitchFamily="18" charset="0"/>
                <a:ea typeface="宋体" panose="02010600030101010101" pitchFamily="2" charset="-122"/>
              </a:defRPr>
            </a:lvl3pPr>
            <a:lvl4pPr marL="1600200" indent="-228600">
              <a:defRPr sz="2400">
                <a:solidFill>
                  <a:schemeClr val="tx1"/>
                </a:solidFill>
                <a:latin typeface="Times New Roman" panose="02020603050405020304" pitchFamily="18" charset="0"/>
                <a:ea typeface="宋体" panose="02010600030101010101" pitchFamily="2" charset="-122"/>
              </a:defRPr>
            </a:lvl4pPr>
            <a:lvl5pPr marL="2057400" indent="-228600">
              <a:defRPr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lang="zh-CN" altLang="en-US" sz="3200" dirty="0">
                <a:solidFill>
                  <a:srgbClr val="FF0000"/>
                </a:solidFill>
                <a:latin typeface="+mj-ea"/>
                <a:ea typeface="+mj-ea"/>
              </a:rPr>
              <a:t>《论语》中关于</a:t>
            </a:r>
            <a:r>
              <a:rPr lang="en-US" sz="3200" dirty="0">
                <a:solidFill>
                  <a:srgbClr val="FF0000"/>
                </a:solidFill>
                <a:latin typeface="+mj-ea"/>
                <a:ea typeface="+mj-ea"/>
              </a:rPr>
              <a:t>“</a:t>
            </a:r>
            <a:r>
              <a:rPr lang="zh-CN" altLang="en-US" sz="3200" dirty="0">
                <a:solidFill>
                  <a:srgbClr val="FF0000"/>
                </a:solidFill>
                <a:latin typeface="+mj-ea"/>
                <a:ea typeface="+mj-ea"/>
              </a:rPr>
              <a:t>仁”的名言</a:t>
            </a:r>
            <a:endParaRPr lang="zh-CN" altLang="en-US" sz="3200" dirty="0">
              <a:solidFill>
                <a:srgbClr val="FF0000"/>
              </a:solidFill>
              <a:latin typeface="+mj-ea"/>
              <a:ea typeface="+mj-ea"/>
            </a:endParaRPr>
          </a:p>
        </p:txBody>
      </p:sp>
      <p:sp>
        <p:nvSpPr>
          <p:cNvPr id="5" name="Rectangle 4"/>
          <p:cNvSpPr>
            <a:spLocks noGrp="1" noChangeArrowheads="1"/>
          </p:cNvSpPr>
          <p:nvPr>
            <p:ph idx="1"/>
          </p:nvPr>
        </p:nvSpPr>
        <p:spPr bwMode="auto">
          <a:xfrm>
            <a:off x="467544" y="1628800"/>
            <a:ext cx="6192688" cy="4763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36000" tIns="36000" rIns="36000" bIns="36000">
            <a:spAutoFit/>
          </a:bodyPr>
          <a:lstStyle/>
          <a:p>
            <a:r>
              <a:rPr lang="zh-CN" altLang="en-US" sz="2400" dirty="0">
                <a:latin typeface="+mn-ea"/>
              </a:rPr>
              <a:t>樊迟问仁，子曰：爱人。</a:t>
            </a:r>
            <a:endParaRPr lang="zh-CN" altLang="en-US" sz="2400" dirty="0">
              <a:latin typeface="+mn-ea"/>
            </a:endParaRPr>
          </a:p>
          <a:p>
            <a:r>
              <a:rPr lang="zh-CN" altLang="en-US" sz="2400" dirty="0">
                <a:latin typeface="+mn-ea"/>
              </a:rPr>
              <a:t>己所不欲，勿施于人</a:t>
            </a:r>
            <a:r>
              <a:rPr lang="zh-CN" altLang="en-US" sz="2400" dirty="0" smtClean="0">
                <a:latin typeface="+mn-ea"/>
              </a:rPr>
              <a:t>。  </a:t>
            </a:r>
            <a:endParaRPr lang="zh-CN" altLang="en-US" sz="2400" dirty="0">
              <a:latin typeface="+mn-ea"/>
            </a:endParaRPr>
          </a:p>
          <a:p>
            <a:r>
              <a:rPr lang="zh-CN" altLang="en-US" sz="2400" dirty="0">
                <a:latin typeface="+mn-ea"/>
              </a:rPr>
              <a:t>人而无信，不知其可也。</a:t>
            </a:r>
            <a:endParaRPr lang="zh-CN" altLang="en-US" sz="2400" dirty="0">
              <a:latin typeface="+mn-ea"/>
            </a:endParaRPr>
          </a:p>
          <a:p>
            <a:r>
              <a:rPr lang="zh-CN" altLang="en-US" sz="2400" dirty="0">
                <a:latin typeface="+mn-ea"/>
              </a:rPr>
              <a:t>道（导）之以德，齐（约束）之以礼，有耻且格。</a:t>
            </a:r>
            <a:endParaRPr lang="zh-CN" altLang="en-US" sz="2400" dirty="0">
              <a:latin typeface="+mn-ea"/>
            </a:endParaRPr>
          </a:p>
          <a:p>
            <a:r>
              <a:rPr lang="zh-CN" altLang="en-US" sz="2400" dirty="0">
                <a:latin typeface="+mn-ea"/>
              </a:rPr>
              <a:t>为政以德，譬如北辰，居其所，而众星共之。</a:t>
            </a:r>
            <a:endParaRPr lang="zh-CN" altLang="en-US" sz="2400" dirty="0">
              <a:latin typeface="+mn-ea"/>
            </a:endParaRPr>
          </a:p>
          <a:p>
            <a:r>
              <a:rPr lang="zh-CN" altLang="en-US" sz="2400" dirty="0">
                <a:latin typeface="+mn-ea"/>
              </a:rPr>
              <a:t>言必信，行必果。</a:t>
            </a:r>
            <a:endParaRPr lang="zh-CN" altLang="en-US" sz="2400" dirty="0">
              <a:latin typeface="+mn-ea"/>
            </a:endParaRPr>
          </a:p>
          <a:p>
            <a:r>
              <a:rPr lang="zh-CN" altLang="en-US" sz="2400" dirty="0">
                <a:latin typeface="+mn-ea"/>
              </a:rPr>
              <a:t>弟子，入则孝，出则弟，谨而信，凡爱众，而亲仁。</a:t>
            </a:r>
            <a:endParaRPr lang="zh-CN" altLang="en-US" sz="2400" dirty="0">
              <a:latin typeface="+mn-ea"/>
            </a:endParaRPr>
          </a:p>
          <a:p>
            <a:pPr algn="r">
              <a:lnSpc>
                <a:spcPct val="130000"/>
              </a:lnSpc>
            </a:pPr>
            <a:r>
              <a:rPr lang="zh-CN" altLang="en-US" sz="2400" dirty="0">
                <a:latin typeface="+mn-ea"/>
              </a:rPr>
              <a:t>——《论语》</a:t>
            </a:r>
            <a:endParaRPr lang="zh-CN" altLang="en-US" sz="2400" dirty="0">
              <a:latin typeface="+mn-ea"/>
            </a:endParaRPr>
          </a:p>
        </p:txBody>
      </p:sp>
      <p:sp>
        <p:nvSpPr>
          <p:cNvPr id="6" name="AutoShape 4"/>
          <p:cNvSpPr>
            <a:spLocks noChangeArrowheads="1"/>
          </p:cNvSpPr>
          <p:nvPr/>
        </p:nvSpPr>
        <p:spPr bwMode="auto">
          <a:xfrm>
            <a:off x="6300192" y="2492896"/>
            <a:ext cx="2744949" cy="3001888"/>
          </a:xfrm>
          <a:prstGeom prst="cloudCallout">
            <a:avLst>
              <a:gd name="adj1" fmla="val -44917"/>
              <a:gd name="adj2" fmla="val 63074"/>
            </a:avLst>
          </a:prstGeom>
          <a:solidFill>
            <a:schemeClr val="accent5">
              <a:lumMod val="75000"/>
              <a:alpha val="85000"/>
            </a:schemeClr>
          </a:solidFill>
          <a:ln w="9525">
            <a:solidFill>
              <a:srgbClr val="FF0000"/>
            </a:solidFill>
            <a:rou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smtClean="0"/>
              <a:t>记录孔子的言论以及他与门人问答的书</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rPr>
              <a:t>环节二：合作探究</a:t>
            </a:r>
            <a:endParaRPr lang="zh-CN" altLang="en-US" dirty="0"/>
          </a:p>
        </p:txBody>
      </p:sp>
      <p:sp>
        <p:nvSpPr>
          <p:cNvPr id="4" name="内容占位符 2"/>
          <p:cNvSpPr>
            <a:spLocks noGrp="1"/>
          </p:cNvSpPr>
          <p:nvPr>
            <p:ph idx="1"/>
          </p:nvPr>
        </p:nvSpPr>
        <p:spPr>
          <a:xfrm>
            <a:off x="609600" y="1752600"/>
            <a:ext cx="8305800" cy="1316360"/>
          </a:xfrm>
        </p:spPr>
        <p:txBody>
          <a:bodyPr/>
          <a:lstStyle/>
          <a:p>
            <a:r>
              <a:rPr lang="zh-CN" altLang="en-US" dirty="0" smtClean="0"/>
              <a:t>问题四：孔子是我国伟大的教育家，有哪些教育成就？</a:t>
            </a:r>
            <a:endParaRPr lang="en-US" altLang="zh-CN" dirty="0" smtClean="0"/>
          </a:p>
        </p:txBody>
      </p:sp>
      <p:sp>
        <p:nvSpPr>
          <p:cNvPr id="3" name="矩形 2"/>
          <p:cNvSpPr/>
          <p:nvPr/>
        </p:nvSpPr>
        <p:spPr>
          <a:xfrm>
            <a:off x="683568" y="3239839"/>
            <a:ext cx="7920880" cy="2677656"/>
          </a:xfrm>
          <a:prstGeom prst="rect">
            <a:avLst/>
          </a:prstGeom>
        </p:spPr>
        <p:txBody>
          <a:bodyPr wrap="square">
            <a:spAutoFit/>
          </a:bodyPr>
          <a:lstStyle/>
          <a:p>
            <a:r>
              <a:rPr lang="en-US" altLang="zh-CN" sz="2800" dirty="0">
                <a:solidFill>
                  <a:srgbClr val="0070C0"/>
                </a:solidFill>
              </a:rPr>
              <a:t>1</a:t>
            </a:r>
            <a:r>
              <a:rPr lang="zh-CN" altLang="en-US" sz="2800" dirty="0">
                <a:solidFill>
                  <a:srgbClr val="0070C0"/>
                </a:solidFill>
              </a:rPr>
              <a:t>、</a:t>
            </a:r>
            <a:r>
              <a:rPr lang="zh-CN" altLang="en-US" sz="2800" dirty="0">
                <a:solidFill>
                  <a:srgbClr val="0070C0"/>
                </a:solidFill>
                <a:latin typeface="+mj-ea"/>
              </a:rPr>
              <a:t> 创办私学，招收不同出身的学生，扩大了教育对象，打破了“官学”的垄断地位。。 </a:t>
            </a:r>
            <a:endParaRPr lang="en-US" altLang="zh-CN" sz="2800" dirty="0">
              <a:solidFill>
                <a:srgbClr val="0070C0"/>
              </a:solidFill>
              <a:latin typeface="+mj-ea"/>
            </a:endParaRPr>
          </a:p>
          <a:p>
            <a:r>
              <a:rPr lang="en-US" altLang="zh-CN" sz="2800" dirty="0">
                <a:solidFill>
                  <a:srgbClr val="0070C0"/>
                </a:solidFill>
              </a:rPr>
              <a:t>2</a:t>
            </a:r>
            <a:r>
              <a:rPr lang="zh-CN" altLang="en-US" sz="2800" dirty="0">
                <a:solidFill>
                  <a:srgbClr val="0070C0"/>
                </a:solidFill>
              </a:rPr>
              <a:t>、</a:t>
            </a:r>
            <a:r>
              <a:rPr lang="zh-CN" altLang="en-US" sz="2800" dirty="0">
                <a:solidFill>
                  <a:srgbClr val="0070C0"/>
                </a:solidFill>
                <a:latin typeface="+mj-ea"/>
              </a:rPr>
              <a:t>编订《诗》《书》《春秋》等书作为教材，丰富了教学内容。</a:t>
            </a:r>
            <a:endParaRPr lang="en-US" altLang="zh-CN" sz="2800" dirty="0">
              <a:solidFill>
                <a:srgbClr val="0070C0"/>
              </a:solidFill>
              <a:latin typeface="+mj-ea"/>
            </a:endParaRPr>
          </a:p>
          <a:p>
            <a:r>
              <a:rPr lang="zh-CN" altLang="en-US" sz="2800" dirty="0">
                <a:solidFill>
                  <a:srgbClr val="0070C0"/>
                </a:solidFill>
                <a:latin typeface="+mn-ea"/>
              </a:rPr>
              <a:t>3、在教学中，他讲究教学方法，善于进行启发诱导，坚持因材施教。</a:t>
            </a:r>
            <a:endParaRPr lang="en-US" altLang="zh-CN" sz="2800" dirty="0">
              <a:solidFill>
                <a:srgbClr val="0070C0"/>
              </a:solidFill>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a:spLocks noGrp="1"/>
          </p:cNvSpPr>
          <p:nvPr>
            <p:ph idx="1"/>
          </p:nvPr>
        </p:nvSpPr>
        <p:spPr bwMode="auto">
          <a:xfrm>
            <a:off x="35446" y="1556792"/>
            <a:ext cx="9144000"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rmAutofit/>
          </a:bodyPr>
          <a:lstStyle/>
          <a:p>
            <a:pPr marL="0" marR="0" lvl="0" indent="304800" algn="just" defTabSz="914400" eaLnBrk="1" fontAlgn="auto" latinLnBrk="0" hangingPunct="1">
              <a:lnSpc>
                <a:spcPct val="100000"/>
              </a:lnSpc>
              <a:spcBef>
                <a:spcPts val="0"/>
              </a:spcBef>
              <a:spcAft>
                <a:spcPts val="0"/>
              </a:spcAft>
              <a:buClrTx/>
              <a:buSzTx/>
              <a:buFontTx/>
              <a:buNone/>
              <a:defRPr/>
            </a:pPr>
            <a:r>
              <a:rPr kumimoji="0" lang="zh-CN" altLang="en-US" sz="4400" b="0" i="0" u="none" strike="noStrike" kern="100" cap="none" spc="0" normalizeH="0" baseline="0" noProof="0" dirty="0" smtClean="0">
                <a:ln>
                  <a:noFill/>
                </a:ln>
                <a:solidFill>
                  <a:srgbClr val="FF0000"/>
                </a:solidFill>
                <a:effectLst/>
                <a:uLnTx/>
                <a:uFillTx/>
                <a:latin typeface="Times New Roman" panose="02020603050405020304"/>
              </a:rPr>
              <a:t>导入语</a:t>
            </a:r>
            <a:r>
              <a:rPr kumimoji="0" lang="zh-CN" altLang="en-US" sz="1800" b="0" i="0" u="none" strike="noStrike" kern="100" cap="none" spc="0" normalizeH="0" baseline="0" noProof="0" dirty="0" smtClean="0">
                <a:ln>
                  <a:noFill/>
                </a:ln>
                <a:solidFill>
                  <a:sysClr val="windowText" lastClr="000000"/>
                </a:solidFill>
                <a:effectLst/>
                <a:uLnTx/>
                <a:uFillTx/>
                <a:latin typeface="Times New Roman" panose="02020603050405020304"/>
              </a:rPr>
              <a:t>：</a:t>
            </a:r>
            <a:endParaRPr lang="en-US" altLang="zh-CN" sz="1800" kern="100" dirty="0">
              <a:solidFill>
                <a:sysClr val="windowText" lastClr="000000"/>
              </a:solidFill>
              <a:latin typeface="Times New Roman" panose="02020603050405020304"/>
            </a:endParaRPr>
          </a:p>
          <a:p>
            <a:pPr marL="0" marR="0" lvl="0" indent="304800" algn="just" defTabSz="914400" eaLnBrk="1" fontAlgn="auto" latinLnBrk="0" hangingPunct="1">
              <a:lnSpc>
                <a:spcPct val="100000"/>
              </a:lnSpc>
              <a:spcBef>
                <a:spcPts val="0"/>
              </a:spcBef>
              <a:spcAft>
                <a:spcPts val="0"/>
              </a:spcAft>
              <a:buClrTx/>
              <a:buSzTx/>
              <a:buFontTx/>
              <a:buNone/>
              <a:defRPr/>
            </a:pPr>
            <a:r>
              <a:rPr lang="zh-CN" altLang="en-US" sz="2400" kern="100" dirty="0" smtClean="0">
                <a:solidFill>
                  <a:sysClr val="windowText" lastClr="000000"/>
                </a:solidFill>
                <a:latin typeface="Times New Roman" panose="02020603050405020304"/>
              </a:rPr>
              <a:t>    在</a:t>
            </a:r>
            <a:r>
              <a:rPr lang="zh-CN" altLang="en-US" sz="2400" kern="100" dirty="0">
                <a:solidFill>
                  <a:sysClr val="windowText" lastClr="000000"/>
                </a:solidFill>
                <a:latin typeface="Times New Roman" panose="02020603050405020304"/>
              </a:rPr>
              <a:t>大国激烈争霸，社会急剧变化的春秋时期，中国古代的思想家们应时而动，</a:t>
            </a:r>
            <a:r>
              <a:rPr lang="zh-CN" altLang="en-US" sz="2400" kern="100" dirty="0" smtClean="0">
                <a:solidFill>
                  <a:sysClr val="windowText" lastClr="000000"/>
                </a:solidFill>
                <a:latin typeface="Times New Roman" panose="02020603050405020304"/>
              </a:rPr>
              <a:t>百花齐放</a:t>
            </a:r>
            <a:r>
              <a:rPr lang="zh-CN" altLang="en-US" sz="2400" kern="100" dirty="0">
                <a:solidFill>
                  <a:sysClr val="windowText" lastClr="000000"/>
                </a:solidFill>
                <a:latin typeface="Times New Roman" panose="02020603050405020304"/>
              </a:rPr>
              <a:t>，</a:t>
            </a:r>
            <a:r>
              <a:rPr lang="zh-CN" altLang="en-US" sz="2400" kern="100" dirty="0" smtClean="0">
                <a:solidFill>
                  <a:sysClr val="windowText" lastClr="000000"/>
                </a:solidFill>
                <a:latin typeface="Times New Roman" panose="02020603050405020304"/>
              </a:rPr>
              <a:t>互相争鸣，</a:t>
            </a:r>
            <a:r>
              <a:rPr lang="zh-CN" altLang="en-US" sz="2400" kern="100" dirty="0">
                <a:solidFill>
                  <a:sysClr val="windowText" lastClr="000000"/>
                </a:solidFill>
                <a:latin typeface="Times New Roman" panose="02020603050405020304"/>
              </a:rPr>
              <a:t>形成了中国人独特的对待人生、社会、世界的思想体系。</a:t>
            </a:r>
            <a:r>
              <a:rPr lang="zh-CN" altLang="zh-CN" sz="2400" kern="100" dirty="0">
                <a:solidFill>
                  <a:sysClr val="windowText" lastClr="000000"/>
                </a:solidFill>
                <a:latin typeface="Times New Roman" panose="02020603050405020304"/>
              </a:rPr>
              <a:t>道家和儒家是先秦诸子百家中</a:t>
            </a:r>
            <a:r>
              <a:rPr lang="zh-CN" altLang="en-US" sz="2400" kern="100" dirty="0">
                <a:solidFill>
                  <a:sysClr val="windowText" lastClr="000000"/>
                </a:solidFill>
                <a:latin typeface="Times New Roman" panose="02020603050405020304"/>
              </a:rPr>
              <a:t>对后世</a:t>
            </a:r>
            <a:r>
              <a:rPr lang="zh-CN" altLang="zh-CN" sz="2400" kern="100" dirty="0">
                <a:solidFill>
                  <a:sysClr val="windowText" lastClr="000000"/>
                </a:solidFill>
                <a:latin typeface="Times New Roman" panose="02020603050405020304"/>
              </a:rPr>
              <a:t>影响最大的两家，而道家和儒家正是中国传统文化的</a:t>
            </a:r>
            <a:r>
              <a:rPr lang="zh-CN" altLang="zh-CN" sz="2400" kern="100" dirty="0">
                <a:solidFill>
                  <a:srgbClr val="FF0000"/>
                </a:solidFill>
                <a:latin typeface="Times New Roman" panose="02020603050405020304"/>
              </a:rPr>
              <a:t>两条主线</a:t>
            </a:r>
            <a:r>
              <a:rPr lang="zh-CN" altLang="en-US" sz="2400" kern="100" dirty="0">
                <a:solidFill>
                  <a:srgbClr val="FF0000"/>
                </a:solidFill>
                <a:latin typeface="Times New Roman" panose="02020603050405020304"/>
              </a:rPr>
              <a:t>，是中国传统文化的根</a:t>
            </a:r>
            <a:r>
              <a:rPr lang="zh-CN" altLang="zh-CN" sz="2400" kern="100" dirty="0">
                <a:solidFill>
                  <a:sysClr val="windowText" lastClr="000000"/>
                </a:solidFill>
                <a:latin typeface="Times New Roman" panose="02020603050405020304"/>
              </a:rPr>
              <a:t>。</a:t>
            </a:r>
            <a:endParaRPr lang="en-US" altLang="zh-CN" sz="2400" kern="100" dirty="0">
              <a:solidFill>
                <a:sysClr val="windowText" lastClr="000000"/>
              </a:solidFill>
              <a:latin typeface="Times New Roman" panose="02020603050405020304"/>
            </a:endParaRPr>
          </a:p>
          <a:p>
            <a:pPr marL="0" marR="0" lvl="0" indent="304800" algn="just" defTabSz="914400" eaLnBrk="1" fontAlgn="auto" latinLnBrk="0" hangingPunct="1">
              <a:lnSpc>
                <a:spcPct val="100000"/>
              </a:lnSpc>
              <a:spcBef>
                <a:spcPts val="0"/>
              </a:spcBef>
              <a:spcAft>
                <a:spcPts val="0"/>
              </a:spcAft>
              <a:buClrTx/>
              <a:buSzTx/>
              <a:buFontTx/>
              <a:buNone/>
              <a:defRPr/>
            </a:pPr>
            <a:r>
              <a:rPr lang="zh-CN" altLang="en-US" sz="2400" kern="100" dirty="0">
                <a:solidFill>
                  <a:sysClr val="windowText" lastClr="000000"/>
                </a:solidFill>
                <a:latin typeface="Times New Roman" panose="02020603050405020304"/>
              </a:rPr>
              <a:t>    道家的创始人</a:t>
            </a:r>
            <a:r>
              <a:rPr lang="zh-CN" altLang="en-US" sz="2400" kern="100" dirty="0">
                <a:latin typeface="Times New Roman" panose="02020603050405020304"/>
              </a:rPr>
              <a:t>老子</a:t>
            </a:r>
            <a:r>
              <a:rPr lang="zh-CN" altLang="en-US" sz="2400" kern="100" dirty="0">
                <a:solidFill>
                  <a:sysClr val="windowText" lastClr="000000"/>
                </a:solidFill>
                <a:latin typeface="Times New Roman" panose="02020603050405020304"/>
              </a:rPr>
              <a:t>和儒家</a:t>
            </a:r>
            <a:r>
              <a:rPr lang="zh-CN" altLang="en-US" sz="2400" kern="100" dirty="0">
                <a:latin typeface="Times New Roman" panose="02020603050405020304"/>
              </a:rPr>
              <a:t>的创始人</a:t>
            </a:r>
            <a:r>
              <a:rPr lang="zh-CN" altLang="en-US" sz="2400" kern="100" dirty="0" smtClean="0">
                <a:latin typeface="Times New Roman" panose="02020603050405020304"/>
              </a:rPr>
              <a:t>孔子都是</a:t>
            </a:r>
            <a:r>
              <a:rPr lang="zh-CN" altLang="en-US" sz="2400" kern="100" dirty="0" smtClean="0">
                <a:solidFill>
                  <a:sysClr val="windowText" lastClr="000000"/>
                </a:solidFill>
                <a:latin typeface="Times New Roman" panose="02020603050405020304"/>
              </a:rPr>
              <a:t>思想</a:t>
            </a:r>
            <a:r>
              <a:rPr lang="zh-CN" altLang="en-US" sz="2400" kern="100" dirty="0">
                <a:solidFill>
                  <a:sysClr val="windowText" lastClr="000000"/>
                </a:solidFill>
                <a:latin typeface="Times New Roman" panose="02020603050405020304"/>
              </a:rPr>
              <a:t>巨匠。现在让我们一起来了解春秋时期著名的思想家老子和孔子。</a:t>
            </a:r>
            <a:endParaRPr lang="zh-CN" altLang="en-US" sz="1800" dirty="0">
              <a:solidFill>
                <a:sysClr val="windowText" lastClr="000000"/>
              </a:solidFill>
            </a:endParaRPr>
          </a:p>
          <a:p>
            <a:pPr marL="0" marR="0" lvl="0" indent="304800" algn="just" defTabSz="914400" eaLnBrk="1" fontAlgn="auto" latinLnBrk="0" hangingPunct="1">
              <a:lnSpc>
                <a:spcPct val="100000"/>
              </a:lnSpc>
              <a:spcBef>
                <a:spcPts val="0"/>
              </a:spcBef>
              <a:spcAft>
                <a:spcPts val="0"/>
              </a:spcAft>
              <a:buClrTx/>
              <a:buSzTx/>
              <a:buFontTx/>
              <a:buNone/>
              <a:defRPr/>
            </a:pPr>
            <a:r>
              <a:rPr lang="zh-CN" altLang="en-US" sz="2400" kern="100" dirty="0" smtClean="0">
                <a:solidFill>
                  <a:sysClr val="windowText" lastClr="000000"/>
                </a:solidFill>
                <a:latin typeface="Times New Roman" panose="02020603050405020304"/>
              </a:rPr>
              <a:t>    </a:t>
            </a:r>
            <a:endParaRPr kumimoji="0" lang="zh-CN" alt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
          <p:cNvGrpSpPr/>
          <p:nvPr/>
        </p:nvGrpSpPr>
        <p:grpSpPr bwMode="auto">
          <a:xfrm>
            <a:off x="267108" y="1844824"/>
            <a:ext cx="5010150" cy="3371850"/>
            <a:chOff x="0" y="0"/>
            <a:chExt cx="7890" cy="5309"/>
          </a:xfrm>
        </p:grpSpPr>
        <p:sp>
          <p:nvSpPr>
            <p:cNvPr id="5" name="Text Box 6"/>
            <p:cNvSpPr txBox="1">
              <a:spLocks noChangeArrowheads="1"/>
            </p:cNvSpPr>
            <p:nvPr/>
          </p:nvSpPr>
          <p:spPr bwMode="auto">
            <a:xfrm>
              <a:off x="2438" y="4829"/>
              <a:ext cx="2591"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zh-CN" altLang="en-US" sz="2000">
                  <a:solidFill>
                    <a:srgbClr val="663300"/>
                  </a:solidFill>
                  <a:ea typeface="黑体" panose="02010600030101010101" pitchFamily="49" charset="-122"/>
                </a:rPr>
                <a:t>孔子讲学图</a:t>
              </a:r>
              <a:endParaRPr lang="zh-CN" altLang="en-US" sz="2000">
                <a:solidFill>
                  <a:srgbClr val="663300"/>
                </a:solidFill>
                <a:ea typeface="黑体" panose="02010600030101010101" pitchFamily="49" charset="-122"/>
              </a:endParaRPr>
            </a:p>
          </p:txBody>
        </p:sp>
        <p:pic>
          <p:nvPicPr>
            <p:cNvPr id="6" name="Picture 7" descr="k"/>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7890" cy="46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7" name="Text Box 8"/>
          <p:cNvSpPr txBox="1">
            <a:spLocks noChangeArrowheads="1"/>
          </p:cNvSpPr>
          <p:nvPr/>
        </p:nvSpPr>
        <p:spPr bwMode="auto">
          <a:xfrm>
            <a:off x="5525520" y="1628800"/>
            <a:ext cx="3559175"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dirty="0">
                <a:latin typeface="+mj-ea"/>
                <a:ea typeface="+mj-ea"/>
              </a:rPr>
              <a:t> </a:t>
            </a:r>
            <a:r>
              <a:rPr lang="en-US" altLang="zh-CN" sz="2400" dirty="0" smtClean="0">
                <a:latin typeface="+mj-ea"/>
                <a:ea typeface="+mj-ea"/>
              </a:rPr>
              <a:t>   </a:t>
            </a:r>
            <a:r>
              <a:rPr lang="zh-CN" altLang="en-US" sz="2800" dirty="0">
                <a:latin typeface="+mj-ea"/>
                <a:ea typeface="+mj-ea"/>
              </a:rPr>
              <a:t>孔子开创了民间自由讲学的先河</a:t>
            </a:r>
            <a:r>
              <a:rPr lang="zh-CN" altLang="en-US" sz="2800" dirty="0" smtClean="0">
                <a:latin typeface="+mj-ea"/>
                <a:ea typeface="+mj-ea"/>
              </a:rPr>
              <a:t>，一</a:t>
            </a:r>
            <a:r>
              <a:rPr lang="zh-CN" altLang="en-US" sz="2800" dirty="0">
                <a:latin typeface="+mj-ea"/>
                <a:ea typeface="+mj-ea"/>
              </a:rPr>
              <a:t>个中国学术思想史的黄金时代便开始出现，它光芒四射，灿烂夺目，成为人类文化发展史上最富丽的时代。</a:t>
            </a:r>
            <a:endParaRPr lang="zh-CN" altLang="en-US" sz="2800" dirty="0">
              <a:latin typeface="+mj-ea"/>
              <a:ea typeface="+mj-ea"/>
            </a:endParaRPr>
          </a:p>
          <a:p>
            <a:pPr algn="r"/>
            <a:r>
              <a:rPr lang="zh-CN" altLang="en-US" sz="2800" dirty="0">
                <a:latin typeface="+mj-ea"/>
                <a:ea typeface="+mj-ea"/>
              </a:rPr>
              <a:t>　</a:t>
            </a:r>
            <a:r>
              <a:rPr lang="en-US" altLang="zh-CN" sz="2800" dirty="0">
                <a:latin typeface="+mj-ea"/>
                <a:ea typeface="+mj-ea"/>
              </a:rPr>
              <a:t>——《</a:t>
            </a:r>
            <a:r>
              <a:rPr lang="zh-CN" altLang="en-US" sz="2800" dirty="0">
                <a:latin typeface="+mj-ea"/>
                <a:ea typeface="+mj-ea"/>
              </a:rPr>
              <a:t>中华史纲</a:t>
            </a:r>
            <a:r>
              <a:rPr lang="en-US" altLang="zh-CN" sz="2800" dirty="0">
                <a:latin typeface="+mj-ea"/>
                <a:ea typeface="+mj-ea"/>
              </a:rPr>
              <a:t>》</a:t>
            </a:r>
            <a:endParaRPr lang="en-US" altLang="zh-CN" sz="2800" dirty="0">
              <a:latin typeface="+mj-ea"/>
              <a:ea typeface="+mj-ea"/>
            </a:endParaRPr>
          </a:p>
        </p:txBody>
      </p:sp>
      <p:sp>
        <p:nvSpPr>
          <p:cNvPr id="8" name="标题 1"/>
          <p:cNvSpPr>
            <a:spLocks noGrp="1"/>
          </p:cNvSpPr>
          <p:nvPr>
            <p:ph type="title"/>
          </p:nvPr>
        </p:nvSpPr>
        <p:spPr>
          <a:xfrm>
            <a:off x="3276600" y="381000"/>
            <a:ext cx="5562600" cy="1066800"/>
          </a:xfrm>
        </p:spPr>
        <p:txBody>
          <a:bodyPr/>
          <a:lstStyle/>
          <a:p>
            <a:r>
              <a:rPr lang="en-US" altLang="zh-CN" dirty="0" smtClean="0">
                <a:solidFill>
                  <a:srgbClr val="FF0000"/>
                </a:solidFill>
              </a:rPr>
              <a:t>1</a:t>
            </a:r>
            <a:r>
              <a:rPr lang="zh-CN" altLang="en-US" dirty="0" smtClean="0">
                <a:solidFill>
                  <a:srgbClr val="FF0000"/>
                </a:solidFill>
              </a:rPr>
              <a:t>、创办私学</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7"/>
                                        </p:tgtEl>
                                        <p:attrNameLst>
                                          <p:attrName>style.visibility</p:attrName>
                                        </p:attrNameLst>
                                      </p:cBhvr>
                                      <p:to>
                                        <p:strVal val="visible"/>
                                      </p:to>
                                    </p:set>
                                    <p:anim calcmode="discrete" valueType="clr">
                                      <p:cBhvr override="childStyle">
                                        <p:cTn id="12"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7"/>
                                        </p:tgtEl>
                                        <p:attrNameLst>
                                          <p:attrName>fillcolor</p:attrName>
                                        </p:attrNameLst>
                                      </p:cBhvr>
                                      <p:tavLst>
                                        <p:tav tm="0">
                                          <p:val>
                                            <p:clrVal>
                                              <a:schemeClr val="accent2"/>
                                            </p:clrVal>
                                          </p:val>
                                        </p:tav>
                                        <p:tav tm="50000">
                                          <p:val>
                                            <p:clrVal>
                                              <a:schemeClr val="hlink"/>
                                            </p:clrVal>
                                          </p:val>
                                        </p:tav>
                                      </p:tavLst>
                                    </p:anim>
                                    <p:set>
                                      <p:cBhvr>
                                        <p:cTn id="14"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杏坛</a:t>
            </a:r>
            <a:endParaRPr lang="zh-CN" altLang="en-US" dirty="0">
              <a:solidFill>
                <a:srgbClr val="FF0000"/>
              </a:solidFill>
            </a:endParaRPr>
          </a:p>
        </p:txBody>
      </p:sp>
      <p:pic>
        <p:nvPicPr>
          <p:cNvPr id="4" name="内容占位符 3"/>
          <p:cNvPicPr>
            <a:picLocks noGrp="1" noChangeAspect="1"/>
          </p:cNvPicPr>
          <p:nvPr>
            <p:ph idx="1"/>
          </p:nvPr>
        </p:nvPicPr>
        <p:blipFill>
          <a:blip r:embed="rId1">
            <a:extLst>
              <a:ext uri="{28A0092B-C50C-407E-A947-70E740481C1C}">
                <a14:useLocalDpi xmlns:a14="http://schemas.microsoft.com/office/drawing/2010/main" val="0"/>
              </a:ext>
            </a:extLst>
          </a:blip>
          <a:stretch>
            <a:fillRect/>
          </a:stretch>
        </p:blipFill>
        <p:spPr>
          <a:xfrm>
            <a:off x="1691680" y="1844824"/>
            <a:ext cx="6240918" cy="3771984"/>
          </a:xfrm>
        </p:spPr>
      </p:pic>
      <p:sp>
        <p:nvSpPr>
          <p:cNvPr id="5" name="矩形 4"/>
          <p:cNvSpPr/>
          <p:nvPr/>
        </p:nvSpPr>
        <p:spPr>
          <a:xfrm>
            <a:off x="395536" y="5877272"/>
            <a:ext cx="8568952" cy="646331"/>
          </a:xfrm>
          <a:prstGeom prst="rect">
            <a:avLst/>
          </a:prstGeom>
        </p:spPr>
        <p:txBody>
          <a:bodyPr wrap="square">
            <a:spAutoFit/>
          </a:bodyPr>
          <a:lstStyle/>
          <a:p>
            <a:r>
              <a:rPr lang="zh-CN" altLang="en-US" dirty="0">
                <a:hlinkClick r:id="rId2"/>
              </a:rPr>
              <a:t>杏坛</a:t>
            </a:r>
            <a:r>
              <a:rPr lang="zh-CN" altLang="en-US" dirty="0"/>
              <a:t>是为纪念</a:t>
            </a:r>
            <a:r>
              <a:rPr lang="zh-CN" altLang="en-US" dirty="0">
                <a:hlinkClick r:id="rId3"/>
              </a:rPr>
              <a:t>孔子</a:t>
            </a:r>
            <a:r>
              <a:rPr lang="zh-CN" altLang="en-US" dirty="0"/>
              <a:t>讲学而建，孔子第四十五代孙孔道辅监修孔庙时，将正殿后移，除地为坛，环植以杏，名曰“杏坛”。</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2</a:t>
            </a:r>
            <a:r>
              <a:rPr lang="zh-CN" altLang="en-US" dirty="0" smtClean="0">
                <a:solidFill>
                  <a:srgbClr val="FF0000"/>
                </a:solidFill>
              </a:rPr>
              <a:t>、编订教材</a:t>
            </a:r>
            <a:endParaRPr lang="zh-CN" altLang="en-US" dirty="0">
              <a:solidFill>
                <a:srgbClr val="FF0000"/>
              </a:solidFill>
            </a:endParaRPr>
          </a:p>
        </p:txBody>
      </p:sp>
      <p:grpSp>
        <p:nvGrpSpPr>
          <p:cNvPr id="4" name="Group 5"/>
          <p:cNvGrpSpPr/>
          <p:nvPr/>
        </p:nvGrpSpPr>
        <p:grpSpPr bwMode="auto">
          <a:xfrm>
            <a:off x="314758" y="1699285"/>
            <a:ext cx="8502650" cy="3778250"/>
            <a:chOff x="0" y="0"/>
            <a:chExt cx="13390" cy="5950"/>
          </a:xfrm>
        </p:grpSpPr>
        <p:sp>
          <p:nvSpPr>
            <p:cNvPr id="5" name="Text Box 6"/>
            <p:cNvSpPr txBox="1">
              <a:spLocks noChangeArrowheads="1"/>
            </p:cNvSpPr>
            <p:nvPr/>
          </p:nvSpPr>
          <p:spPr bwMode="auto">
            <a:xfrm>
              <a:off x="621" y="5197"/>
              <a:ext cx="2716"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zh-CN" altLang="en-US" sz="2000" dirty="0">
                  <a:solidFill>
                    <a:srgbClr val="663300"/>
                  </a:solidFill>
                  <a:ea typeface="黑体" panose="02010600030101010101" pitchFamily="49" charset="-122"/>
                </a:rPr>
                <a:t>《诗经》书影</a:t>
              </a:r>
              <a:endParaRPr lang="en-US" sz="2000" dirty="0">
                <a:solidFill>
                  <a:srgbClr val="663300"/>
                </a:solidFill>
                <a:ea typeface="黑体" panose="02010600030101010101" pitchFamily="49" charset="-122"/>
              </a:endParaRPr>
            </a:p>
          </p:txBody>
        </p:sp>
        <p:sp>
          <p:nvSpPr>
            <p:cNvPr id="6" name="Text Box 7"/>
            <p:cNvSpPr txBox="1">
              <a:spLocks noChangeArrowheads="1"/>
            </p:cNvSpPr>
            <p:nvPr/>
          </p:nvSpPr>
          <p:spPr bwMode="auto">
            <a:xfrm>
              <a:off x="5908" y="5079"/>
              <a:ext cx="2527" cy="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zh-CN" altLang="en-US" sz="2000">
                  <a:solidFill>
                    <a:srgbClr val="663300"/>
                  </a:solidFill>
                  <a:ea typeface="黑体" panose="02010600030101010101" pitchFamily="49" charset="-122"/>
                </a:rPr>
                <a:t>《尚书》书影</a:t>
              </a:r>
              <a:endParaRPr lang="zh-CN" altLang="en-US" sz="2000">
                <a:solidFill>
                  <a:srgbClr val="663300"/>
                </a:solidFill>
                <a:ea typeface="黑体" panose="02010600030101010101" pitchFamily="49" charset="-122"/>
              </a:endParaRPr>
            </a:p>
          </p:txBody>
        </p:sp>
        <p:pic>
          <p:nvPicPr>
            <p:cNvPr id="7" name="Picture 8" descr="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205"/>
              <a:ext cx="3461" cy="47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9" desc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7" y="111"/>
              <a:ext cx="4357" cy="44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 Box 10"/>
            <p:cNvSpPr txBox="1">
              <a:spLocks noChangeArrowheads="1"/>
            </p:cNvSpPr>
            <p:nvPr/>
          </p:nvSpPr>
          <p:spPr bwMode="auto">
            <a:xfrm>
              <a:off x="10175" y="4990"/>
              <a:ext cx="2614" cy="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zh-CN" altLang="en-US" sz="2000">
                  <a:solidFill>
                    <a:srgbClr val="663300"/>
                  </a:solidFill>
                  <a:ea typeface="黑体" panose="02010600030101010101" pitchFamily="49" charset="-122"/>
                </a:rPr>
                <a:t>《春秋》集传大全书影</a:t>
              </a:r>
              <a:endParaRPr lang="zh-CN" altLang="en-US" sz="2000">
                <a:solidFill>
                  <a:srgbClr val="663300"/>
                </a:solidFill>
                <a:ea typeface="黑体" panose="02010600030101010101" pitchFamily="49" charset="-122"/>
              </a:endParaRPr>
            </a:p>
          </p:txBody>
        </p:sp>
        <p:pic>
          <p:nvPicPr>
            <p:cNvPr id="10" name="Picture 11" descr="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8" y="0"/>
              <a:ext cx="3612" cy="4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1" name="Text Box 6"/>
          <p:cNvSpPr txBox="1">
            <a:spLocks noChangeArrowheads="1"/>
          </p:cNvSpPr>
          <p:nvPr/>
        </p:nvSpPr>
        <p:spPr bwMode="auto">
          <a:xfrm>
            <a:off x="709093" y="5444662"/>
            <a:ext cx="7759644"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dirty="0">
                <a:latin typeface="+mj-ea"/>
              </a:rPr>
              <a:t>编订《诗》《书》《春秋》等书作为教材</a:t>
            </a:r>
            <a:r>
              <a:rPr lang="zh-CN" altLang="en-US" sz="3200" dirty="0" smtClean="0">
                <a:latin typeface="+mj-ea"/>
              </a:rPr>
              <a:t>，不仅丰富</a:t>
            </a:r>
            <a:r>
              <a:rPr lang="zh-CN" altLang="en-US" sz="3200" dirty="0">
                <a:latin typeface="+mj-ea"/>
              </a:rPr>
              <a:t>了教学</a:t>
            </a:r>
            <a:r>
              <a:rPr lang="zh-CN" altLang="en-US" sz="3200" dirty="0" smtClean="0">
                <a:latin typeface="+mj-ea"/>
              </a:rPr>
              <a:t>内容，还保存了古代文化。</a:t>
            </a:r>
            <a:endParaRPr lang="zh-CN" altLang="en-US" sz="3200" dirty="0">
              <a:latin typeface="+mj-ea"/>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3</a:t>
            </a:r>
            <a:r>
              <a:rPr lang="zh-CN" altLang="en-US" dirty="0" smtClean="0">
                <a:solidFill>
                  <a:srgbClr val="FF0000"/>
                </a:solidFill>
              </a:rPr>
              <a:t>、讲究教学方法</a:t>
            </a:r>
            <a:endParaRPr lang="zh-CN" altLang="en-US" dirty="0">
              <a:solidFill>
                <a:srgbClr val="FF0000"/>
              </a:solidFill>
            </a:endParaRPr>
          </a:p>
        </p:txBody>
      </p:sp>
      <p:sp>
        <p:nvSpPr>
          <p:cNvPr id="4" name="内容占位符 2"/>
          <p:cNvSpPr>
            <a:spLocks noGrp="1"/>
          </p:cNvSpPr>
          <p:nvPr>
            <p:ph idx="1"/>
          </p:nvPr>
        </p:nvSpPr>
        <p:spPr>
          <a:xfrm>
            <a:off x="467544" y="2132856"/>
            <a:ext cx="8229600" cy="4525963"/>
          </a:xfrm>
        </p:spPr>
        <p:txBody>
          <a:bodyPr>
            <a:normAutofit fontScale="92500"/>
          </a:bodyPr>
          <a:lstStyle/>
          <a:p>
            <a:r>
              <a:rPr lang="zh-CN" altLang="en-US" dirty="0"/>
              <a:t>温故而知新，可以为师矣。</a:t>
            </a:r>
            <a:endParaRPr lang="zh-CN" altLang="en-US" dirty="0"/>
          </a:p>
          <a:p>
            <a:r>
              <a:rPr lang="zh-CN" altLang="en-US" dirty="0"/>
              <a:t>学而不思则罔，思而不学则殆。</a:t>
            </a:r>
            <a:endParaRPr lang="zh-CN" altLang="en-US" dirty="0"/>
          </a:p>
          <a:p>
            <a:r>
              <a:rPr lang="zh-CN" altLang="en-US" dirty="0"/>
              <a:t>知之为知之，不知为不知，是知</a:t>
            </a:r>
            <a:r>
              <a:rPr lang="en-US" altLang="zh-CN" dirty="0"/>
              <a:t>[</a:t>
            </a:r>
            <a:r>
              <a:rPr lang="en-US" altLang="zh-CN" dirty="0" err="1"/>
              <a:t>zhì</a:t>
            </a:r>
            <a:r>
              <a:rPr lang="en-US" altLang="zh-CN" dirty="0"/>
              <a:t>]</a:t>
            </a:r>
            <a:r>
              <a:rPr lang="zh-CN" altLang="en-US" dirty="0"/>
              <a:t>也。</a:t>
            </a:r>
            <a:endParaRPr lang="zh-CN" altLang="en-US" dirty="0"/>
          </a:p>
          <a:p>
            <a:r>
              <a:rPr lang="zh-CN" altLang="en-US" dirty="0"/>
              <a:t>默而识之，学而不厌，诲人不倦，何有于我哉！</a:t>
            </a:r>
            <a:endParaRPr lang="zh-CN" altLang="en-US" dirty="0"/>
          </a:p>
          <a:p>
            <a:r>
              <a:rPr lang="zh-CN" altLang="en-US" dirty="0"/>
              <a:t>三人行，必有我师焉：择其善者而从之，其不善者而改之。我非生而知之者，好古，敏以求之者也。</a:t>
            </a:r>
            <a:endParaRPr lang="zh-CN" altLang="en-US" dirty="0"/>
          </a:p>
          <a:p>
            <a:pPr marL="0" indent="0">
              <a:buNone/>
            </a:pPr>
            <a:r>
              <a:rPr lang="en-US" altLang="zh-CN" dirty="0" smtClean="0"/>
              <a:t>                                                      ——《</a:t>
            </a:r>
            <a:r>
              <a:rPr lang="zh-CN" altLang="en-US" dirty="0"/>
              <a:t>论语</a:t>
            </a:r>
            <a:r>
              <a:rPr lang="en-US" altLang="zh-CN" dirty="0"/>
              <a:t>》</a:t>
            </a:r>
            <a:endParaRPr lang="en-US" altLang="zh-CN" dirty="0"/>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55776" y="447328"/>
            <a:ext cx="5562600" cy="1066800"/>
          </a:xfrm>
        </p:spPr>
        <p:txBody>
          <a:bodyPr/>
          <a:lstStyle/>
          <a:p>
            <a:r>
              <a:rPr lang="zh-CN" altLang="en-US" dirty="0" smtClean="0">
                <a:solidFill>
                  <a:srgbClr val="FF0000"/>
                </a:solidFill>
              </a:rPr>
              <a:t>故事体现的教学法：</a:t>
            </a:r>
            <a:endParaRPr lang="zh-CN" altLang="en-US" dirty="0">
              <a:solidFill>
                <a:srgbClr val="FF0000"/>
              </a:solidFill>
            </a:endParaRPr>
          </a:p>
        </p:txBody>
      </p:sp>
      <p:sp>
        <p:nvSpPr>
          <p:cNvPr id="4" name="Rectangle 7"/>
          <p:cNvSpPr>
            <a:spLocks noChangeArrowheads="1"/>
          </p:cNvSpPr>
          <p:nvPr/>
        </p:nvSpPr>
        <p:spPr bwMode="auto">
          <a:xfrm>
            <a:off x="375071" y="1628800"/>
            <a:ext cx="856932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dirty="0">
                <a:latin typeface="+mn-ea"/>
              </a:rPr>
              <a:t>    </a:t>
            </a:r>
            <a:r>
              <a:rPr lang="zh-CN" altLang="en-US" sz="2400" dirty="0" smtClean="0">
                <a:latin typeface="+mn-ea"/>
              </a:rPr>
              <a:t>孔子</a:t>
            </a:r>
            <a:r>
              <a:rPr lang="zh-CN" altLang="en-US" sz="2400" dirty="0">
                <a:latin typeface="+mn-ea"/>
              </a:rPr>
              <a:t>有两个学生，一个叫子路，一个叫冉有。</a:t>
            </a:r>
            <a:endParaRPr lang="zh-CN" altLang="en-US" sz="2400" dirty="0">
              <a:latin typeface="+mn-ea"/>
            </a:endParaRPr>
          </a:p>
          <a:p>
            <a:r>
              <a:rPr lang="zh-CN" altLang="en-US" sz="2400" dirty="0">
                <a:latin typeface="+mn-ea"/>
              </a:rPr>
              <a:t>    一天，子路请教孔子，“听见了应当做的事，</a:t>
            </a:r>
            <a:r>
              <a:rPr lang="zh-CN" altLang="en-US" sz="2400" dirty="0" smtClean="0">
                <a:latin typeface="+mn-ea"/>
              </a:rPr>
              <a:t>是不是</a:t>
            </a:r>
            <a:r>
              <a:rPr lang="zh-CN" altLang="en-US" sz="2400" dirty="0">
                <a:latin typeface="+mn-ea"/>
              </a:rPr>
              <a:t>马上就去做？”孔子回答说：“你有父亲、哥哥在，应当让他们先做</a:t>
            </a:r>
            <a:r>
              <a:rPr lang="zh-CN" altLang="en-US" sz="2400" dirty="0" smtClean="0">
                <a:latin typeface="+mn-ea"/>
              </a:rPr>
              <a:t>”。</a:t>
            </a:r>
            <a:endParaRPr lang="zh-CN" altLang="en-US" sz="2400" dirty="0">
              <a:latin typeface="+mn-ea"/>
            </a:endParaRPr>
          </a:p>
          <a:p>
            <a:r>
              <a:rPr lang="zh-CN" altLang="en-US" sz="2400" dirty="0">
                <a:latin typeface="+mn-ea"/>
              </a:rPr>
              <a:t>    又一天，冉有问孔子，“听见了应当做的事，是不是马上就去做？”孔子回答说：“对，应当马上就去做。”</a:t>
            </a:r>
            <a:endParaRPr lang="zh-CN" altLang="en-US" sz="2400" dirty="0">
              <a:latin typeface="+mn-ea"/>
            </a:endParaRPr>
          </a:p>
          <a:p>
            <a:r>
              <a:rPr lang="zh-CN" altLang="en-US" sz="2400" dirty="0">
                <a:latin typeface="+mn-ea"/>
              </a:rPr>
              <a:t>    学生们觉得奇怪，同样一个问题，为什么老师回答得不一样呢？</a:t>
            </a:r>
            <a:endParaRPr lang="zh-CN" altLang="en-US" sz="2400" dirty="0">
              <a:latin typeface="+mn-ea"/>
            </a:endParaRPr>
          </a:p>
          <a:p>
            <a:r>
              <a:rPr lang="zh-CN" altLang="en-US" sz="2400" dirty="0">
                <a:latin typeface="+mn-ea"/>
              </a:rPr>
              <a:t>    就去问老师，孔子笑呵呵地说：“冉有，平时碰到事情老是退退缩缩，所以我鼓励他勇敢地去做，而子路太喜欢胜过别人，所以我要他退后一点。”</a:t>
            </a:r>
            <a:endParaRPr lang="zh-CN" altLang="en-US" sz="2400" dirty="0">
              <a:latin typeface="+mn-ea"/>
            </a:endParaRPr>
          </a:p>
        </p:txBody>
      </p:sp>
      <p:sp>
        <p:nvSpPr>
          <p:cNvPr id="7" name="Text Box 4"/>
          <p:cNvSpPr txBox="1">
            <a:spLocks noChangeArrowheads="1"/>
          </p:cNvSpPr>
          <p:nvPr/>
        </p:nvSpPr>
        <p:spPr bwMode="auto">
          <a:xfrm>
            <a:off x="7206630" y="780673"/>
            <a:ext cx="1737766" cy="523220"/>
          </a:xfrm>
          <a:prstGeom prst="rect">
            <a:avLst/>
          </a:prstGeom>
          <a:noFill/>
          <a:ln w="9525" cmpd="sng">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dirty="0" smtClean="0">
                <a:solidFill>
                  <a:srgbClr val="FF0000"/>
                </a:solidFill>
                <a:latin typeface="宋体" panose="02010600030101010101" pitchFamily="2" charset="-122"/>
                <a:ea typeface="宋体" panose="02010600030101010101" pitchFamily="2" charset="-122"/>
              </a:rPr>
              <a:t>因材施教</a:t>
            </a:r>
            <a:endParaRPr lang="zh-CN" altLang="en-US" sz="2800"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h.hiphotos.baidu.com/baike/w%3D268%3Bg%3D0/sign=e8178d6e1a4c510faec4e51c58624210/7c1ed21b0ef41bd5c23dbb5251da81cb39db3d2d.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3608" y="2466504"/>
            <a:ext cx="3044323" cy="3140968"/>
          </a:xfrm>
          <a:prstGeom prst="rect">
            <a:avLst/>
          </a:prstGeom>
          <a:noFill/>
          <a:extLst>
            <a:ext uri="{909E8E84-426E-40DD-AFC4-6F175D3DCCD1}">
              <a14:hiddenFill xmlns:a14="http://schemas.microsoft.com/office/drawing/2010/main">
                <a:solidFill>
                  <a:srgbClr val="FFFFFF"/>
                </a:solidFill>
              </a14:hiddenFill>
            </a:ext>
          </a:extLst>
        </p:spPr>
      </p:pic>
      <p:sp>
        <p:nvSpPr>
          <p:cNvPr id="6" name="内容占位符 2"/>
          <p:cNvSpPr>
            <a:spLocks noGrp="1"/>
          </p:cNvSpPr>
          <p:nvPr>
            <p:ph idx="1"/>
          </p:nvPr>
        </p:nvSpPr>
        <p:spPr>
          <a:xfrm>
            <a:off x="426498" y="5697165"/>
            <a:ext cx="8496944" cy="1008112"/>
          </a:xfrm>
        </p:spPr>
        <p:txBody>
          <a:bodyPr>
            <a:normAutofit fontScale="55000" lnSpcReduction="20000"/>
          </a:bodyPr>
          <a:lstStyle/>
          <a:p>
            <a:r>
              <a:rPr lang="zh-CN" altLang="en-US" dirty="0"/>
              <a:t>孔子学院</a:t>
            </a:r>
            <a:r>
              <a:rPr lang="en-US" altLang="zh-CN" dirty="0"/>
              <a:t>( </a:t>
            </a:r>
            <a:r>
              <a:rPr lang="zh-CN" altLang="en-US" dirty="0"/>
              <a:t>英文：</a:t>
            </a:r>
            <a:r>
              <a:rPr lang="en-US" altLang="zh-CN" dirty="0"/>
              <a:t>Confucius Institute )</a:t>
            </a:r>
            <a:r>
              <a:rPr lang="zh-CN" altLang="en-US" dirty="0"/>
              <a:t>，是中国国家对外汉语教学领导小组办公室在世界各地设立的推广汉语和传播中国文化与国学教育的文化交流</a:t>
            </a:r>
            <a:r>
              <a:rPr lang="zh-CN" altLang="en-US" dirty="0" smtClean="0"/>
              <a:t>机构</a:t>
            </a:r>
            <a:r>
              <a:rPr lang="zh-CN" altLang="en-US" dirty="0"/>
              <a:t>。</a:t>
            </a:r>
            <a:r>
              <a:rPr lang="zh-CN" altLang="en-US" dirty="0" smtClean="0"/>
              <a:t>截至</a:t>
            </a:r>
            <a:r>
              <a:rPr lang="en-US" altLang="zh-CN" dirty="0"/>
              <a:t>2014</a:t>
            </a:r>
            <a:r>
              <a:rPr lang="zh-CN" altLang="en-US" dirty="0"/>
              <a:t>年</a:t>
            </a:r>
            <a:r>
              <a:rPr lang="en-US" altLang="zh-CN" dirty="0"/>
              <a:t>12</a:t>
            </a:r>
            <a:r>
              <a:rPr lang="zh-CN" altLang="en-US" dirty="0"/>
              <a:t>月</a:t>
            </a:r>
            <a:r>
              <a:rPr lang="en-US" altLang="zh-CN" dirty="0"/>
              <a:t>7</a:t>
            </a:r>
            <a:r>
              <a:rPr lang="zh-CN" altLang="en-US" dirty="0"/>
              <a:t>日，全球</a:t>
            </a:r>
            <a:r>
              <a:rPr lang="en-US" altLang="zh-CN" dirty="0"/>
              <a:t>126</a:t>
            </a:r>
            <a:r>
              <a:rPr lang="zh-CN" altLang="en-US" dirty="0"/>
              <a:t>个国家（地区）建立</a:t>
            </a:r>
            <a:r>
              <a:rPr lang="en-US" altLang="zh-CN" dirty="0"/>
              <a:t>475</a:t>
            </a:r>
            <a:r>
              <a:rPr lang="zh-CN" altLang="en-US" dirty="0"/>
              <a:t>所孔子学院和</a:t>
            </a:r>
            <a:r>
              <a:rPr lang="en-US" altLang="zh-CN" dirty="0"/>
              <a:t>851</a:t>
            </a:r>
            <a:r>
              <a:rPr lang="zh-CN" altLang="en-US" dirty="0"/>
              <a:t>个孔子课堂</a:t>
            </a:r>
            <a:r>
              <a:rPr lang="zh-CN" altLang="en-US" dirty="0" smtClean="0"/>
              <a:t>。</a:t>
            </a:r>
            <a:endParaRPr lang="en-US" altLang="zh-CN" dirty="0" smtClean="0"/>
          </a:p>
          <a:p>
            <a:endParaRPr lang="zh-CN" altLang="en-US" dirty="0"/>
          </a:p>
        </p:txBody>
      </p:sp>
      <p:sp>
        <p:nvSpPr>
          <p:cNvPr id="7" name="标题 1"/>
          <p:cNvSpPr>
            <a:spLocks noGrp="1"/>
          </p:cNvSpPr>
          <p:nvPr>
            <p:ph type="title"/>
          </p:nvPr>
        </p:nvSpPr>
        <p:spPr>
          <a:xfrm>
            <a:off x="3276600" y="381000"/>
            <a:ext cx="5562600" cy="1066800"/>
          </a:xfrm>
        </p:spPr>
        <p:txBody>
          <a:bodyPr/>
          <a:lstStyle/>
          <a:p>
            <a:r>
              <a:rPr lang="zh-CN" altLang="en-US" dirty="0" smtClean="0">
                <a:solidFill>
                  <a:srgbClr val="FF0000"/>
                </a:solidFill>
              </a:rPr>
              <a:t>走向世界</a:t>
            </a:r>
            <a:endParaRPr lang="zh-CN" altLang="en-US" dirty="0">
              <a:solidFill>
                <a:srgbClr val="FF0000"/>
              </a:solidFill>
            </a:endParaRPr>
          </a:p>
        </p:txBody>
      </p:sp>
      <p:pic>
        <p:nvPicPr>
          <p:cNvPr id="8" name="Picture 15" descr="d019d2bf2432cd2118d81f7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466504"/>
            <a:ext cx="4109640" cy="32961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 Box 4"/>
          <p:cNvSpPr txBox="1">
            <a:spLocks noChangeArrowheads="1"/>
          </p:cNvSpPr>
          <p:nvPr/>
        </p:nvSpPr>
        <p:spPr bwMode="auto">
          <a:xfrm>
            <a:off x="827584" y="1700808"/>
            <a:ext cx="8095858" cy="400110"/>
          </a:xfrm>
          <a:prstGeom prst="rect">
            <a:avLst/>
          </a:prstGeom>
          <a:noFill/>
          <a:ln w="9525" cmpd="sng">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dirty="0" smtClean="0">
                <a:latin typeface="楷体_GB2312" panose="02010609030101010101" pitchFamily="49" charset="-122"/>
                <a:ea typeface="楷体_GB2312" panose="02010609030101010101" pitchFamily="49" charset="-122"/>
              </a:rPr>
              <a:t>联合国教科文组织</a:t>
            </a:r>
            <a:r>
              <a:rPr lang="zh-CN" altLang="en-US" sz="2000" dirty="0">
                <a:latin typeface="楷体_GB2312" panose="02010609030101010101" pitchFamily="49" charset="-122"/>
                <a:ea typeface="楷体_GB2312" panose="02010609030101010101" pitchFamily="49" charset="-122"/>
              </a:rPr>
              <a:t>把孔子列为影响世界进程的十大文化名人之首。</a:t>
            </a:r>
            <a:endParaRPr lang="zh-CN" altLang="en-US" sz="2000" dirty="0">
              <a:latin typeface="楷体_GB2312" panose="02010609030101010101" pitchFamily="49" charset="-122"/>
              <a:ea typeface="楷体_GB2312" panose="0201060903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esktop\图片\3960142Y3MdX0_n.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778266"/>
            <a:ext cx="2627784" cy="4229304"/>
          </a:xfrm>
          <a:prstGeom prst="rect">
            <a:avLst/>
          </a:prstGeom>
          <a:noFill/>
          <a:extLst>
            <a:ext uri="{909E8E84-426E-40DD-AFC4-6F175D3DCCD1}">
              <a14:hiddenFill xmlns:a14="http://schemas.microsoft.com/office/drawing/2010/main">
                <a:solidFill>
                  <a:srgbClr val="FFFFFF"/>
                </a:solidFill>
              </a14:hiddenFill>
            </a:ext>
          </a:extLst>
        </p:spPr>
      </p:pic>
      <p:sp>
        <p:nvSpPr>
          <p:cNvPr id="5" name="内容占位符 2"/>
          <p:cNvSpPr>
            <a:spLocks noGrp="1"/>
          </p:cNvSpPr>
          <p:nvPr>
            <p:ph idx="1"/>
          </p:nvPr>
        </p:nvSpPr>
        <p:spPr>
          <a:xfrm>
            <a:off x="2795266" y="1600200"/>
            <a:ext cx="5891534" cy="4525963"/>
          </a:xfrm>
        </p:spPr>
        <p:txBody>
          <a:bodyPr>
            <a:normAutofit/>
          </a:bodyPr>
          <a:lstStyle/>
          <a:p>
            <a:r>
              <a:rPr lang="en-US" altLang="zh-CN" dirty="0" smtClean="0"/>
              <a:t>1</a:t>
            </a:r>
            <a:r>
              <a:rPr lang="zh-CN" altLang="en-US" dirty="0" smtClean="0"/>
              <a:t>、中文名：</a:t>
            </a:r>
            <a:r>
              <a:rPr lang="zh-CN" altLang="en-US" dirty="0" smtClean="0">
                <a:solidFill>
                  <a:srgbClr val="FF0000"/>
                </a:solidFill>
              </a:rPr>
              <a:t>孙子，姓孙名武</a:t>
            </a:r>
            <a:endParaRPr lang="en-US" altLang="zh-CN" dirty="0" smtClean="0">
              <a:solidFill>
                <a:srgbClr val="FF0000"/>
              </a:solidFill>
            </a:endParaRPr>
          </a:p>
          <a:p>
            <a:r>
              <a:rPr lang="en-US" altLang="zh-CN" dirty="0" smtClean="0"/>
              <a:t>2</a:t>
            </a:r>
            <a:r>
              <a:rPr lang="zh-CN" altLang="en-US" dirty="0" smtClean="0"/>
              <a:t>、籍    贯</a:t>
            </a:r>
            <a:r>
              <a:rPr lang="zh-CN" altLang="en-US" dirty="0" smtClean="0">
                <a:solidFill>
                  <a:prstClr val="black"/>
                </a:solidFill>
              </a:rPr>
              <a:t>：</a:t>
            </a:r>
            <a:r>
              <a:rPr lang="zh-CN" altLang="en-US" dirty="0" smtClean="0">
                <a:solidFill>
                  <a:srgbClr val="FF0000"/>
                </a:solidFill>
              </a:rPr>
              <a:t>春秋末期齐国</a:t>
            </a:r>
            <a:endParaRPr lang="en-US" altLang="zh-CN" dirty="0" smtClean="0">
              <a:solidFill>
                <a:srgbClr val="FF0000"/>
              </a:solidFill>
            </a:endParaRPr>
          </a:p>
          <a:p>
            <a:r>
              <a:rPr lang="en-US" altLang="zh-CN" dirty="0" smtClean="0">
                <a:solidFill>
                  <a:prstClr val="black"/>
                </a:solidFill>
              </a:rPr>
              <a:t>3</a:t>
            </a:r>
            <a:r>
              <a:rPr lang="zh-CN" altLang="en-US" dirty="0" smtClean="0">
                <a:solidFill>
                  <a:prstClr val="black"/>
                </a:solidFill>
              </a:rPr>
              <a:t>、民    族：</a:t>
            </a:r>
            <a:r>
              <a:rPr lang="zh-CN" altLang="en-US" dirty="0" smtClean="0">
                <a:solidFill>
                  <a:srgbClr val="FF0000"/>
                </a:solidFill>
              </a:rPr>
              <a:t>华夏族</a:t>
            </a:r>
            <a:endParaRPr lang="en-US" altLang="zh-CN" dirty="0" smtClean="0">
              <a:solidFill>
                <a:srgbClr val="FF0000"/>
              </a:solidFill>
            </a:endParaRPr>
          </a:p>
          <a:p>
            <a:r>
              <a:rPr lang="en-US" altLang="zh-CN" dirty="0" smtClean="0">
                <a:solidFill>
                  <a:prstClr val="black"/>
                </a:solidFill>
              </a:rPr>
              <a:t>4</a:t>
            </a:r>
            <a:r>
              <a:rPr lang="zh-CN" altLang="en-US" dirty="0" smtClean="0">
                <a:solidFill>
                  <a:prstClr val="black"/>
                </a:solidFill>
              </a:rPr>
              <a:t>、学    派：</a:t>
            </a:r>
            <a:r>
              <a:rPr lang="zh-CN" altLang="en-US" dirty="0" smtClean="0">
                <a:solidFill>
                  <a:srgbClr val="FF0000"/>
                </a:solidFill>
              </a:rPr>
              <a:t>兵家</a:t>
            </a:r>
            <a:endParaRPr lang="en-US" altLang="zh-CN" dirty="0" smtClean="0">
              <a:solidFill>
                <a:srgbClr val="FF0000"/>
              </a:solidFill>
            </a:endParaRPr>
          </a:p>
          <a:p>
            <a:r>
              <a:rPr lang="en-US" altLang="zh-CN" dirty="0" smtClean="0">
                <a:solidFill>
                  <a:prstClr val="black"/>
                </a:solidFill>
              </a:rPr>
              <a:t>5</a:t>
            </a:r>
            <a:r>
              <a:rPr lang="zh-CN" altLang="en-US" dirty="0" smtClean="0">
                <a:solidFill>
                  <a:prstClr val="black"/>
                </a:solidFill>
              </a:rPr>
              <a:t>、成    就：</a:t>
            </a:r>
            <a:r>
              <a:rPr lang="zh-CN" altLang="en-US" dirty="0">
                <a:solidFill>
                  <a:srgbClr val="FF0000"/>
                </a:solidFill>
                <a:latin typeface="Arial" panose="020B0604020202020204"/>
              </a:rPr>
              <a:t>著</a:t>
            </a:r>
            <a:r>
              <a:rPr lang="en-US" altLang="zh-CN" dirty="0">
                <a:solidFill>
                  <a:srgbClr val="FF0000"/>
                </a:solidFill>
                <a:latin typeface="Arial" panose="020B0604020202020204"/>
              </a:rPr>
              <a:t>《</a:t>
            </a:r>
            <a:r>
              <a:rPr lang="zh-CN" altLang="en-US" dirty="0">
                <a:solidFill>
                  <a:srgbClr val="FF0000"/>
                </a:solidFill>
                <a:latin typeface="Arial" panose="020B0604020202020204"/>
              </a:rPr>
              <a:t>孙子兵法</a:t>
            </a:r>
            <a:r>
              <a:rPr lang="en-US" altLang="zh-CN" dirty="0" smtClean="0">
                <a:solidFill>
                  <a:srgbClr val="FF0000"/>
                </a:solidFill>
                <a:latin typeface="Arial" panose="020B0604020202020204"/>
              </a:rPr>
              <a:t>》</a:t>
            </a:r>
            <a:r>
              <a:rPr lang="zh-CN" altLang="en-US" dirty="0" smtClean="0">
                <a:solidFill>
                  <a:srgbClr val="FF0000"/>
                </a:solidFill>
                <a:latin typeface="Arial" panose="020B0604020202020204"/>
              </a:rPr>
              <a:t>尊称为“兵圣”</a:t>
            </a:r>
            <a:endParaRPr lang="en-US" altLang="zh-CN" dirty="0" smtClean="0">
              <a:solidFill>
                <a:srgbClr val="FF0000"/>
              </a:solidFill>
              <a:latin typeface="Arial" panose="020B0604020202020204"/>
            </a:endParaRPr>
          </a:p>
          <a:p>
            <a:r>
              <a:rPr lang="en-US" altLang="zh-CN" dirty="0" smtClean="0">
                <a:solidFill>
                  <a:prstClr val="black"/>
                </a:solidFill>
              </a:rPr>
              <a:t>6</a:t>
            </a:r>
            <a:r>
              <a:rPr lang="zh-CN" altLang="en-US" dirty="0" smtClean="0">
                <a:solidFill>
                  <a:prstClr val="black"/>
                </a:solidFill>
              </a:rPr>
              <a:t>、代表作品：</a:t>
            </a:r>
            <a:r>
              <a:rPr lang="en-US" altLang="zh-CN" dirty="0">
                <a:solidFill>
                  <a:srgbClr val="FF0000"/>
                </a:solidFill>
                <a:latin typeface="Arial" panose="020B0604020202020204"/>
              </a:rPr>
              <a:t> 《</a:t>
            </a:r>
            <a:r>
              <a:rPr lang="zh-CN" altLang="en-US" dirty="0">
                <a:solidFill>
                  <a:srgbClr val="FF0000"/>
                </a:solidFill>
                <a:latin typeface="Arial" panose="020B0604020202020204"/>
              </a:rPr>
              <a:t>孙子兵法</a:t>
            </a:r>
            <a:r>
              <a:rPr lang="en-US" altLang="zh-CN" dirty="0">
                <a:solidFill>
                  <a:srgbClr val="FF0000"/>
                </a:solidFill>
                <a:latin typeface="Arial" panose="020B0604020202020204"/>
              </a:rPr>
              <a:t>》</a:t>
            </a:r>
            <a:endParaRPr lang="zh-CN" altLang="en-US" dirty="0">
              <a:solidFill>
                <a:srgbClr val="FF0000"/>
              </a:solidFill>
            </a:endParaRPr>
          </a:p>
        </p:txBody>
      </p:sp>
      <p:sp>
        <p:nvSpPr>
          <p:cNvPr id="6" name="标题 1"/>
          <p:cNvSpPr>
            <a:spLocks noGrp="1"/>
          </p:cNvSpPr>
          <p:nvPr>
            <p:ph type="title"/>
          </p:nvPr>
        </p:nvSpPr>
        <p:spPr/>
        <p:txBody>
          <a:bodyPr/>
          <a:lstStyle/>
          <a:p>
            <a:r>
              <a:rPr lang="zh-CN" altLang="en-US" dirty="0" smtClean="0">
                <a:solidFill>
                  <a:srgbClr val="FF0000"/>
                </a:solidFill>
              </a:rPr>
              <a:t>名片三（兵圣）</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ppt_x"/>
                                          </p:val>
                                        </p:tav>
                                        <p:tav tm="100000">
                                          <p:val>
                                            <p:strVal val="#ppt_x"/>
                                          </p:val>
                                        </p:tav>
                                      </p:tavLst>
                                    </p:anim>
                                    <p:anim calcmode="lin" valueType="num">
                                      <p:cBhvr additive="base">
                                        <p:cTn id="4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419597" y="2222925"/>
            <a:ext cx="5334000" cy="1446550"/>
          </a:xfrm>
          <a:prstGeom prst="rect">
            <a:avLst/>
          </a:prstGeom>
          <a:noFill/>
          <a:ln w="9525" cmpd="sng">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dirty="0">
                <a:latin typeface="楷体_GB2312" panose="02010609030101010101" pitchFamily="49" charset="-122"/>
                <a:ea typeface="楷体_GB2312" panose="02010609030101010101" pitchFamily="49" charset="-122"/>
              </a:rPr>
              <a:t>   </a:t>
            </a:r>
            <a:r>
              <a:rPr lang="zh-CN" altLang="en-US" sz="2400" dirty="0" smtClean="0">
                <a:latin typeface="楷体_GB2312" panose="02010609030101010101" pitchFamily="49" charset="-122"/>
                <a:ea typeface="楷体_GB2312" panose="02010609030101010101" pitchFamily="49" charset="-122"/>
              </a:rPr>
              <a:t>在</a:t>
            </a:r>
            <a:r>
              <a:rPr lang="zh-CN" altLang="en-US" sz="2400" dirty="0">
                <a:latin typeface="楷体_GB2312" panose="02010609030101010101" pitchFamily="49" charset="-122"/>
                <a:ea typeface="楷体_GB2312" panose="02010609030101010101" pitchFamily="49" charset="-122"/>
              </a:rPr>
              <a:t>日本</a:t>
            </a:r>
            <a:r>
              <a:rPr lang="en-US" altLang="zh-CN" sz="2400" dirty="0">
                <a:latin typeface="楷体_GB2312" panose="02010609030101010101" pitchFamily="49" charset="-122"/>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孙子兵法</a:t>
            </a:r>
            <a:r>
              <a:rPr lang="en-US" altLang="zh-CN" sz="2400" dirty="0">
                <a:latin typeface="楷体_GB2312" panose="02010609030101010101" pitchFamily="49" charset="-122"/>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被推崇为</a:t>
            </a:r>
            <a:r>
              <a:rPr lang="zh-CN" altLang="en-US" sz="2400" dirty="0">
                <a:latin typeface="Arial" panose="020B0604020202020204"/>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兵学圣典</a:t>
            </a:r>
            <a:r>
              <a:rPr lang="zh-CN" altLang="en-US" sz="2400" dirty="0">
                <a:latin typeface="Arial" panose="020B0604020202020204"/>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a:t>
            </a:r>
            <a:r>
              <a:rPr lang="zh-CN" altLang="en-US" sz="2400" dirty="0">
                <a:latin typeface="Arial" panose="020B0604020202020204"/>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世界第一兵家名书</a:t>
            </a:r>
            <a:r>
              <a:rPr lang="zh-CN" altLang="en-US" sz="2400" dirty="0">
                <a:latin typeface="Arial" panose="020B0604020202020204"/>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a:t>
            </a:r>
            <a:r>
              <a:rPr lang="zh-CN" altLang="en-US" sz="3200" dirty="0">
                <a:latin typeface="楷体_GB2312" panose="02010609030101010101" pitchFamily="49" charset="-122"/>
                <a:ea typeface="楷体_GB2312" panose="02010609030101010101" pitchFamily="49" charset="-122"/>
              </a:rPr>
              <a:t> </a:t>
            </a:r>
            <a:endParaRPr lang="zh-CN" altLang="en-US" sz="3200" dirty="0">
              <a:latin typeface="楷体_GB2312" panose="02010609030101010101" pitchFamily="49" charset="-122"/>
              <a:ea typeface="楷体_GB2312" panose="02010609030101010101" pitchFamily="49" charset="-122"/>
            </a:endParaRPr>
          </a:p>
        </p:txBody>
      </p:sp>
      <p:sp>
        <p:nvSpPr>
          <p:cNvPr id="6" name="Rectangle 3"/>
          <p:cNvSpPr>
            <a:spLocks noChangeArrowheads="1"/>
          </p:cNvSpPr>
          <p:nvPr/>
        </p:nvSpPr>
        <p:spPr bwMode="auto">
          <a:xfrm>
            <a:off x="381497" y="4343308"/>
            <a:ext cx="5410200" cy="1323439"/>
          </a:xfrm>
          <a:prstGeom prst="rect">
            <a:avLst/>
          </a:prstGeom>
          <a:noFill/>
          <a:ln w="9525" cmpd="sng">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en-US" altLang="zh-CN" sz="3200" dirty="0">
                <a:latin typeface="楷体_GB2312" panose="02010609030101010101" pitchFamily="49" charset="-122"/>
                <a:ea typeface="楷体_GB2312" panose="02010609030101010101" pitchFamily="49" charset="-122"/>
              </a:rPr>
              <a:t>   </a:t>
            </a:r>
            <a:r>
              <a:rPr lang="zh-CN" altLang="en-US" sz="2400" dirty="0" smtClean="0">
                <a:latin typeface="楷体_GB2312" panose="02010609030101010101" pitchFamily="49" charset="-122"/>
                <a:ea typeface="楷体_GB2312" panose="02010609030101010101" pitchFamily="49" charset="-122"/>
              </a:rPr>
              <a:t>在</a:t>
            </a:r>
            <a:r>
              <a:rPr lang="zh-CN" altLang="en-US" sz="2400" dirty="0">
                <a:latin typeface="楷体_GB2312" panose="02010609030101010101" pitchFamily="49" charset="-122"/>
                <a:ea typeface="楷体_GB2312" panose="02010609030101010101" pitchFamily="49" charset="-122"/>
              </a:rPr>
              <a:t>欧洲，叱咤风云的军事家拿破仑，在戎马倥偬的战阵中，手不释卷地披阅</a:t>
            </a:r>
            <a:r>
              <a:rPr lang="en-US" altLang="zh-CN" sz="2400" dirty="0">
                <a:latin typeface="楷体_GB2312" panose="02010609030101010101" pitchFamily="49" charset="-122"/>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孙子兵法</a:t>
            </a:r>
            <a:r>
              <a:rPr lang="en-US" altLang="zh-CN" sz="2400" dirty="0">
                <a:latin typeface="楷体_GB2312" panose="02010609030101010101" pitchFamily="49" charset="-122"/>
                <a:ea typeface="楷体_GB2312" panose="02010609030101010101" pitchFamily="49" charset="-122"/>
              </a:rPr>
              <a:t>》</a:t>
            </a:r>
            <a:r>
              <a:rPr lang="zh-CN" altLang="en-US" sz="2400" dirty="0">
                <a:latin typeface="楷体_GB2312" panose="02010609030101010101" pitchFamily="49" charset="-122"/>
                <a:ea typeface="楷体_GB2312" panose="02010609030101010101" pitchFamily="49" charset="-122"/>
              </a:rPr>
              <a:t>。 </a:t>
            </a:r>
            <a:endParaRPr lang="zh-CN" altLang="en-US" sz="2400" dirty="0">
              <a:latin typeface="楷体_GB2312" panose="02010609030101010101" pitchFamily="49" charset="-122"/>
              <a:ea typeface="楷体_GB2312" panose="02010609030101010101" pitchFamily="49" charset="-122"/>
            </a:endParaRPr>
          </a:p>
        </p:txBody>
      </p:sp>
      <p:pic>
        <p:nvPicPr>
          <p:cNvPr id="7" name="Picture 5" descr="u=2657832761,511702837&amp;fm=0&amp;gp=44">
            <a:hlinkClick r:id="rId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7414" y="2222925"/>
            <a:ext cx="284638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6"/>
          <p:cNvSpPr txBox="1">
            <a:spLocks noChangeArrowheads="1"/>
          </p:cNvSpPr>
          <p:nvPr/>
        </p:nvSpPr>
        <p:spPr bwMode="auto">
          <a:xfrm>
            <a:off x="6248400" y="5651925"/>
            <a:ext cx="23622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dirty="0">
                <a:solidFill>
                  <a:srgbClr val="FF0000"/>
                </a:solidFill>
                <a:latin typeface="Arial" panose="020B0604020202020204" pitchFamily="34" charset="0"/>
                <a:ea typeface="黑体" panose="02010600030101010101" pitchFamily="49" charset="-122"/>
              </a:rPr>
              <a:t>《</a:t>
            </a:r>
            <a:r>
              <a:rPr lang="zh-CN" altLang="en-US" sz="2400" dirty="0">
                <a:solidFill>
                  <a:srgbClr val="FF0000"/>
                </a:solidFill>
                <a:latin typeface="Arial" panose="020B0604020202020204" pitchFamily="34" charset="0"/>
                <a:ea typeface="黑体" panose="02010600030101010101" pitchFamily="49" charset="-122"/>
              </a:rPr>
              <a:t>孙子兵法</a:t>
            </a:r>
            <a:r>
              <a:rPr lang="en-US" altLang="zh-CN" sz="2400" dirty="0">
                <a:solidFill>
                  <a:srgbClr val="FF0000"/>
                </a:solidFill>
                <a:latin typeface="Arial" panose="020B0604020202020204" pitchFamily="34" charset="0"/>
                <a:ea typeface="黑体" panose="02010600030101010101" pitchFamily="49" charset="-122"/>
              </a:rPr>
              <a:t>》</a:t>
            </a:r>
            <a:r>
              <a:rPr lang="zh-CN" altLang="en-US" sz="2400" dirty="0">
                <a:solidFill>
                  <a:srgbClr val="FF0000"/>
                </a:solidFill>
                <a:latin typeface="Arial" panose="020B0604020202020204" pitchFamily="34" charset="0"/>
                <a:ea typeface="黑体" panose="02010600030101010101" pitchFamily="49" charset="-122"/>
              </a:rPr>
              <a:t>用于企业管理</a:t>
            </a:r>
            <a:endParaRPr lang="zh-CN" altLang="en-US" sz="2400" dirty="0">
              <a:solidFill>
                <a:srgbClr val="FF0000"/>
              </a:solidFill>
              <a:latin typeface="Arial" panose="020B0604020202020204" pitchFamily="34" charset="0"/>
              <a:ea typeface="黑体" panose="02010600030101010101" pitchFamily="49" charset="-122"/>
            </a:endParaRPr>
          </a:p>
        </p:txBody>
      </p:sp>
      <p:sp>
        <p:nvSpPr>
          <p:cNvPr id="10" name="标题 1"/>
          <p:cNvSpPr txBox="1"/>
          <p:nvPr/>
        </p:nvSpPr>
        <p:spPr bwMode="auto">
          <a:xfrm>
            <a:off x="3276600" y="381000"/>
            <a:ext cx="5562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ctr" rtl="0" fontAlgn="base">
              <a:spcBef>
                <a:spcPct val="0"/>
              </a:spcBef>
              <a:spcAft>
                <a:spcPct val="0"/>
              </a:spcAft>
              <a:defRPr sz="3600">
                <a:solidFill>
                  <a:schemeClr val="tx2"/>
                </a:solidFill>
                <a:latin typeface="+mj-lt"/>
                <a:ea typeface="+mj-ea"/>
                <a:cs typeface="+mj-cs"/>
              </a:defRPr>
            </a:lvl1pPr>
            <a:lvl2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2pPr>
            <a:lvl3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3pPr>
            <a:lvl4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4pPr>
            <a:lvl5pPr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5pPr>
            <a:lvl6pPr marL="4572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6pPr>
            <a:lvl7pPr marL="9144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7pPr>
            <a:lvl8pPr marL="13716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8pPr>
            <a:lvl9pPr marL="1828800" algn="ctr" rtl="0" fontAlgn="base">
              <a:spcBef>
                <a:spcPct val="0"/>
              </a:spcBef>
              <a:spcAft>
                <a:spcPct val="0"/>
              </a:spcAft>
              <a:defRPr sz="3600">
                <a:solidFill>
                  <a:schemeClr val="tx2"/>
                </a:solidFill>
                <a:latin typeface="Arial" panose="020B0604020202020204" pitchFamily="34" charset="0"/>
                <a:ea typeface="黑体" panose="02010600030101010101" pitchFamily="49" charset="-122"/>
              </a:defRPr>
            </a:lvl9pPr>
          </a:lstStyle>
          <a:p>
            <a:r>
              <a:rPr lang="zh-CN" altLang="en-US" smtClean="0">
                <a:solidFill>
                  <a:srgbClr val="FF0000"/>
                </a:solidFill>
              </a:rPr>
              <a:t>走向世界</a:t>
            </a:r>
            <a:endParaRPr lang="zh-CN" altLang="en-US"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423590" y="1843087"/>
            <a:ext cx="7112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zh-CN" altLang="en-US" sz="2800" dirty="0">
                <a:latin typeface="Calibri" panose="020F0502020204030204" pitchFamily="34" charset="0"/>
                <a:ea typeface="黑体" panose="02010600030101010101" pitchFamily="49" charset="-122"/>
              </a:rPr>
              <a:t>老子</a:t>
            </a:r>
            <a:endParaRPr lang="zh-CN" altLang="en-US" sz="2800" dirty="0">
              <a:latin typeface="Calibri" panose="020F0502020204030204" pitchFamily="34" charset="0"/>
              <a:ea typeface="黑体" panose="02010600030101010101" pitchFamily="49" charset="-122"/>
            </a:endParaRPr>
          </a:p>
        </p:txBody>
      </p:sp>
      <p:sp>
        <p:nvSpPr>
          <p:cNvPr id="7" name="矩形 6"/>
          <p:cNvSpPr>
            <a:spLocks noChangeArrowheads="1"/>
          </p:cNvSpPr>
          <p:nvPr/>
        </p:nvSpPr>
        <p:spPr bwMode="auto">
          <a:xfrm>
            <a:off x="431255" y="3638550"/>
            <a:ext cx="7112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zh-CN" altLang="en-US" sz="2800" dirty="0">
                <a:latin typeface="Calibri" panose="020F0502020204030204" pitchFamily="34" charset="0"/>
                <a:ea typeface="黑体" panose="02010600030101010101" pitchFamily="49" charset="-122"/>
              </a:rPr>
              <a:t>孔子</a:t>
            </a:r>
            <a:endParaRPr lang="zh-CN" altLang="en-US" sz="2800" dirty="0">
              <a:latin typeface="Calibri" panose="020F0502020204030204" pitchFamily="34" charset="0"/>
              <a:ea typeface="黑体" panose="02010600030101010101" pitchFamily="49" charset="-122"/>
            </a:endParaRPr>
          </a:p>
        </p:txBody>
      </p:sp>
      <p:sp>
        <p:nvSpPr>
          <p:cNvPr id="8" name="矩形 7"/>
          <p:cNvSpPr>
            <a:spLocks noChangeArrowheads="1"/>
          </p:cNvSpPr>
          <p:nvPr/>
        </p:nvSpPr>
        <p:spPr bwMode="auto">
          <a:xfrm>
            <a:off x="416645" y="5310188"/>
            <a:ext cx="71814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zh-CN" altLang="en-US" sz="2800" dirty="0">
                <a:latin typeface="Calibri" panose="020F0502020204030204" pitchFamily="34" charset="0"/>
                <a:ea typeface="黑体" panose="02010600030101010101" pitchFamily="49" charset="-122"/>
              </a:rPr>
              <a:t>孙子</a:t>
            </a:r>
            <a:endParaRPr lang="zh-CN" altLang="en-US" sz="2800" dirty="0">
              <a:latin typeface="Calibri" panose="020F0502020204030204" pitchFamily="34" charset="0"/>
              <a:ea typeface="黑体" panose="02010600030101010101" pitchFamily="49" charset="-122"/>
            </a:endParaRPr>
          </a:p>
        </p:txBody>
      </p:sp>
      <p:sp>
        <p:nvSpPr>
          <p:cNvPr id="9" name="左大括号 8"/>
          <p:cNvSpPr/>
          <p:nvPr/>
        </p:nvSpPr>
        <p:spPr bwMode="auto">
          <a:xfrm>
            <a:off x="1268413" y="1647031"/>
            <a:ext cx="215900" cy="1246188"/>
          </a:xfrm>
          <a:prstGeom prst="leftBrace">
            <a:avLst>
              <a:gd name="adj1" fmla="val 30517"/>
              <a:gd name="adj2" fmla="val 50000"/>
            </a:avLst>
          </a:prstGeom>
          <a:noFill/>
          <a:ln w="25400">
            <a:solidFill>
              <a:srgbClr val="663300"/>
            </a:solidFill>
            <a:rou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a:latin typeface="Times New Roman" panose="02020603050405020304" pitchFamily="18" charset="0"/>
            </a:endParaRPr>
          </a:p>
        </p:txBody>
      </p:sp>
      <p:sp>
        <p:nvSpPr>
          <p:cNvPr id="10" name="左大括号 9"/>
          <p:cNvSpPr/>
          <p:nvPr/>
        </p:nvSpPr>
        <p:spPr bwMode="auto">
          <a:xfrm>
            <a:off x="1268413" y="3345894"/>
            <a:ext cx="215900" cy="1246188"/>
          </a:xfrm>
          <a:prstGeom prst="leftBrace">
            <a:avLst>
              <a:gd name="adj1" fmla="val 30517"/>
              <a:gd name="adj2" fmla="val 50000"/>
            </a:avLst>
          </a:prstGeom>
          <a:noFill/>
          <a:ln w="25400">
            <a:solidFill>
              <a:srgbClr val="663300"/>
            </a:solidFill>
            <a:rou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a:latin typeface="Times New Roman" panose="02020603050405020304" pitchFamily="18" charset="0"/>
            </a:endParaRPr>
          </a:p>
        </p:txBody>
      </p:sp>
      <p:sp>
        <p:nvSpPr>
          <p:cNvPr id="11" name="左大括号 10"/>
          <p:cNvSpPr/>
          <p:nvPr/>
        </p:nvSpPr>
        <p:spPr bwMode="auto">
          <a:xfrm>
            <a:off x="1268413" y="5006976"/>
            <a:ext cx="215900" cy="1246188"/>
          </a:xfrm>
          <a:prstGeom prst="leftBrace">
            <a:avLst>
              <a:gd name="adj1" fmla="val 30517"/>
              <a:gd name="adj2" fmla="val 50000"/>
            </a:avLst>
          </a:prstGeom>
          <a:noFill/>
          <a:ln w="25400">
            <a:solidFill>
              <a:srgbClr val="663300"/>
            </a:solidFill>
            <a:round/>
          </a:ln>
          <a:extLst>
            <a:ext uri="{909E8E84-426E-40DD-AFC4-6F175D3DCCD1}">
              <a14:hiddenFill xmlns:a14="http://schemas.microsoft.com/office/drawing/2010/main">
                <a:solidFill>
                  <a:srgbClr val="FFFFFF"/>
                </a:solidFill>
              </a14:hiddenFill>
            </a:ext>
          </a:extLst>
        </p:spPr>
        <p:txBody>
          <a:bodyPr/>
          <a:lstStyle/>
          <a:p>
            <a:pPr eaLnBrk="0" hangingPunct="0"/>
            <a:endParaRPr lang="zh-CN" altLang="en-US">
              <a:latin typeface="Times New Roman" panose="02020603050405020304" pitchFamily="18" charset="0"/>
            </a:endParaRPr>
          </a:p>
        </p:txBody>
      </p:sp>
      <p:sp>
        <p:nvSpPr>
          <p:cNvPr id="12" name="文本框 246785"/>
          <p:cNvSpPr txBox="1">
            <a:spLocks noChangeArrowheads="1"/>
          </p:cNvSpPr>
          <p:nvPr/>
        </p:nvSpPr>
        <p:spPr bwMode="auto">
          <a:xfrm>
            <a:off x="1586607" y="1441450"/>
            <a:ext cx="305724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800" dirty="0">
                <a:latin typeface="+mn-ea"/>
              </a:rPr>
              <a:t>1.</a:t>
            </a:r>
            <a:r>
              <a:rPr lang="zh-CN" altLang="en-US" sz="2800" dirty="0">
                <a:latin typeface="+mn-ea"/>
              </a:rPr>
              <a:t>《道德经》</a:t>
            </a:r>
            <a:endParaRPr lang="zh-CN" altLang="en-US" sz="2800" dirty="0">
              <a:latin typeface="+mn-ea"/>
            </a:endParaRPr>
          </a:p>
          <a:p>
            <a:pPr eaLnBrk="0" hangingPunct="0">
              <a:lnSpc>
                <a:spcPct val="150000"/>
              </a:lnSpc>
            </a:pPr>
            <a:r>
              <a:rPr lang="en-US" altLang="zh-CN" sz="2800" dirty="0">
                <a:latin typeface="+mn-ea"/>
              </a:rPr>
              <a:t>2.</a:t>
            </a:r>
            <a:r>
              <a:rPr lang="zh-CN" altLang="en-US" sz="2800" dirty="0">
                <a:latin typeface="+mn-ea"/>
              </a:rPr>
              <a:t>朴素的辩证因素</a:t>
            </a:r>
            <a:endParaRPr lang="zh-CN" altLang="en-US" sz="2800" dirty="0">
              <a:latin typeface="+mn-ea"/>
            </a:endParaRPr>
          </a:p>
          <a:p>
            <a:pPr eaLnBrk="0" hangingPunct="0">
              <a:lnSpc>
                <a:spcPct val="150000"/>
              </a:lnSpc>
            </a:pPr>
            <a:r>
              <a:rPr lang="en-US" altLang="zh-CN" sz="2800" dirty="0">
                <a:latin typeface="+mn-ea"/>
              </a:rPr>
              <a:t>3.</a:t>
            </a:r>
            <a:r>
              <a:rPr lang="zh-CN" altLang="en-US" sz="2800" dirty="0">
                <a:latin typeface="+mn-ea"/>
              </a:rPr>
              <a:t>道家学派</a:t>
            </a:r>
            <a:endParaRPr lang="zh-CN" altLang="en-US" sz="2800" dirty="0">
              <a:latin typeface="+mn-ea"/>
            </a:endParaRPr>
          </a:p>
        </p:txBody>
      </p:sp>
      <p:sp>
        <p:nvSpPr>
          <p:cNvPr id="13" name="文本框 246788"/>
          <p:cNvSpPr txBox="1">
            <a:spLocks noChangeArrowheads="1"/>
          </p:cNvSpPr>
          <p:nvPr/>
        </p:nvSpPr>
        <p:spPr bwMode="auto">
          <a:xfrm>
            <a:off x="1586607" y="3168769"/>
            <a:ext cx="1980029"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800" dirty="0">
                <a:latin typeface="+mn-ea"/>
              </a:rPr>
              <a:t>1.</a:t>
            </a:r>
            <a:r>
              <a:rPr lang="zh-CN" altLang="en-US" sz="2800" dirty="0" smtClean="0">
                <a:latin typeface="+mn-ea"/>
              </a:rPr>
              <a:t>思想家</a:t>
            </a:r>
            <a:endParaRPr lang="en-US" altLang="zh-CN" sz="2800" dirty="0" smtClean="0">
              <a:latin typeface="+mn-ea"/>
            </a:endParaRPr>
          </a:p>
          <a:p>
            <a:pPr eaLnBrk="0" hangingPunct="0"/>
            <a:r>
              <a:rPr lang="en-US" altLang="zh-CN" sz="2800" dirty="0" smtClean="0">
                <a:latin typeface="+mn-ea"/>
              </a:rPr>
              <a:t>2.</a:t>
            </a:r>
            <a:r>
              <a:rPr lang="zh-CN" altLang="en-US" sz="2800" dirty="0">
                <a:latin typeface="+mn-ea"/>
              </a:rPr>
              <a:t>教育家</a:t>
            </a:r>
            <a:endParaRPr lang="zh-CN" altLang="en-US" sz="2800" dirty="0">
              <a:latin typeface="+mn-ea"/>
            </a:endParaRPr>
          </a:p>
          <a:p>
            <a:pPr eaLnBrk="0" hangingPunct="0">
              <a:lnSpc>
                <a:spcPct val="150000"/>
              </a:lnSpc>
            </a:pPr>
            <a:r>
              <a:rPr lang="en-US" altLang="zh-CN" sz="2800" dirty="0" smtClean="0">
                <a:latin typeface="+mn-ea"/>
              </a:rPr>
              <a:t>3</a:t>
            </a:r>
            <a:r>
              <a:rPr lang="en-US" altLang="zh-CN" sz="2800" dirty="0">
                <a:latin typeface="+mn-ea"/>
              </a:rPr>
              <a:t>.</a:t>
            </a:r>
            <a:r>
              <a:rPr lang="zh-CN" altLang="en-US" sz="2800" dirty="0">
                <a:latin typeface="+mn-ea"/>
              </a:rPr>
              <a:t>儒家学派</a:t>
            </a:r>
            <a:endParaRPr lang="zh-CN" altLang="en-US" sz="2800" dirty="0">
              <a:latin typeface="+mn-ea"/>
            </a:endParaRPr>
          </a:p>
        </p:txBody>
      </p:sp>
      <p:sp>
        <p:nvSpPr>
          <p:cNvPr id="14" name="文本框 246791"/>
          <p:cNvSpPr txBox="1">
            <a:spLocks noChangeArrowheads="1"/>
          </p:cNvSpPr>
          <p:nvPr/>
        </p:nvSpPr>
        <p:spPr bwMode="auto">
          <a:xfrm>
            <a:off x="1596132" y="4940855"/>
            <a:ext cx="269817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altLang="zh-CN" sz="2800" dirty="0">
                <a:latin typeface="+mn-ea"/>
              </a:rPr>
              <a:t>1.</a:t>
            </a:r>
            <a:r>
              <a:rPr lang="zh-CN" altLang="en-US" sz="2800" dirty="0">
                <a:latin typeface="+mn-ea"/>
              </a:rPr>
              <a:t>《孙子兵法》</a:t>
            </a:r>
            <a:endParaRPr lang="zh-CN" altLang="en-US" sz="2800" dirty="0">
              <a:latin typeface="+mn-ea"/>
            </a:endParaRPr>
          </a:p>
          <a:p>
            <a:pPr eaLnBrk="0" hangingPunct="0">
              <a:lnSpc>
                <a:spcPct val="150000"/>
              </a:lnSpc>
            </a:pPr>
            <a:r>
              <a:rPr lang="en-US" altLang="zh-CN" sz="2800" dirty="0">
                <a:latin typeface="+mn-ea"/>
              </a:rPr>
              <a:t>2.“</a:t>
            </a:r>
            <a:r>
              <a:rPr lang="zh-CN" altLang="en-US" sz="2800" dirty="0">
                <a:latin typeface="+mn-ea"/>
              </a:rPr>
              <a:t>兵圣</a:t>
            </a:r>
            <a:r>
              <a:rPr lang="en-US" altLang="zh-CN" sz="2800" dirty="0">
                <a:latin typeface="+mn-ea"/>
              </a:rPr>
              <a:t>”</a:t>
            </a:r>
            <a:endParaRPr lang="en-US" altLang="zh-CN" sz="2800" dirty="0">
              <a:latin typeface="+mn-ea"/>
            </a:endParaRPr>
          </a:p>
        </p:txBody>
      </p:sp>
      <p:sp>
        <p:nvSpPr>
          <p:cNvPr id="15" name="标题 1"/>
          <p:cNvSpPr>
            <a:spLocks noGrp="1"/>
          </p:cNvSpPr>
          <p:nvPr>
            <p:ph type="title"/>
          </p:nvPr>
        </p:nvSpPr>
        <p:spPr>
          <a:xfrm>
            <a:off x="3313976" y="374650"/>
            <a:ext cx="5562600" cy="1066800"/>
          </a:xfrm>
        </p:spPr>
        <p:txBody>
          <a:bodyPr/>
          <a:lstStyle/>
          <a:p>
            <a:r>
              <a:rPr lang="zh-CN" altLang="en-US" dirty="0" smtClean="0">
                <a:solidFill>
                  <a:srgbClr val="000000"/>
                </a:solidFill>
              </a:rPr>
              <a:t>环节三：小结，感悟</a:t>
            </a:r>
            <a:endParaRPr lang="zh-CN" altLang="en-US" dirty="0"/>
          </a:p>
        </p:txBody>
      </p:sp>
      <p:sp>
        <p:nvSpPr>
          <p:cNvPr id="16" name="矩形 15"/>
          <p:cNvSpPr/>
          <p:nvPr/>
        </p:nvSpPr>
        <p:spPr>
          <a:xfrm>
            <a:off x="4671858" y="1728849"/>
            <a:ext cx="4222453" cy="4524315"/>
          </a:xfrm>
          <a:prstGeom prst="rect">
            <a:avLst/>
          </a:prstGeom>
        </p:spPr>
        <p:txBody>
          <a:bodyPr wrap="square">
            <a:spAutoFit/>
          </a:bodyPr>
          <a:lstStyle/>
          <a:p>
            <a:pPr indent="304800" algn="just">
              <a:spcAft>
                <a:spcPts val="0"/>
              </a:spcAft>
            </a:pPr>
            <a:r>
              <a:rPr lang="zh-CN" altLang="zh-CN" sz="2400" kern="100" dirty="0">
                <a:latin typeface="Times New Roman" panose="02020603050405020304"/>
              </a:rPr>
              <a:t>先秦诸子百家中，儒家和道家是影响最大的两家，而儒家和道家正是中国传统文化的</a:t>
            </a:r>
            <a:r>
              <a:rPr lang="zh-CN" altLang="zh-CN" sz="2400" kern="100" dirty="0">
                <a:solidFill>
                  <a:srgbClr val="FF0000"/>
                </a:solidFill>
                <a:latin typeface="Times New Roman" panose="02020603050405020304"/>
              </a:rPr>
              <a:t>两条主线</a:t>
            </a:r>
            <a:r>
              <a:rPr lang="zh-CN" altLang="zh-CN" sz="2400" kern="100" dirty="0">
                <a:latin typeface="Times New Roman" panose="02020603050405020304"/>
              </a:rPr>
              <a:t>。《老子》、《论语》分别是道家和儒家思想的主要代表作，是道家和儒家思想的源头</a:t>
            </a:r>
            <a:r>
              <a:rPr lang="zh-CN" altLang="en-US" sz="2400" kern="100" dirty="0">
                <a:latin typeface="Times New Roman" panose="02020603050405020304"/>
              </a:rPr>
              <a:t>，是中国传统之学最重要的经典。他们的思想</a:t>
            </a:r>
            <a:r>
              <a:rPr lang="zh-CN" altLang="en-US" sz="2400" dirty="0"/>
              <a:t>不但对中国古代思想文化的发展作出了重要贡献，而且对中国</a:t>
            </a:r>
            <a:r>
              <a:rPr lang="en-US" altLang="zh-CN" sz="2400" dirty="0"/>
              <a:t>2000</a:t>
            </a:r>
            <a:r>
              <a:rPr lang="zh-CN" altLang="en-US" sz="2400" dirty="0"/>
              <a:t>多年来思想文化的发展产生了深远的影响。</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2000"/>
                            </p:stCondLst>
                            <p:childTnLst>
                              <p:par>
                                <p:cTn id="31" presetID="2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3000"/>
                                        <p:tgtEl>
                                          <p:spTgt spid="12"/>
                                        </p:tgtEl>
                                      </p:cBhvr>
                                    </p:animEffect>
                                  </p:childTnLst>
                                </p:cTn>
                              </p:par>
                            </p:childTnLst>
                          </p:cTn>
                        </p:par>
                        <p:par>
                          <p:cTn id="34" fill="hold">
                            <p:stCondLst>
                              <p:cond delay="5000"/>
                            </p:stCondLst>
                            <p:childTnLst>
                              <p:par>
                                <p:cTn id="35" presetID="22" presetClass="entr" presetSubtype="1"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3000"/>
                                        <p:tgtEl>
                                          <p:spTgt spid="13"/>
                                        </p:tgtEl>
                                      </p:cBhvr>
                                    </p:animEffect>
                                  </p:childTnLst>
                                </p:cTn>
                              </p:par>
                            </p:childTnLst>
                          </p:cTn>
                        </p:par>
                        <p:par>
                          <p:cTn id="38" fill="hold">
                            <p:stCondLst>
                              <p:cond delay="8000"/>
                            </p:stCondLst>
                            <p:childTnLst>
                              <p:par>
                                <p:cTn id="39" presetID="22" presetClass="entr" presetSubtype="1"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30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2" grpId="0"/>
      <p:bldP spid="13" grpId="0"/>
      <p:bldP spid="14"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572393" y="1890486"/>
            <a:ext cx="7794625" cy="4524315"/>
          </a:xfrm>
          <a:prstGeom prst="rect">
            <a:avLst/>
          </a:prstGeom>
          <a:noFill/>
          <a:ln>
            <a:noFill/>
          </a:ln>
          <a:effectLst/>
          <a:extLst>
            <a:ext uri="{909E8E84-426E-40DD-AFC4-6F175D3DCCD1}">
              <a14:hiddenFill xmlns:a14="http://schemas.microsoft.com/office/drawing/2010/main">
                <a:gradFill rotWithShape="1">
                  <a:gsLst>
                    <a:gs pos="0">
                      <a:srgbClr val="D2E8AE"/>
                    </a:gs>
                    <a:gs pos="50000">
                      <a:schemeClr val="bg1"/>
                    </a:gs>
                    <a:gs pos="100000">
                      <a:srgbClr val="D2E8AE"/>
                    </a:gs>
                  </a:gsLst>
                  <a:lin ang="5400000" scaled="1"/>
                </a:gradFill>
              </a14:hiddenFill>
            </a:ext>
            <a:ext uri="{91240B29-F687-4F45-9708-019B960494DF}">
              <a14:hiddenLine xmlns:a14="http://schemas.microsoft.com/office/drawing/2010/main" w="57150">
                <a:solidFill>
                  <a:srgbClr val="FF99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nSpc>
                <a:spcPct val="120000"/>
              </a:lnSpc>
              <a:buFontTx/>
              <a:buNone/>
              <a:defRPr/>
            </a:pPr>
            <a:r>
              <a:rPr lang="en-US" altLang="zh-CN" sz="2400" dirty="0">
                <a:latin typeface="宋体" panose="02010600030101010101" pitchFamily="2" charset="-122"/>
              </a:rPr>
              <a:t>1.</a:t>
            </a:r>
            <a:r>
              <a:rPr lang="zh-CN" altLang="en-US" sz="2400" dirty="0">
                <a:latin typeface="宋体" panose="02010600030101010101" pitchFamily="2" charset="-122"/>
              </a:rPr>
              <a:t> </a:t>
            </a:r>
            <a:r>
              <a:rPr lang="en-US" altLang="zh-CN" sz="2400" dirty="0">
                <a:latin typeface="宋体" panose="02010600030101010101" pitchFamily="2" charset="-122"/>
              </a:rPr>
              <a:t>《</a:t>
            </a:r>
            <a:r>
              <a:rPr lang="zh-CN" altLang="en-US" sz="2400" dirty="0">
                <a:latin typeface="宋体" panose="02010600030101010101" pitchFamily="2" charset="-122"/>
              </a:rPr>
              <a:t>论语</a:t>
            </a:r>
            <a:r>
              <a:rPr lang="en-US" altLang="zh-CN" sz="2400" dirty="0">
                <a:latin typeface="宋体" panose="02010600030101010101" pitchFamily="2" charset="-122"/>
              </a:rPr>
              <a:t>》</a:t>
            </a:r>
            <a:r>
              <a:rPr lang="zh-CN" altLang="en-US" sz="2400" dirty="0">
                <a:latin typeface="宋体" panose="02010600030101010101" pitchFamily="2" charset="-122"/>
              </a:rPr>
              <a:t>是大思想家孔子的语录，宋代宰相赵普有“半部论语治天下”之说。孔子思想的核心主张是（   ）</a:t>
            </a:r>
            <a:endParaRPr lang="zh-CN" altLang="en-US" sz="2400" dirty="0">
              <a:latin typeface="宋体" panose="02010600030101010101" pitchFamily="2" charset="-122"/>
            </a:endParaRPr>
          </a:p>
          <a:p>
            <a:pPr>
              <a:lnSpc>
                <a:spcPct val="120000"/>
              </a:lnSpc>
              <a:buFontTx/>
              <a:buNone/>
              <a:defRPr/>
            </a:pPr>
            <a:r>
              <a:rPr lang="en-US" altLang="zh-CN" sz="2400" dirty="0">
                <a:latin typeface="宋体" panose="02010600030101010101" pitchFamily="2" charset="-122"/>
              </a:rPr>
              <a:t>A</a:t>
            </a:r>
            <a:r>
              <a:rPr lang="zh-CN" altLang="en-US" sz="2400" dirty="0">
                <a:latin typeface="宋体" panose="02010600030101010101" pitchFamily="2" charset="-122"/>
              </a:rPr>
              <a:t>．“仁”和“礼”       </a:t>
            </a:r>
            <a:r>
              <a:rPr lang="en-US" altLang="zh-CN" sz="2400" dirty="0">
                <a:latin typeface="宋体" panose="02010600030101010101" pitchFamily="2" charset="-122"/>
              </a:rPr>
              <a:t>B</a:t>
            </a:r>
            <a:r>
              <a:rPr lang="zh-CN" altLang="en-US" sz="2400" dirty="0">
                <a:latin typeface="宋体" panose="02010600030101010101" pitchFamily="2" charset="-122"/>
              </a:rPr>
              <a:t>．“因材施教”      </a:t>
            </a:r>
            <a:r>
              <a:rPr lang="en-US" altLang="zh-CN" sz="2400" dirty="0">
                <a:latin typeface="宋体" panose="02010600030101010101" pitchFamily="2" charset="-122"/>
              </a:rPr>
              <a:t>C</a:t>
            </a:r>
            <a:r>
              <a:rPr lang="zh-CN" altLang="en-US" sz="2400" dirty="0">
                <a:latin typeface="宋体" panose="02010600030101010101" pitchFamily="2" charset="-122"/>
              </a:rPr>
              <a:t>．“为政以德”         </a:t>
            </a:r>
            <a:r>
              <a:rPr lang="en-US" altLang="zh-CN" sz="2400" dirty="0">
                <a:latin typeface="宋体" panose="02010600030101010101" pitchFamily="2" charset="-122"/>
              </a:rPr>
              <a:t>D</a:t>
            </a:r>
            <a:r>
              <a:rPr lang="zh-CN" altLang="en-US" sz="2400" dirty="0">
                <a:latin typeface="宋体" panose="02010600030101010101" pitchFamily="2" charset="-122"/>
              </a:rPr>
              <a:t>．“有教无类”</a:t>
            </a:r>
            <a:endParaRPr lang="zh-CN" altLang="en-US" sz="2400" dirty="0">
              <a:latin typeface="宋体" panose="02010600030101010101" pitchFamily="2" charset="-122"/>
            </a:endParaRPr>
          </a:p>
          <a:p>
            <a:pPr>
              <a:lnSpc>
                <a:spcPct val="120000"/>
              </a:lnSpc>
              <a:buFontTx/>
              <a:buNone/>
              <a:defRPr/>
            </a:pPr>
            <a:r>
              <a:rPr lang="en-US" altLang="zh-CN" sz="2400" dirty="0">
                <a:latin typeface="宋体" panose="02010600030101010101" pitchFamily="2" charset="-122"/>
              </a:rPr>
              <a:t>2</a:t>
            </a:r>
            <a:r>
              <a:rPr lang="zh-CN" altLang="en-US" sz="2400" dirty="0">
                <a:latin typeface="宋体" panose="02010600030101010101" pitchFamily="2" charset="-122"/>
              </a:rPr>
              <a:t>．下列哪一观点体现老子的思想主张（   ）</a:t>
            </a:r>
            <a:endParaRPr lang="zh-CN" altLang="en-US" sz="2400" dirty="0">
              <a:latin typeface="宋体" panose="02010600030101010101" pitchFamily="2" charset="-122"/>
            </a:endParaRPr>
          </a:p>
          <a:p>
            <a:pPr>
              <a:lnSpc>
                <a:spcPct val="120000"/>
              </a:lnSpc>
              <a:buFontTx/>
              <a:buNone/>
              <a:defRPr/>
            </a:pPr>
            <a:r>
              <a:rPr lang="zh-CN" altLang="en-US" sz="2400" dirty="0">
                <a:latin typeface="宋体" panose="02010600030101010101" pitchFamily="2" charset="-122"/>
              </a:rPr>
              <a:t>A．“道之以德，齐之以</a:t>
            </a:r>
            <a:r>
              <a:rPr lang="zh-CN" altLang="en-US" sz="2400" dirty="0" smtClean="0">
                <a:latin typeface="宋体" panose="02010600030101010101" pitchFamily="2" charset="-122"/>
              </a:rPr>
              <a:t>礼</a:t>
            </a:r>
            <a:r>
              <a:rPr lang="zh-CN" altLang="en-US" sz="2400" dirty="0">
                <a:latin typeface="宋体" panose="02010600030101010101" pitchFamily="2" charset="-122"/>
              </a:rPr>
              <a:t> </a:t>
            </a:r>
            <a:r>
              <a:rPr lang="zh-CN" altLang="en-US" sz="2400" dirty="0" smtClean="0">
                <a:latin typeface="宋体" panose="02010600030101010101" pitchFamily="2" charset="-122"/>
              </a:rPr>
              <a:t>B</a:t>
            </a:r>
            <a:r>
              <a:rPr lang="zh-CN" altLang="en-US" sz="2400" dirty="0">
                <a:latin typeface="宋体" panose="02010600030101010101" pitchFamily="2" charset="-122"/>
              </a:rPr>
              <a:t>．“无为而治”</a:t>
            </a:r>
            <a:endParaRPr lang="zh-CN" altLang="en-US" sz="2400" dirty="0">
              <a:latin typeface="宋体" panose="02010600030101010101" pitchFamily="2" charset="-122"/>
            </a:endParaRPr>
          </a:p>
          <a:p>
            <a:pPr>
              <a:lnSpc>
                <a:spcPct val="120000"/>
              </a:lnSpc>
              <a:buFontTx/>
              <a:buNone/>
              <a:defRPr/>
            </a:pPr>
            <a:r>
              <a:rPr lang="zh-CN" altLang="en-US" sz="2400" dirty="0">
                <a:latin typeface="宋体" panose="02010600030101010101" pitchFamily="2" charset="-122"/>
              </a:rPr>
              <a:t>C．“民贵君轻”		</a:t>
            </a:r>
            <a:r>
              <a:rPr lang="zh-CN" altLang="en-US" sz="2400" dirty="0" smtClean="0">
                <a:latin typeface="宋体" panose="02010600030101010101" pitchFamily="2" charset="-122"/>
              </a:rPr>
              <a:t>D</a:t>
            </a:r>
            <a:r>
              <a:rPr lang="zh-CN" altLang="en-US" sz="2400" dirty="0">
                <a:latin typeface="宋体" panose="02010600030101010101" pitchFamily="2" charset="-122"/>
              </a:rPr>
              <a:t>．“法治”</a:t>
            </a:r>
            <a:endParaRPr lang="zh-CN" altLang="en-US" sz="2400" dirty="0">
              <a:latin typeface="宋体" panose="02010600030101010101" pitchFamily="2" charset="-122"/>
            </a:endParaRPr>
          </a:p>
          <a:p>
            <a:pPr>
              <a:lnSpc>
                <a:spcPct val="120000"/>
              </a:lnSpc>
              <a:buFontTx/>
              <a:buNone/>
              <a:defRPr/>
            </a:pPr>
            <a:r>
              <a:rPr lang="en-US" altLang="zh-CN" sz="2400" dirty="0">
                <a:latin typeface="宋体" panose="02010600030101010101" pitchFamily="2" charset="-122"/>
              </a:rPr>
              <a:t>3.</a:t>
            </a:r>
            <a:r>
              <a:rPr lang="zh-CN" altLang="en-US" sz="2400" dirty="0">
                <a:latin typeface="宋体" panose="02010600030101010101" pitchFamily="2" charset="-122"/>
              </a:rPr>
              <a:t>“知彼知己者，百战不殆”，这句著名军事格言出自</a:t>
            </a:r>
            <a:endParaRPr lang="zh-CN" altLang="en-US" sz="2400" dirty="0">
              <a:latin typeface="宋体" panose="02010600030101010101" pitchFamily="2" charset="-122"/>
            </a:endParaRPr>
          </a:p>
          <a:p>
            <a:pPr>
              <a:lnSpc>
                <a:spcPct val="120000"/>
              </a:lnSpc>
              <a:buFontTx/>
              <a:buNone/>
              <a:defRPr/>
            </a:pPr>
            <a:r>
              <a:rPr lang="zh-CN" altLang="en-US" sz="2400" dirty="0">
                <a:latin typeface="宋体" panose="02010600030101010101" pitchFamily="2" charset="-122"/>
              </a:rPr>
              <a:t>   </a:t>
            </a:r>
            <a:r>
              <a:rPr lang="en-US" altLang="zh-CN" sz="2400" dirty="0">
                <a:latin typeface="宋体" panose="02010600030101010101" pitchFamily="2" charset="-122"/>
              </a:rPr>
              <a:t>(     )</a:t>
            </a:r>
            <a:endParaRPr lang="en-US" altLang="zh-CN" sz="2400" dirty="0">
              <a:latin typeface="宋体" panose="02010600030101010101" pitchFamily="2" charset="-122"/>
            </a:endParaRPr>
          </a:p>
          <a:p>
            <a:pPr>
              <a:lnSpc>
                <a:spcPct val="120000"/>
              </a:lnSpc>
              <a:buFontTx/>
              <a:buNone/>
              <a:defRPr/>
            </a:pPr>
            <a:r>
              <a:rPr lang="zh-CN" altLang="en-US" sz="2400" dirty="0">
                <a:latin typeface="宋体" panose="02010600030101010101" pitchFamily="2" charset="-122"/>
              </a:rPr>
              <a:t>A．孙武     B．老子      C．孙膑     D．孔子</a:t>
            </a:r>
            <a:endParaRPr lang="zh-CN" altLang="en-US" sz="2400" dirty="0">
              <a:latin typeface="宋体" panose="02010600030101010101" pitchFamily="2" charset="-122"/>
            </a:endParaRPr>
          </a:p>
        </p:txBody>
      </p:sp>
      <p:sp>
        <p:nvSpPr>
          <p:cNvPr id="5" name="Text Box 5"/>
          <p:cNvSpPr txBox="1">
            <a:spLocks noChangeArrowheads="1"/>
          </p:cNvSpPr>
          <p:nvPr/>
        </p:nvSpPr>
        <p:spPr bwMode="auto">
          <a:xfrm>
            <a:off x="7595394" y="2381250"/>
            <a:ext cx="515937" cy="457200"/>
          </a:xfrm>
          <a:prstGeom prst="rect">
            <a:avLst/>
          </a:prstGeom>
          <a:noFill/>
          <a:ln>
            <a:noFill/>
          </a:ln>
          <a:effectLst/>
          <a:extLst>
            <a:ext uri="{909E8E84-426E-40DD-AFC4-6F175D3DCCD1}">
              <a14:hiddenFill xmlns:a14="http://schemas.microsoft.com/office/drawing/2010/main">
                <a:gradFill rotWithShape="1">
                  <a:gsLst>
                    <a:gs pos="0">
                      <a:srgbClr val="D2E8AE"/>
                    </a:gs>
                    <a:gs pos="50000">
                      <a:schemeClr val="bg1"/>
                    </a:gs>
                    <a:gs pos="100000">
                      <a:srgbClr val="D2E8AE"/>
                    </a:gs>
                  </a:gsLst>
                  <a:lin ang="5400000" scaled="1"/>
                </a:gradFill>
              </a14:hiddenFill>
            </a:ext>
            <a:ext uri="{91240B29-F687-4F45-9708-019B960494DF}">
              <a14:hiddenLine xmlns:a14="http://schemas.microsoft.com/office/drawing/2010/main" w="57150">
                <a:solidFill>
                  <a:srgbClr val="FF99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defRPr/>
            </a:pPr>
            <a:r>
              <a:rPr lang="en-US" altLang="zh-CN" sz="2400" b="1" dirty="0">
                <a:solidFill>
                  <a:srgbClr val="FF0000"/>
                </a:solidFill>
                <a:latin typeface="宋体" panose="02010600030101010101" pitchFamily="2" charset="-122"/>
              </a:rPr>
              <a:t>A</a:t>
            </a:r>
            <a:endParaRPr lang="en-US" altLang="zh-CN" sz="2400" b="1" dirty="0">
              <a:solidFill>
                <a:srgbClr val="FF0000"/>
              </a:solidFill>
              <a:latin typeface="宋体" panose="02010600030101010101" pitchFamily="2" charset="-122"/>
            </a:endParaRPr>
          </a:p>
        </p:txBody>
      </p:sp>
      <p:sp>
        <p:nvSpPr>
          <p:cNvPr id="8" name="标题 1"/>
          <p:cNvSpPr>
            <a:spLocks noGrp="1"/>
          </p:cNvSpPr>
          <p:nvPr>
            <p:ph type="title"/>
          </p:nvPr>
        </p:nvSpPr>
        <p:spPr>
          <a:xfrm>
            <a:off x="3276600" y="381000"/>
            <a:ext cx="5562600" cy="1066800"/>
          </a:xfrm>
        </p:spPr>
        <p:txBody>
          <a:bodyPr/>
          <a:lstStyle/>
          <a:p>
            <a:r>
              <a:rPr lang="zh-CN" altLang="en-US" dirty="0" smtClean="0">
                <a:solidFill>
                  <a:srgbClr val="000000"/>
                </a:solidFill>
              </a:rPr>
              <a:t>环节四：课堂小练</a:t>
            </a:r>
            <a:endParaRPr lang="zh-CN" altLang="en-US" dirty="0"/>
          </a:p>
        </p:txBody>
      </p:sp>
      <p:sp>
        <p:nvSpPr>
          <p:cNvPr id="9" name="Text Box 7"/>
          <p:cNvSpPr txBox="1">
            <a:spLocks noChangeArrowheads="1"/>
          </p:cNvSpPr>
          <p:nvPr/>
        </p:nvSpPr>
        <p:spPr bwMode="auto">
          <a:xfrm>
            <a:off x="5976937" y="3695443"/>
            <a:ext cx="371475" cy="457200"/>
          </a:xfrm>
          <a:prstGeom prst="rect">
            <a:avLst/>
          </a:prstGeom>
          <a:noFill/>
          <a:ln>
            <a:noFill/>
          </a:ln>
          <a:effectLst/>
          <a:extLst>
            <a:ext uri="{909E8E84-426E-40DD-AFC4-6F175D3DCCD1}">
              <a14:hiddenFill xmlns:a14="http://schemas.microsoft.com/office/drawing/2010/main">
                <a:gradFill rotWithShape="1">
                  <a:gsLst>
                    <a:gs pos="0">
                      <a:srgbClr val="D2E8AE"/>
                    </a:gs>
                    <a:gs pos="50000">
                      <a:schemeClr val="bg1"/>
                    </a:gs>
                    <a:gs pos="100000">
                      <a:srgbClr val="D2E8AE"/>
                    </a:gs>
                  </a:gsLst>
                  <a:lin ang="5400000" scaled="1"/>
                </a:gradFill>
              </a14:hiddenFill>
            </a:ext>
            <a:ext uri="{91240B29-F687-4F45-9708-019B960494DF}">
              <a14:hiddenLine xmlns:a14="http://schemas.microsoft.com/office/drawing/2010/main" w="57150">
                <a:solidFill>
                  <a:srgbClr val="FF99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defRPr/>
            </a:pPr>
            <a:r>
              <a:rPr lang="en-US" altLang="zh-CN" sz="2400" b="1" dirty="0">
                <a:solidFill>
                  <a:srgbClr val="FF0000"/>
                </a:solidFill>
                <a:latin typeface="宋体" panose="02010600030101010101" pitchFamily="2" charset="-122"/>
              </a:rPr>
              <a:t>B</a:t>
            </a:r>
            <a:endParaRPr lang="en-US" altLang="zh-CN" sz="2400" b="1" dirty="0">
              <a:solidFill>
                <a:srgbClr val="FF0000"/>
              </a:solidFill>
              <a:latin typeface="宋体" panose="02010600030101010101" pitchFamily="2" charset="-122"/>
            </a:endParaRPr>
          </a:p>
        </p:txBody>
      </p:sp>
      <p:sp>
        <p:nvSpPr>
          <p:cNvPr id="10" name="Text Box 5"/>
          <p:cNvSpPr txBox="1">
            <a:spLocks noChangeArrowheads="1"/>
          </p:cNvSpPr>
          <p:nvPr/>
        </p:nvSpPr>
        <p:spPr bwMode="auto">
          <a:xfrm>
            <a:off x="1475656" y="5449888"/>
            <a:ext cx="515938" cy="457200"/>
          </a:xfrm>
          <a:prstGeom prst="rect">
            <a:avLst/>
          </a:prstGeom>
          <a:noFill/>
          <a:ln>
            <a:noFill/>
          </a:ln>
          <a:effectLst/>
          <a:extLst>
            <a:ext uri="{909E8E84-426E-40DD-AFC4-6F175D3DCCD1}">
              <a14:hiddenFill xmlns:a14="http://schemas.microsoft.com/office/drawing/2010/main">
                <a:gradFill rotWithShape="1">
                  <a:gsLst>
                    <a:gs pos="0">
                      <a:srgbClr val="D2E8AE"/>
                    </a:gs>
                    <a:gs pos="50000">
                      <a:schemeClr val="bg1"/>
                    </a:gs>
                    <a:gs pos="100000">
                      <a:srgbClr val="D2E8AE"/>
                    </a:gs>
                  </a:gsLst>
                  <a:lin ang="5400000" scaled="1"/>
                </a:gradFill>
              </a14:hiddenFill>
            </a:ext>
            <a:ext uri="{91240B29-F687-4F45-9708-019B960494DF}">
              <a14:hiddenLine xmlns:a14="http://schemas.microsoft.com/office/drawing/2010/main" w="57150">
                <a:solidFill>
                  <a:srgbClr val="FF9900"/>
                </a:solidFill>
                <a:prstDash val="sysDot"/>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Tx/>
              <a:buNone/>
              <a:defRPr/>
            </a:pPr>
            <a:r>
              <a:rPr lang="en-US" altLang="zh-CN" sz="2400" b="1" dirty="0">
                <a:solidFill>
                  <a:srgbClr val="FF0000"/>
                </a:solidFill>
                <a:latin typeface="宋体" panose="02010600030101010101" pitchFamily="2" charset="-122"/>
              </a:rPr>
              <a:t>A</a:t>
            </a:r>
            <a:endParaRPr lang="en-US" altLang="zh-CN" sz="2400" b="1" dirty="0">
              <a:solidFill>
                <a:srgbClr val="FF0000"/>
              </a:solidFill>
              <a:latin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春秋时期著名思想家</a:t>
            </a:r>
            <a:endParaRPr lang="zh-CN" altLang="en-US" dirty="0"/>
          </a:p>
        </p:txBody>
      </p:sp>
      <p:sp>
        <p:nvSpPr>
          <p:cNvPr id="6" name="矩形 5"/>
          <p:cNvSpPr/>
          <p:nvPr/>
        </p:nvSpPr>
        <p:spPr>
          <a:xfrm>
            <a:off x="179512" y="3140968"/>
            <a:ext cx="8640960" cy="2616101"/>
          </a:xfrm>
          <a:prstGeom prst="rect">
            <a:avLst/>
          </a:prstGeom>
        </p:spPr>
        <p:txBody>
          <a:bodyPr wrap="square">
            <a:spAutoFit/>
          </a:bodyPr>
          <a:lstStyle/>
          <a:p>
            <a:r>
              <a:rPr lang="zh-CN" altLang="en-US" sz="3600" dirty="0" smtClean="0"/>
              <a:t>课标要求</a:t>
            </a:r>
            <a:endParaRPr lang="en-US" altLang="zh-CN" sz="3600" dirty="0" smtClean="0"/>
          </a:p>
          <a:p>
            <a:endParaRPr lang="en-US" altLang="zh-CN" sz="3200" dirty="0"/>
          </a:p>
          <a:p>
            <a:r>
              <a:rPr lang="en-US" altLang="zh-CN" sz="3200" dirty="0" smtClean="0"/>
              <a:t>1</a:t>
            </a:r>
            <a:r>
              <a:rPr lang="zh-CN" altLang="en-US" sz="3200" dirty="0" smtClean="0"/>
              <a:t>、</a:t>
            </a:r>
            <a:r>
              <a:rPr lang="zh-CN" altLang="zh-CN" sz="3200" dirty="0" smtClean="0"/>
              <a:t>知道</a:t>
            </a:r>
            <a:r>
              <a:rPr lang="zh-CN" altLang="zh-CN" sz="3200" dirty="0"/>
              <a:t>老</a:t>
            </a:r>
            <a:r>
              <a:rPr lang="zh-CN" altLang="zh-CN" sz="3200" dirty="0">
                <a:solidFill>
                  <a:srgbClr val="FF0000"/>
                </a:solidFill>
              </a:rPr>
              <a:t>子</a:t>
            </a:r>
            <a:r>
              <a:rPr lang="zh-CN" altLang="zh-CN" sz="3200" dirty="0"/>
              <a:t>和</a:t>
            </a:r>
            <a:r>
              <a:rPr lang="zh-CN" altLang="zh-CN" sz="3200" dirty="0" smtClean="0"/>
              <a:t>孔</a:t>
            </a:r>
            <a:r>
              <a:rPr lang="zh-CN" altLang="zh-CN" sz="3200" dirty="0" smtClean="0">
                <a:solidFill>
                  <a:srgbClr val="FF0000"/>
                </a:solidFill>
              </a:rPr>
              <a:t>子</a:t>
            </a:r>
            <a:r>
              <a:rPr lang="zh-CN" altLang="en-US" sz="3200" dirty="0" smtClean="0"/>
              <a:t>。</a:t>
            </a:r>
            <a:endParaRPr lang="en-US" altLang="zh-CN" sz="3200" dirty="0" smtClean="0"/>
          </a:p>
          <a:p>
            <a:r>
              <a:rPr lang="en-US" altLang="zh-CN" sz="3200" dirty="0" smtClean="0"/>
              <a:t>2</a:t>
            </a:r>
            <a:r>
              <a:rPr lang="zh-CN" altLang="en-US" sz="3200" dirty="0" smtClean="0"/>
              <a:t>、</a:t>
            </a:r>
            <a:r>
              <a:rPr lang="zh-CN" altLang="zh-CN" sz="3200" dirty="0" smtClean="0"/>
              <a:t>初步</a:t>
            </a:r>
            <a:r>
              <a:rPr lang="zh-CN" altLang="zh-CN" sz="3200" dirty="0"/>
              <a:t>理解“百家争鸣”对后世的影响</a:t>
            </a:r>
            <a:r>
              <a:rPr lang="zh-CN" altLang="zh-CN" sz="3200" dirty="0" smtClean="0"/>
              <a:t>。</a:t>
            </a:r>
            <a:endParaRPr lang="en-US" altLang="zh-CN" sz="3200" dirty="0"/>
          </a:p>
          <a:p>
            <a:endParaRPr lang="zh-CN" altLang="zh-CN" sz="3200" dirty="0"/>
          </a:p>
        </p:txBody>
      </p:sp>
      <p:sp>
        <p:nvSpPr>
          <p:cNvPr id="9" name="AutoShape 4"/>
          <p:cNvSpPr>
            <a:spLocks noChangeArrowheads="1"/>
          </p:cNvSpPr>
          <p:nvPr/>
        </p:nvSpPr>
        <p:spPr bwMode="auto">
          <a:xfrm>
            <a:off x="3491880" y="1700808"/>
            <a:ext cx="5652120" cy="2209800"/>
          </a:xfrm>
          <a:prstGeom prst="cloudCallout">
            <a:avLst>
              <a:gd name="adj1" fmla="val -44917"/>
              <a:gd name="adj2" fmla="val 63074"/>
            </a:avLst>
          </a:prstGeom>
          <a:solidFill>
            <a:schemeClr val="accent5">
              <a:lumMod val="75000"/>
              <a:alpha val="85000"/>
            </a:schemeClr>
          </a:solidFill>
          <a:ln w="9525">
            <a:solidFill>
              <a:srgbClr val="FF0000"/>
            </a:solidFill>
            <a:round/>
          </a:ln>
          <a:effectLst/>
        </p:spPr>
        <p:txBody>
          <a:bodyPr/>
          <a:lstStyle/>
          <a:p>
            <a:pPr algn="ctr"/>
            <a:r>
              <a:rPr lang="zh-CN" altLang="en-US" sz="2400" dirty="0" smtClean="0"/>
              <a:t>子：对有修养有学问的人的尊称。春秋战国时期出现众多杰出的思想家，历史上称他们为“诸子”。</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环节一：自主学习</a:t>
            </a:r>
            <a:endParaRPr lang="zh-CN" altLang="en-US" dirty="0"/>
          </a:p>
        </p:txBody>
      </p:sp>
      <p:sp>
        <p:nvSpPr>
          <p:cNvPr id="3" name="内容占位符 2"/>
          <p:cNvSpPr>
            <a:spLocks noGrp="1"/>
          </p:cNvSpPr>
          <p:nvPr>
            <p:ph idx="1"/>
          </p:nvPr>
        </p:nvSpPr>
        <p:spPr>
          <a:xfrm>
            <a:off x="323528" y="1556792"/>
            <a:ext cx="8591872" cy="4700736"/>
          </a:xfrm>
        </p:spPr>
        <p:txBody>
          <a:bodyPr/>
          <a:lstStyle/>
          <a:p>
            <a:r>
              <a:rPr lang="zh-CN" altLang="en-US" sz="2400" dirty="0"/>
              <a:t>阅读教材，按照下图格式制作老子、孔子和孙子的名片</a:t>
            </a:r>
            <a:r>
              <a:rPr lang="zh-CN" altLang="en-US" dirty="0"/>
              <a:t>。</a:t>
            </a:r>
            <a:endParaRPr lang="zh-CN" altLang="en-US" dirty="0"/>
          </a:p>
          <a:p>
            <a:endParaRPr lang="zh-CN" altLang="en-US" dirty="0"/>
          </a:p>
        </p:txBody>
      </p:sp>
      <p:graphicFrame>
        <p:nvGraphicFramePr>
          <p:cNvPr id="6" name="表格 5"/>
          <p:cNvGraphicFramePr>
            <a:graphicFrameLocks noGrp="1"/>
          </p:cNvGraphicFramePr>
          <p:nvPr/>
        </p:nvGraphicFramePr>
        <p:xfrm>
          <a:off x="1043608" y="2132856"/>
          <a:ext cx="7272808" cy="3781008"/>
        </p:xfrm>
        <a:graphic>
          <a:graphicData uri="http://schemas.openxmlformats.org/drawingml/2006/table">
            <a:tbl>
              <a:tblPr firstRow="1" bandRow="1">
                <a:tableStyleId>{B301B821-A1FF-4177-AEE7-76D212191A09}</a:tableStyleId>
              </a:tblPr>
              <a:tblGrid>
                <a:gridCol w="1524000"/>
                <a:gridCol w="1644352"/>
                <a:gridCol w="2304256"/>
                <a:gridCol w="1800200"/>
              </a:tblGrid>
              <a:tr h="576064">
                <a:tc>
                  <a:txBody>
                    <a:bodyPr/>
                    <a:lstStyle/>
                    <a:p>
                      <a:r>
                        <a:rPr lang="zh-CN" altLang="en-US" dirty="0" smtClean="0"/>
                        <a:t>中 文  名</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smtClean="0"/>
                        <a:t>老子</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smtClean="0"/>
                        <a:t>孔子</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smtClean="0"/>
                        <a:t>孙子</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zh-CN" altLang="en-US" dirty="0" smtClean="0"/>
                        <a:t>籍       贯</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smtClean="0"/>
                        <a:t>春秋时期楚国</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zh-CN" sz="1800" kern="1200" dirty="0" smtClean="0">
                          <a:solidFill>
                            <a:schemeClr val="dk1"/>
                          </a:solidFill>
                          <a:effectLst/>
                          <a:latin typeface="+mn-lt"/>
                          <a:ea typeface="+mn-ea"/>
                          <a:cs typeface="+mn-cs"/>
                        </a:rPr>
                        <a:t>春秋时期鲁国</a:t>
                      </a:r>
                      <a:endParaRPr lang="zh-CN" altLang="zh-CN" sz="1800" kern="1200" dirty="0" smtClean="0">
                        <a:solidFill>
                          <a:schemeClr val="dk1"/>
                        </a:solidFill>
                        <a:effectLst/>
                        <a:latin typeface="+mn-lt"/>
                        <a:ea typeface="+mn-ea"/>
                        <a:cs typeface="+mn-cs"/>
                      </a:endParaRPr>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kern="1200" dirty="0" smtClean="0">
                          <a:solidFill>
                            <a:schemeClr val="dk1"/>
                          </a:solidFill>
                          <a:effectLst/>
                          <a:latin typeface="+mn-lt"/>
                          <a:ea typeface="+mn-ea"/>
                          <a:cs typeface="+mn-cs"/>
                        </a:rPr>
                        <a:t>春秋时期</a:t>
                      </a:r>
                      <a:r>
                        <a:rPr lang="zh-CN" altLang="en-US" sz="1800" kern="1200" dirty="0" smtClean="0">
                          <a:solidFill>
                            <a:schemeClr val="dk1"/>
                          </a:solidFill>
                          <a:effectLst/>
                          <a:latin typeface="+mn-lt"/>
                          <a:ea typeface="+mn-ea"/>
                          <a:cs typeface="+mn-cs"/>
                        </a:rPr>
                        <a:t>齐</a:t>
                      </a:r>
                      <a:r>
                        <a:rPr lang="zh-CN" altLang="zh-CN" sz="1800" kern="1200" dirty="0" smtClean="0">
                          <a:solidFill>
                            <a:schemeClr val="dk1"/>
                          </a:solidFill>
                          <a:effectLst/>
                          <a:latin typeface="+mn-lt"/>
                          <a:ea typeface="+mn-ea"/>
                          <a:cs typeface="+mn-cs"/>
                        </a:rPr>
                        <a:t>国</a:t>
                      </a:r>
                      <a:endParaRPr lang="zh-CN" altLang="zh-CN" sz="1800" kern="1200" dirty="0" smtClean="0">
                        <a:solidFill>
                          <a:schemeClr val="dk1"/>
                        </a:solidFill>
                        <a:effectLst/>
                        <a:latin typeface="+mn-lt"/>
                        <a:ea typeface="+mn-ea"/>
                        <a:cs typeface="+mn-cs"/>
                      </a:endParaRPr>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36064">
                <a:tc>
                  <a:txBody>
                    <a:bodyPr/>
                    <a:lstStyle/>
                    <a:p>
                      <a:r>
                        <a:rPr lang="zh-CN" altLang="en-US" dirty="0" smtClean="0"/>
                        <a:t>学       派</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smtClean="0"/>
                        <a:t>道家</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kern="1200" dirty="0" smtClean="0">
                          <a:solidFill>
                            <a:schemeClr val="dk1"/>
                          </a:solidFill>
                          <a:effectLst/>
                          <a:latin typeface="+mn-lt"/>
                          <a:ea typeface="+mn-ea"/>
                          <a:cs typeface="+mn-cs"/>
                        </a:rPr>
                        <a:t>儒家</a:t>
                      </a:r>
                      <a:endParaRPr lang="zh-CN" altLang="zh-CN" sz="1800"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zh-CN" altLang="en-US" dirty="0" smtClean="0"/>
                        <a:t>兵家</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zh-CN" altLang="en-US" dirty="0" smtClean="0"/>
                        <a:t>成       就</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kern="1200" dirty="0" smtClean="0">
                          <a:solidFill>
                            <a:schemeClr val="dk1"/>
                          </a:solidFill>
                          <a:effectLst/>
                          <a:latin typeface="+mn-lt"/>
                          <a:ea typeface="+mn-ea"/>
                          <a:cs typeface="+mn-cs"/>
                        </a:rPr>
                        <a:t>辩证法思想，道家创始人</a:t>
                      </a:r>
                      <a:endParaRPr lang="zh-CN" altLang="zh-CN" sz="1800" kern="1200" dirty="0" smtClean="0">
                        <a:solidFill>
                          <a:schemeClr val="dk1"/>
                        </a:solidFill>
                        <a:effectLst/>
                        <a:latin typeface="+mn-lt"/>
                        <a:ea typeface="+mn-ea"/>
                        <a:cs typeface="+mn-cs"/>
                      </a:endParaRPr>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800" kern="1200" dirty="0" smtClean="0">
                          <a:solidFill>
                            <a:schemeClr val="dk1"/>
                          </a:solidFill>
                          <a:effectLst/>
                          <a:latin typeface="+mn-lt"/>
                          <a:ea typeface="+mn-ea"/>
                          <a:cs typeface="+mn-cs"/>
                        </a:rPr>
                        <a:t>思想家，教育家；</a:t>
                      </a:r>
                      <a:r>
                        <a:rPr lang="zh-CN" altLang="zh-CN" sz="1800" kern="1200" dirty="0" smtClean="0">
                          <a:solidFill>
                            <a:schemeClr val="dk1"/>
                          </a:solidFill>
                          <a:effectLst/>
                          <a:latin typeface="+mn-lt"/>
                          <a:ea typeface="+mn-ea"/>
                          <a:cs typeface="+mn-cs"/>
                        </a:rPr>
                        <a:t>开创儒学，编纂《春秋》，修订《六经》，创办私学</a:t>
                      </a:r>
                      <a:endParaRPr lang="zh-CN" altLang="zh-CN" sz="1800" kern="1200" dirty="0" smtClean="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a:t>
                      </a:r>
                      <a:r>
                        <a:rPr lang="zh-CN" altLang="en-US" dirty="0" smtClean="0"/>
                        <a:t>孙子兵法</a:t>
                      </a:r>
                      <a:r>
                        <a:rPr lang="en-US" altLang="zh-CN" dirty="0" smtClean="0"/>
                        <a:t>》</a:t>
                      </a:r>
                      <a:r>
                        <a:rPr lang="zh-CN" altLang="en-US" dirty="0" smtClean="0"/>
                        <a:t>兵学圣典</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zh-CN" altLang="en-US" dirty="0" smtClean="0"/>
                        <a:t>代表作品</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kern="1200" dirty="0" smtClean="0">
                          <a:solidFill>
                            <a:schemeClr val="dk1"/>
                          </a:solidFill>
                          <a:effectLst/>
                          <a:latin typeface="+mn-lt"/>
                          <a:ea typeface="+mn-ea"/>
                          <a:cs typeface="+mn-cs"/>
                        </a:rPr>
                        <a:t>《道德经》</a:t>
                      </a:r>
                      <a:endParaRPr lang="zh-CN" altLang="zh-CN" sz="1800" kern="1200" dirty="0" smtClean="0">
                        <a:solidFill>
                          <a:schemeClr val="dk1"/>
                        </a:solidFill>
                        <a:effectLst/>
                        <a:latin typeface="+mn-lt"/>
                        <a:ea typeface="+mn-ea"/>
                        <a:cs typeface="+mn-cs"/>
                      </a:endParaRPr>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800" kern="1200" dirty="0" smtClean="0">
                          <a:solidFill>
                            <a:schemeClr val="dk1"/>
                          </a:solidFill>
                          <a:effectLst/>
                          <a:latin typeface="+mn-lt"/>
                          <a:ea typeface="+mn-ea"/>
                          <a:cs typeface="+mn-cs"/>
                        </a:rPr>
                        <a:t>《春秋》、《六经》</a:t>
                      </a:r>
                      <a:endParaRPr lang="zh-CN" altLang="zh-CN" sz="1800" kern="1200" dirty="0" smtClean="0">
                        <a:solidFill>
                          <a:schemeClr val="dk1"/>
                        </a:solidFill>
                        <a:effectLst/>
                        <a:latin typeface="+mn-lt"/>
                        <a:ea typeface="+mn-ea"/>
                        <a:cs typeface="+mn-cs"/>
                      </a:endParaRPr>
                    </a:p>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dirty="0" smtClean="0"/>
                        <a:t>《</a:t>
                      </a:r>
                      <a:r>
                        <a:rPr lang="zh-CN" altLang="en-US" dirty="0" smtClean="0"/>
                        <a:t>孙子兵法</a:t>
                      </a:r>
                      <a:r>
                        <a:rPr lang="en-US" altLang="zh-CN" dirty="0" smtClean="0"/>
                        <a:t>》</a:t>
                      </a:r>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p:nvPr/>
        </p:nvSpPr>
        <p:spPr bwMode="auto">
          <a:xfrm>
            <a:off x="179512" y="1905000"/>
            <a:ext cx="8888288"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r>
              <a:rPr lang="zh-CN" altLang="en-US" dirty="0" smtClean="0"/>
              <a:t>知识抢答：</a:t>
            </a:r>
            <a:endParaRPr lang="en-US" altLang="zh-CN" dirty="0" smtClean="0"/>
          </a:p>
          <a:p>
            <a:r>
              <a:rPr lang="en-US" altLang="zh-CN" dirty="0" smtClean="0"/>
              <a:t>1</a:t>
            </a:r>
            <a:r>
              <a:rPr lang="zh-CN" altLang="en-US" dirty="0" smtClean="0"/>
              <a:t>、老子的代表著作是</a:t>
            </a:r>
            <a:r>
              <a:rPr lang="zh-CN" altLang="en-US" dirty="0"/>
              <a:t>哪本</a:t>
            </a:r>
            <a:r>
              <a:rPr lang="zh-CN" altLang="en-US" dirty="0" smtClean="0"/>
              <a:t>？创立了什么学派？</a:t>
            </a:r>
            <a:endParaRPr lang="en-US" altLang="zh-CN" dirty="0" smtClean="0"/>
          </a:p>
          <a:p>
            <a:r>
              <a:rPr lang="en-US" altLang="zh-CN" dirty="0" smtClean="0"/>
              <a:t>2</a:t>
            </a:r>
            <a:r>
              <a:rPr lang="zh-CN" altLang="en-US" dirty="0" smtClean="0"/>
              <a:t>、孔子的名和字各是什么？</a:t>
            </a:r>
            <a:endParaRPr lang="en-US" altLang="zh-CN" dirty="0" smtClean="0"/>
          </a:p>
          <a:p>
            <a:r>
              <a:rPr lang="en-US" altLang="zh-CN" dirty="0" smtClean="0"/>
              <a:t>3</a:t>
            </a:r>
            <a:r>
              <a:rPr lang="zh-CN" altLang="en-US" dirty="0" smtClean="0"/>
              <a:t>、孔子是我国古代伟大的思想家，提出了什么学说？主张怎样治国？</a:t>
            </a:r>
            <a:endParaRPr lang="en-US" altLang="zh-CN" dirty="0" smtClean="0"/>
          </a:p>
          <a:p>
            <a:r>
              <a:rPr lang="en-US" altLang="zh-CN" dirty="0" smtClean="0"/>
              <a:t>4</a:t>
            </a:r>
            <a:r>
              <a:rPr lang="zh-CN" altLang="en-US" dirty="0" smtClean="0"/>
              <a:t>、孔子创立了什么学派？</a:t>
            </a:r>
            <a:endParaRPr lang="en-US" altLang="zh-CN" dirty="0" smtClean="0"/>
          </a:p>
          <a:p>
            <a:r>
              <a:rPr lang="en-US" altLang="zh-CN" dirty="0" smtClean="0"/>
              <a:t>5</a:t>
            </a:r>
            <a:r>
              <a:rPr lang="zh-CN" altLang="en-US" dirty="0" smtClean="0"/>
              <a:t>、后世尊称孙武什么？</a:t>
            </a:r>
            <a:endParaRPr lang="zh-CN" altLang="en-US" dirty="0"/>
          </a:p>
        </p:txBody>
      </p:sp>
      <p:sp>
        <p:nvSpPr>
          <p:cNvPr id="5" name="标题 1"/>
          <p:cNvSpPr>
            <a:spLocks noGrp="1"/>
          </p:cNvSpPr>
          <p:nvPr>
            <p:ph type="title"/>
          </p:nvPr>
        </p:nvSpPr>
        <p:spPr/>
        <p:txBody>
          <a:bodyPr/>
          <a:lstStyle/>
          <a:p>
            <a:r>
              <a:rPr lang="zh-CN" altLang="en-US" dirty="0">
                <a:solidFill>
                  <a:srgbClr val="000000"/>
                </a:solidFill>
              </a:rPr>
              <a:t>环节一：自主学习</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75856" y="332656"/>
            <a:ext cx="5562600" cy="1066800"/>
          </a:xfrm>
        </p:spPr>
        <p:txBody>
          <a:bodyPr/>
          <a:lstStyle/>
          <a:p>
            <a:r>
              <a:rPr lang="zh-CN" altLang="en-US" dirty="0" smtClean="0">
                <a:solidFill>
                  <a:srgbClr val="FF0000"/>
                </a:solidFill>
              </a:rPr>
              <a:t>名片一</a:t>
            </a:r>
            <a:endParaRPr lang="zh-CN" altLang="en-US" dirty="0">
              <a:solidFill>
                <a:srgbClr val="FF0000"/>
              </a:solidFill>
            </a:endParaRPr>
          </a:p>
        </p:txBody>
      </p:sp>
      <p:pic>
        <p:nvPicPr>
          <p:cNvPr id="4" name="Picture 2" descr="http://a.hiphotos.baidu.com/baike/s%3D220/sign=7347bfb59313b07eb9bd570a3cd69113/b58f8c5494eef01fb29c2051e0fe9925bd317d9d.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6382" y="2060848"/>
            <a:ext cx="2520280" cy="3240361"/>
          </a:xfrm>
          <a:prstGeom prst="rect">
            <a:avLst/>
          </a:prstGeom>
          <a:noFill/>
          <a:extLst>
            <a:ext uri="{909E8E84-426E-40DD-AFC4-6F175D3DCCD1}">
              <a14:hiddenFill xmlns:a14="http://schemas.microsoft.com/office/drawing/2010/main">
                <a:solidFill>
                  <a:srgbClr val="FFFFFF"/>
                </a:solidFill>
              </a14:hiddenFill>
            </a:ext>
          </a:extLst>
        </p:spPr>
      </p:pic>
      <p:sp>
        <p:nvSpPr>
          <p:cNvPr id="5" name="内容占位符 2"/>
          <p:cNvSpPr>
            <a:spLocks noGrp="1"/>
          </p:cNvSpPr>
          <p:nvPr>
            <p:ph idx="1"/>
          </p:nvPr>
        </p:nvSpPr>
        <p:spPr bwMode="auto">
          <a:xfrm>
            <a:off x="2606662" y="2091730"/>
            <a:ext cx="526692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rm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Text" lastClr="000000"/>
                </a:solidFill>
                <a:effectLst/>
                <a:uLnTx/>
                <a:uFillTx/>
              </a:rPr>
              <a:t>1</a:t>
            </a:r>
            <a:r>
              <a:rPr kumimoji="0" lang="zh-CN" altLang="en-US" sz="2800" b="0" i="0" u="none" strike="noStrike" kern="0" cap="none" spc="0" normalizeH="0" baseline="0" noProof="0" dirty="0" smtClean="0">
                <a:ln>
                  <a:noFill/>
                </a:ln>
                <a:solidFill>
                  <a:sysClr val="windowText" lastClr="000000"/>
                </a:solidFill>
                <a:effectLst/>
                <a:uLnTx/>
                <a:uFillTx/>
              </a:rPr>
              <a:t>、中文名：</a:t>
            </a:r>
            <a:r>
              <a:rPr kumimoji="0" lang="zh-CN" altLang="en-US" sz="2800" b="0" i="0" u="none" strike="noStrike" kern="0" cap="none" spc="0" normalizeH="0" baseline="0" noProof="0" dirty="0" smtClean="0">
                <a:ln>
                  <a:noFill/>
                </a:ln>
                <a:solidFill>
                  <a:srgbClr val="FF0000"/>
                </a:solidFill>
                <a:effectLst/>
                <a:uLnTx/>
                <a:uFillTx/>
              </a:rPr>
              <a:t>老子</a:t>
            </a:r>
            <a:r>
              <a:rPr lang="zh-CN" altLang="en-US" sz="2800" dirty="0" smtClean="0">
                <a:solidFill>
                  <a:srgbClr val="FF0000"/>
                </a:solidFill>
              </a:rPr>
              <a:t>（姓李名耳）</a:t>
            </a:r>
            <a:endParaRPr kumimoji="0" lang="en-US" altLang="zh-CN" sz="28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sysClr val="windowText" lastClr="000000"/>
                </a:solidFill>
                <a:effectLst/>
                <a:uLnTx/>
                <a:uFillTx/>
              </a:rPr>
              <a:t>2</a:t>
            </a:r>
            <a:r>
              <a:rPr kumimoji="0" lang="zh-CN" altLang="en-US" sz="2800" b="0" i="0" u="none" strike="noStrike" kern="0" cap="none" spc="0" normalizeH="0" baseline="0" noProof="0" dirty="0" smtClean="0">
                <a:ln>
                  <a:noFill/>
                </a:ln>
                <a:solidFill>
                  <a:sysClr val="windowText" lastClr="000000"/>
                </a:solidFill>
                <a:effectLst/>
                <a:uLnTx/>
                <a:uFillTx/>
              </a:rPr>
              <a:t>、籍    贯</a:t>
            </a:r>
            <a:r>
              <a:rPr kumimoji="0" lang="zh-CN" altLang="en-US" sz="2800" b="0" i="0" u="none" strike="noStrike" kern="0" cap="none" spc="0" normalizeH="0" baseline="0" noProof="0" dirty="0" smtClean="0">
                <a:ln>
                  <a:noFill/>
                </a:ln>
                <a:solidFill>
                  <a:prstClr val="black"/>
                </a:solidFill>
                <a:effectLst/>
                <a:uLnTx/>
                <a:uFillTx/>
              </a:rPr>
              <a:t>：</a:t>
            </a:r>
            <a:r>
              <a:rPr kumimoji="0" lang="zh-CN" altLang="en-US" sz="2800" b="0" i="0" u="none" strike="noStrike" kern="0" cap="none" spc="0" normalizeH="0" baseline="0" noProof="0" dirty="0" smtClean="0">
                <a:ln>
                  <a:noFill/>
                </a:ln>
                <a:solidFill>
                  <a:srgbClr val="FF0000"/>
                </a:solidFill>
                <a:effectLst/>
                <a:uLnTx/>
                <a:uFillTx/>
              </a:rPr>
              <a:t>春秋时期楚国</a:t>
            </a:r>
            <a:endParaRPr kumimoji="0" lang="en-US" altLang="zh-CN" sz="28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rPr>
              <a:t>3</a:t>
            </a:r>
            <a:r>
              <a:rPr kumimoji="0" lang="zh-CN" altLang="en-US" sz="2800" b="0" i="0" u="none" strike="noStrike" kern="0" cap="none" spc="0" normalizeH="0" baseline="0" noProof="0" dirty="0" smtClean="0">
                <a:ln>
                  <a:noFill/>
                </a:ln>
                <a:solidFill>
                  <a:prstClr val="black"/>
                </a:solidFill>
                <a:effectLst/>
                <a:uLnTx/>
                <a:uFillTx/>
              </a:rPr>
              <a:t>、民    族：</a:t>
            </a:r>
            <a:r>
              <a:rPr kumimoji="0" lang="zh-CN" altLang="en-US" sz="2800" b="0" i="0" u="none" strike="noStrike" kern="0" cap="none" spc="0" normalizeH="0" baseline="0" noProof="0" dirty="0" smtClean="0">
                <a:ln>
                  <a:noFill/>
                </a:ln>
                <a:solidFill>
                  <a:srgbClr val="FF0000"/>
                </a:solidFill>
                <a:effectLst/>
                <a:uLnTx/>
                <a:uFillTx/>
              </a:rPr>
              <a:t>华夏族</a:t>
            </a:r>
            <a:endParaRPr kumimoji="0" lang="en-US" altLang="zh-CN" sz="28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rPr>
              <a:t>4</a:t>
            </a:r>
            <a:r>
              <a:rPr kumimoji="0" lang="zh-CN" altLang="en-US" sz="2800" b="0" i="0" u="none" strike="noStrike" kern="0" cap="none" spc="0" normalizeH="0" baseline="0" noProof="0" dirty="0" smtClean="0">
                <a:ln>
                  <a:noFill/>
                </a:ln>
                <a:solidFill>
                  <a:prstClr val="black"/>
                </a:solidFill>
                <a:effectLst/>
                <a:uLnTx/>
                <a:uFillTx/>
              </a:rPr>
              <a:t>、学    派：</a:t>
            </a:r>
            <a:r>
              <a:rPr kumimoji="0" lang="zh-CN" altLang="en-US" sz="2800" b="0" i="0" u="none" strike="noStrike" kern="0" cap="none" spc="0" normalizeH="0" baseline="0" noProof="0" dirty="0" smtClean="0">
                <a:ln>
                  <a:noFill/>
                </a:ln>
                <a:solidFill>
                  <a:srgbClr val="FF0000"/>
                </a:solidFill>
                <a:effectLst/>
                <a:uLnTx/>
                <a:uFillTx/>
              </a:rPr>
              <a:t>道家</a:t>
            </a:r>
            <a:endParaRPr kumimoji="0" lang="en-US" altLang="zh-CN" sz="28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rPr>
              <a:t>5</a:t>
            </a:r>
            <a:r>
              <a:rPr kumimoji="0" lang="zh-CN" altLang="en-US" sz="2800" b="0" i="0" u="none" strike="noStrike" kern="0" cap="none" spc="0" normalizeH="0" baseline="0" noProof="0" dirty="0" smtClean="0">
                <a:ln>
                  <a:noFill/>
                </a:ln>
                <a:solidFill>
                  <a:prstClr val="black"/>
                </a:solidFill>
                <a:effectLst/>
                <a:uLnTx/>
                <a:uFillTx/>
              </a:rPr>
              <a:t>、成    就：</a:t>
            </a:r>
            <a:r>
              <a:rPr kumimoji="0" lang="zh-CN" altLang="en-US" sz="2800" b="0" i="0" u="none" strike="noStrike" kern="0" cap="none" spc="0" normalizeH="0" baseline="0" noProof="0" dirty="0" smtClean="0">
                <a:ln>
                  <a:noFill/>
                </a:ln>
                <a:solidFill>
                  <a:srgbClr val="FF0000"/>
                </a:solidFill>
                <a:effectLst/>
                <a:uLnTx/>
                <a:uFillTx/>
              </a:rPr>
              <a:t>思想</a:t>
            </a:r>
            <a:r>
              <a:rPr lang="zh-CN" altLang="en-US" sz="2800" dirty="0" smtClean="0">
                <a:solidFill>
                  <a:srgbClr val="FF0000"/>
                </a:solidFill>
              </a:rPr>
              <a:t>家；</a:t>
            </a:r>
            <a:r>
              <a:rPr kumimoji="0" lang="zh-CN" altLang="en-US" sz="2800" b="0" i="0" u="none" strike="noStrike" kern="0" cap="none" spc="0" normalizeH="0" baseline="0" noProof="0" dirty="0" smtClean="0">
                <a:ln>
                  <a:noFill/>
                </a:ln>
                <a:solidFill>
                  <a:srgbClr val="FF0000"/>
                </a:solidFill>
                <a:effectLst/>
                <a:uLnTx/>
                <a:uFillTx/>
              </a:rPr>
              <a:t>辩证法思想，道家 </a:t>
            </a:r>
            <a:r>
              <a:rPr lang="zh-CN" altLang="en-US" sz="2800" dirty="0" smtClean="0">
                <a:solidFill>
                  <a:srgbClr val="FF0000"/>
                </a:solidFill>
              </a:rPr>
              <a:t>创始人，</a:t>
            </a:r>
            <a:endParaRPr kumimoji="0" lang="en-US" altLang="zh-CN" sz="2800" b="0" i="0" u="none" strike="noStrike" kern="0" cap="none" spc="0" normalizeH="0" baseline="0" noProof="0" dirty="0" smtClean="0">
              <a:ln>
                <a:noFill/>
              </a:ln>
              <a:solidFill>
                <a:srgbClr val="FF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smtClean="0">
                <a:ln>
                  <a:noFill/>
                </a:ln>
                <a:solidFill>
                  <a:prstClr val="black"/>
                </a:solidFill>
                <a:effectLst/>
                <a:uLnTx/>
                <a:uFillTx/>
              </a:rPr>
              <a:t>6</a:t>
            </a:r>
            <a:r>
              <a:rPr kumimoji="0" lang="zh-CN" altLang="en-US" sz="2800" b="0" i="0" u="none" strike="noStrike" kern="0" cap="none" spc="0" normalizeH="0" baseline="0" noProof="0" dirty="0" smtClean="0">
                <a:ln>
                  <a:noFill/>
                </a:ln>
                <a:solidFill>
                  <a:prstClr val="black"/>
                </a:solidFill>
                <a:effectLst/>
                <a:uLnTx/>
                <a:uFillTx/>
              </a:rPr>
              <a:t>、代表作品：</a:t>
            </a:r>
            <a:r>
              <a:rPr kumimoji="0" lang="en-US" altLang="zh-CN" sz="2800" b="0" i="0" u="none" strike="noStrike" kern="0" cap="none" spc="0" normalizeH="0" baseline="0" noProof="0" dirty="0" smtClean="0">
                <a:ln>
                  <a:noFill/>
                </a:ln>
                <a:solidFill>
                  <a:srgbClr val="FF0000"/>
                </a:solidFill>
                <a:effectLst/>
                <a:uLnTx/>
                <a:uFillTx/>
              </a:rPr>
              <a:t>《</a:t>
            </a:r>
            <a:r>
              <a:rPr kumimoji="0" lang="zh-CN" altLang="en-US" sz="2800" b="0" i="0" u="none" strike="noStrike" kern="0" cap="none" spc="0" normalizeH="0" baseline="0" noProof="0" dirty="0" smtClean="0">
                <a:ln>
                  <a:noFill/>
                </a:ln>
                <a:solidFill>
                  <a:srgbClr val="FF0000"/>
                </a:solidFill>
                <a:effectLst/>
                <a:uLnTx/>
                <a:uFillTx/>
              </a:rPr>
              <a:t>道德经</a:t>
            </a:r>
            <a:r>
              <a:rPr kumimoji="0" lang="en-US" altLang="zh-CN" sz="2800" b="0" i="0" u="none" strike="noStrike" kern="0" cap="none" spc="0" normalizeH="0" baseline="0" noProof="0" dirty="0" smtClean="0">
                <a:ln>
                  <a:noFill/>
                </a:ln>
                <a:solidFill>
                  <a:srgbClr val="FF0000"/>
                </a:solidFill>
                <a:effectLst/>
                <a:uLnTx/>
                <a:uFillTx/>
              </a:rPr>
              <a:t>》</a:t>
            </a:r>
            <a:endParaRPr kumimoji="0" lang="zh-CN" altLang="en-US" sz="2800" b="0" i="0" u="none" strike="noStrike" kern="0" cap="none" spc="0" normalizeH="0" baseline="0" noProof="0" dirty="0">
              <a:ln>
                <a:noFill/>
              </a:ln>
              <a:solidFill>
                <a:srgbClr val="FF0000"/>
              </a:solidFill>
              <a:effectLst/>
              <a:uLnTx/>
              <a:uFillTx/>
            </a:endParaRPr>
          </a:p>
        </p:txBody>
      </p:sp>
      <p:pic>
        <p:nvPicPr>
          <p:cNvPr id="6" name="Picture 2" descr="http://c.hiphotos.baidu.com/baike/w%3D268%3Bg%3D0/sign=624e4e7a36adcbef01347900949449e0/aec379310a55b3195928f5cb44a98226cefc17b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0120" y="4094313"/>
            <a:ext cx="1608688" cy="27636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additive="base">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additive="base">
                                        <p:cTn id="3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additive="base">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 calcmode="lin" valueType="num">
                                      <p:cBhvr additive="base">
                                        <p:cTn id="4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rPr>
              <a:t>环节二：合作学习</a:t>
            </a:r>
            <a:endParaRPr lang="zh-CN" altLang="en-US" dirty="0"/>
          </a:p>
        </p:txBody>
      </p:sp>
      <p:sp>
        <p:nvSpPr>
          <p:cNvPr id="3" name="内容占位符 2"/>
          <p:cNvSpPr>
            <a:spLocks noGrp="1"/>
          </p:cNvSpPr>
          <p:nvPr>
            <p:ph idx="1"/>
          </p:nvPr>
        </p:nvSpPr>
        <p:spPr>
          <a:xfrm>
            <a:off x="609600" y="1752600"/>
            <a:ext cx="8305800" cy="1316360"/>
          </a:xfrm>
        </p:spPr>
        <p:txBody>
          <a:bodyPr/>
          <a:lstStyle/>
          <a:p>
            <a:r>
              <a:rPr lang="zh-CN" altLang="en-US" dirty="0" smtClean="0"/>
              <a:t>问题一：</a:t>
            </a:r>
            <a:r>
              <a:rPr lang="zh-CN" altLang="en-US" dirty="0"/>
              <a:t>老子在思想文化领域</a:t>
            </a:r>
            <a:r>
              <a:rPr lang="zh-CN" altLang="en-US" dirty="0" smtClean="0"/>
              <a:t>的有哪些突出贡献？消极</a:t>
            </a:r>
            <a:r>
              <a:rPr lang="zh-CN" altLang="en-US" dirty="0"/>
              <a:t>的</a:t>
            </a:r>
            <a:r>
              <a:rPr lang="zh-CN" altLang="en-US" dirty="0" smtClean="0"/>
              <a:t>思想表现为什么？</a:t>
            </a:r>
            <a:endParaRPr lang="en-US" altLang="zh-CN" dirty="0" smtClean="0"/>
          </a:p>
        </p:txBody>
      </p:sp>
      <p:sp>
        <p:nvSpPr>
          <p:cNvPr id="4" name="矩形 3"/>
          <p:cNvSpPr/>
          <p:nvPr/>
        </p:nvSpPr>
        <p:spPr>
          <a:xfrm>
            <a:off x="971600" y="3068960"/>
            <a:ext cx="7560840" cy="3046988"/>
          </a:xfrm>
          <a:prstGeom prst="rect">
            <a:avLst/>
          </a:prstGeom>
        </p:spPr>
        <p:txBody>
          <a:bodyPr wrap="square">
            <a:spAutoFit/>
          </a:bodyPr>
          <a:lstStyle/>
          <a:p>
            <a:r>
              <a:rPr lang="en-US" altLang="zh-CN" sz="3200" dirty="0">
                <a:solidFill>
                  <a:srgbClr val="0070C0"/>
                </a:solidFill>
              </a:rPr>
              <a:t>1</a:t>
            </a:r>
            <a:r>
              <a:rPr lang="zh-CN" altLang="en-US" sz="3200" dirty="0">
                <a:solidFill>
                  <a:srgbClr val="0070C0"/>
                </a:solidFill>
              </a:rPr>
              <a:t>、创立道家学派，是我国历史上第一个创立自己的学说体系的思想家。</a:t>
            </a:r>
            <a:endParaRPr lang="en-US" altLang="zh-CN" sz="3200" dirty="0">
              <a:solidFill>
                <a:srgbClr val="0070C0"/>
              </a:solidFill>
            </a:endParaRPr>
          </a:p>
          <a:p>
            <a:r>
              <a:rPr lang="en-US" altLang="zh-CN" sz="3200" dirty="0">
                <a:solidFill>
                  <a:srgbClr val="0070C0"/>
                </a:solidFill>
              </a:rPr>
              <a:t>2</a:t>
            </a:r>
            <a:r>
              <a:rPr lang="zh-CN" altLang="en-US" sz="3200" dirty="0">
                <a:solidFill>
                  <a:srgbClr val="0070C0"/>
                </a:solidFill>
              </a:rPr>
              <a:t>、有朴素的辩证因素。</a:t>
            </a:r>
            <a:endParaRPr lang="en-US" altLang="zh-CN" sz="3200" dirty="0">
              <a:solidFill>
                <a:srgbClr val="0070C0"/>
              </a:solidFill>
            </a:endParaRPr>
          </a:p>
          <a:p>
            <a:r>
              <a:rPr lang="en-US" altLang="zh-CN" sz="3200" dirty="0">
                <a:solidFill>
                  <a:srgbClr val="0070C0"/>
                </a:solidFill>
              </a:rPr>
              <a:t>3</a:t>
            </a:r>
            <a:r>
              <a:rPr lang="zh-CN" altLang="en-US" sz="3200" dirty="0">
                <a:solidFill>
                  <a:srgbClr val="0070C0"/>
                </a:solidFill>
              </a:rPr>
              <a:t>、思想比较消极，对社会发展的前景丧失信心，政治上主张</a:t>
            </a:r>
            <a:r>
              <a:rPr lang="zh-CN" altLang="en-US" sz="3200" dirty="0" smtClean="0">
                <a:solidFill>
                  <a:srgbClr val="0070C0"/>
                </a:solidFill>
              </a:rPr>
              <a:t>“无为而治”，他心目中的理想社会是小国寡民</a:t>
            </a:r>
            <a:r>
              <a:rPr lang="zh-CN" altLang="en-US" sz="3200" dirty="0">
                <a:solidFill>
                  <a:srgbClr val="0070C0"/>
                </a:solidFill>
              </a:rPr>
              <a:t>。</a:t>
            </a:r>
            <a:endParaRPr lang="zh-CN" altLang="en-US" sz="3200" dirty="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latin typeface="Arial" panose="020B0604020202020204"/>
              </a:rPr>
              <a:t>1</a:t>
            </a:r>
            <a:r>
              <a:rPr lang="zh-CN" altLang="en-US" dirty="0" smtClean="0">
                <a:solidFill>
                  <a:srgbClr val="FF0000"/>
                </a:solidFill>
                <a:latin typeface="Arial" panose="020B0604020202020204"/>
              </a:rPr>
              <a:t>、以</a:t>
            </a:r>
            <a:r>
              <a:rPr lang="zh-CN" altLang="en-US" dirty="0">
                <a:solidFill>
                  <a:srgbClr val="FF0000"/>
                </a:solidFill>
                <a:latin typeface="Arial" panose="020B0604020202020204"/>
              </a:rPr>
              <a:t>“道”解释宇宙万物的演变</a:t>
            </a:r>
            <a:endParaRPr lang="zh-CN" altLang="en-US" dirty="0"/>
          </a:p>
        </p:txBody>
      </p:sp>
      <p:sp>
        <p:nvSpPr>
          <p:cNvPr id="4" name="内容占位符 2"/>
          <p:cNvSpPr>
            <a:spLocks noGrp="1"/>
          </p:cNvSpPr>
          <p:nvPr>
            <p:ph idx="1"/>
          </p:nvPr>
        </p:nvSpPr>
        <p:spPr>
          <a:xfrm>
            <a:off x="107504" y="1861851"/>
            <a:ext cx="3168352" cy="4525963"/>
          </a:xfrm>
        </p:spPr>
        <p:txBody>
          <a:bodyPr/>
          <a:lstStyle/>
          <a:p>
            <a:endParaRPr lang="en-US" altLang="zh-CN" dirty="0" smtClean="0">
              <a:solidFill>
                <a:srgbClr val="333333"/>
              </a:solidFill>
              <a:latin typeface="Arial" panose="020B0604020202020204"/>
            </a:endParaRPr>
          </a:p>
          <a:p>
            <a:pPr marL="0" indent="0">
              <a:buNone/>
            </a:pPr>
            <a:r>
              <a:rPr lang="zh-CN" altLang="en-US" dirty="0" smtClean="0">
                <a:solidFill>
                  <a:srgbClr val="333333"/>
                </a:solidFill>
                <a:latin typeface="Arial" panose="020B0604020202020204"/>
              </a:rPr>
              <a:t>认为</a:t>
            </a:r>
            <a:r>
              <a:rPr lang="zh-CN" altLang="en-US" dirty="0">
                <a:solidFill>
                  <a:srgbClr val="333333"/>
                </a:solidFill>
                <a:latin typeface="Arial" panose="020B0604020202020204"/>
              </a:rPr>
              <a:t>一切事物都</a:t>
            </a:r>
            <a:r>
              <a:rPr lang="zh-CN" altLang="en-US" dirty="0" smtClean="0">
                <a:solidFill>
                  <a:srgbClr val="333333"/>
                </a:solidFill>
                <a:latin typeface="Arial" panose="020B0604020202020204"/>
              </a:rPr>
              <a:t>遵循事物的规律“道” ，但“道”又是不能直接感知的。</a:t>
            </a:r>
            <a:endParaRPr lang="zh-CN" altLang="en-US" dirty="0"/>
          </a:p>
        </p:txBody>
      </p:sp>
      <p:pic>
        <p:nvPicPr>
          <p:cNvPr id="5" name="Picture 2" descr="C:\Users\Administrator\Desktop\45975TDegx_b.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07904" y="1652314"/>
            <a:ext cx="4759424" cy="49450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FF0000"/>
                </a:solidFill>
              </a:rPr>
              <a:t>2</a:t>
            </a:r>
            <a:r>
              <a:rPr lang="zh-CN" altLang="en-US" dirty="0" smtClean="0">
                <a:solidFill>
                  <a:srgbClr val="FF0000"/>
                </a:solidFill>
              </a:rPr>
              <a:t>、朴素</a:t>
            </a:r>
            <a:r>
              <a:rPr lang="zh-CN" altLang="en-US" dirty="0">
                <a:solidFill>
                  <a:srgbClr val="FF0000"/>
                </a:solidFill>
              </a:rPr>
              <a:t>的辩证因素</a:t>
            </a:r>
            <a:endParaRPr lang="zh-CN" altLang="en-US" dirty="0"/>
          </a:p>
        </p:txBody>
      </p:sp>
      <p:pic>
        <p:nvPicPr>
          <p:cNvPr id="4" name="Picture 2" descr="C:\Users\Administrator\Desktop\86g58PICWvI_1024.jpg"/>
          <p:cNvPicPr>
            <a:picLocks noGrp="1" noChangeAspect="1" noChangeArrowheads="1"/>
          </p:cNvPicPr>
          <p:nvPr>
            <p:ph idx="1"/>
          </p:nvPr>
        </p:nvPicPr>
        <p:blipFill>
          <a:blip r:embed="rId1">
            <a:extLst>
              <a:ext uri="{28A0092B-C50C-407E-A947-70E740481C1C}">
                <a14:useLocalDpi xmlns:a14="http://schemas.microsoft.com/office/drawing/2010/main" val="0"/>
              </a:ext>
            </a:extLst>
          </a:blip>
          <a:srcRect/>
          <a:stretch>
            <a:fillRect/>
          </a:stretch>
        </p:blipFill>
        <p:spPr bwMode="auto">
          <a:xfrm>
            <a:off x="2901696" y="2420888"/>
            <a:ext cx="6242304" cy="344424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319609" y="1988840"/>
            <a:ext cx="2448272" cy="4401205"/>
          </a:xfrm>
          <a:prstGeom prst="rect">
            <a:avLst/>
          </a:prstGeom>
        </p:spPr>
        <p:txBody>
          <a:bodyPr wrap="square">
            <a:spAutoFit/>
          </a:bodyPr>
          <a:lstStyle/>
          <a:p>
            <a:r>
              <a:rPr lang="zh-CN" altLang="en-US" sz="2800" dirty="0" smtClean="0">
                <a:solidFill>
                  <a:srgbClr val="333333"/>
                </a:solidFill>
                <a:latin typeface="Arial" panose="020B0604020202020204"/>
              </a:rPr>
              <a:t>一切事物是由彼此对立而又相互联系、相互依存的两个方面构成的。相互</a:t>
            </a:r>
            <a:r>
              <a:rPr lang="zh-CN" altLang="en-US" sz="2800" dirty="0">
                <a:solidFill>
                  <a:srgbClr val="333333"/>
                </a:solidFill>
                <a:latin typeface="Arial" panose="020B0604020202020204"/>
              </a:rPr>
              <a:t>对立的事物会互相</a:t>
            </a:r>
            <a:r>
              <a:rPr lang="zh-CN" altLang="en-US" sz="2800" dirty="0" smtClean="0">
                <a:solidFill>
                  <a:srgbClr val="333333"/>
                </a:solidFill>
                <a:latin typeface="Arial" panose="020B0604020202020204"/>
              </a:rPr>
              <a:t>转化。方法来源于</a:t>
            </a:r>
            <a:r>
              <a:rPr lang="zh-CN" altLang="en-US" sz="2800" dirty="0">
                <a:solidFill>
                  <a:srgbClr val="333333"/>
                </a:solidFill>
                <a:latin typeface="Arial" panose="020B0604020202020204"/>
              </a:rPr>
              <a:t>事物的</a:t>
            </a:r>
            <a:r>
              <a:rPr lang="zh-CN" altLang="en-US" sz="2800" dirty="0" smtClean="0">
                <a:solidFill>
                  <a:srgbClr val="333333"/>
                </a:solidFill>
                <a:latin typeface="Arial" panose="020B0604020202020204"/>
              </a:rPr>
              <a:t>规律（</a:t>
            </a:r>
            <a:r>
              <a:rPr lang="zh-CN" altLang="en-US" sz="2800" dirty="0">
                <a:solidFill>
                  <a:srgbClr val="333333"/>
                </a:solidFill>
                <a:latin typeface="Arial" panose="020B0604020202020204"/>
              </a:rPr>
              <a:t>道）</a:t>
            </a:r>
            <a:r>
              <a:rPr lang="zh-CN" altLang="en-US" sz="2800" dirty="0" smtClean="0">
                <a:solidFill>
                  <a:srgbClr val="333333"/>
                </a:solidFill>
                <a:latin typeface="Arial" panose="020B0604020202020204"/>
              </a:rPr>
              <a:t>。</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蓝色飞轮设计模板">
  <a:themeElements>
    <a:clrScheme name="蓝色飞轮设计模板 6">
      <a:dk1>
        <a:srgbClr val="000000"/>
      </a:dk1>
      <a:lt1>
        <a:srgbClr val="FFFFFF"/>
      </a:lt1>
      <a:dk2>
        <a:srgbClr val="000000"/>
      </a:dk2>
      <a:lt2>
        <a:srgbClr val="969696"/>
      </a:lt2>
      <a:accent1>
        <a:srgbClr val="ABCF7F"/>
      </a:accent1>
      <a:accent2>
        <a:srgbClr val="FF9966"/>
      </a:accent2>
      <a:accent3>
        <a:srgbClr val="FFFFFF"/>
      </a:accent3>
      <a:accent4>
        <a:srgbClr val="000000"/>
      </a:accent4>
      <a:accent5>
        <a:srgbClr val="D2E4C0"/>
      </a:accent5>
      <a:accent6>
        <a:srgbClr val="E78A5C"/>
      </a:accent6>
      <a:hlink>
        <a:srgbClr val="EA552C"/>
      </a:hlink>
      <a:folHlink>
        <a:srgbClr val="996600"/>
      </a:folHlink>
    </a:clrScheme>
    <a:fontScheme name="蓝色飞轮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蓝色飞轮设计模板 1">
        <a:dk1>
          <a:srgbClr val="000000"/>
        </a:dk1>
        <a:lt1>
          <a:srgbClr val="FFFFFF"/>
        </a:lt1>
        <a:dk2>
          <a:srgbClr val="000000"/>
        </a:dk2>
        <a:lt2>
          <a:srgbClr val="808080"/>
        </a:lt2>
        <a:accent1>
          <a:srgbClr val="DDE9B5"/>
        </a:accent1>
        <a:accent2>
          <a:srgbClr val="333399"/>
        </a:accent2>
        <a:accent3>
          <a:srgbClr val="FFFFFF"/>
        </a:accent3>
        <a:accent4>
          <a:srgbClr val="000000"/>
        </a:accent4>
        <a:accent5>
          <a:srgbClr val="EBF2D7"/>
        </a:accent5>
        <a:accent6>
          <a:srgbClr val="2D2D8A"/>
        </a:accent6>
        <a:hlink>
          <a:srgbClr val="339966"/>
        </a:hlink>
        <a:folHlink>
          <a:srgbClr val="336699"/>
        </a:folHlink>
      </a:clrScheme>
      <a:clrMap bg1="lt1" tx1="dk1" bg2="lt2" tx2="dk2" accent1="accent1" accent2="accent2" accent3="accent3" accent4="accent4" accent5="accent5" accent6="accent6" hlink="hlink" folHlink="folHlink"/>
    </a:extraClrScheme>
    <a:extraClrScheme>
      <a:clrScheme name="蓝色飞轮设计模板 2">
        <a:dk1>
          <a:srgbClr val="000000"/>
        </a:dk1>
        <a:lt1>
          <a:srgbClr val="FFFFFF"/>
        </a:lt1>
        <a:dk2>
          <a:srgbClr val="000000"/>
        </a:dk2>
        <a:lt2>
          <a:srgbClr val="808080"/>
        </a:lt2>
        <a:accent1>
          <a:srgbClr val="D5DEBA"/>
        </a:accent1>
        <a:accent2>
          <a:srgbClr val="F1FFCD"/>
        </a:accent2>
        <a:accent3>
          <a:srgbClr val="FFFFFF"/>
        </a:accent3>
        <a:accent4>
          <a:srgbClr val="000000"/>
        </a:accent4>
        <a:accent5>
          <a:srgbClr val="E7ECD9"/>
        </a:accent5>
        <a:accent6>
          <a:srgbClr val="DAE7BA"/>
        </a:accent6>
        <a:hlink>
          <a:srgbClr val="7B7D37"/>
        </a:hlink>
        <a:folHlink>
          <a:srgbClr val="3A6266"/>
        </a:folHlink>
      </a:clrScheme>
      <a:clrMap bg1="lt1" tx1="dk1" bg2="lt2" tx2="dk2" accent1="accent1" accent2="accent2" accent3="accent3" accent4="accent4" accent5="accent5" accent6="accent6" hlink="hlink" folHlink="folHlink"/>
    </a:extraClrScheme>
    <a:extraClrScheme>
      <a:clrScheme name="蓝色飞轮设计模板 3">
        <a:dk1>
          <a:srgbClr val="777777"/>
        </a:dk1>
        <a:lt1>
          <a:srgbClr val="333333"/>
        </a:lt1>
        <a:dk2>
          <a:srgbClr val="000066"/>
        </a:dk2>
        <a:lt2>
          <a:srgbClr val="D1D1CB"/>
        </a:lt2>
        <a:accent1>
          <a:srgbClr val="99998D"/>
        </a:accent1>
        <a:accent2>
          <a:srgbClr val="6292C6"/>
        </a:accent2>
        <a:accent3>
          <a:srgbClr val="AAAAB8"/>
        </a:accent3>
        <a:accent4>
          <a:srgbClr val="2A2A2A"/>
        </a:accent4>
        <a:accent5>
          <a:srgbClr val="CACAC5"/>
        </a:accent5>
        <a:accent6>
          <a:srgbClr val="5884B3"/>
        </a:accent6>
        <a:hlink>
          <a:srgbClr val="FEF4AA"/>
        </a:hlink>
        <a:folHlink>
          <a:srgbClr val="F8F8F8"/>
        </a:folHlink>
      </a:clrScheme>
      <a:clrMap bg1="dk2" tx1="lt1" bg2="dk1" tx2="lt2" accent1="accent1" accent2="accent2" accent3="accent3" accent4="accent4" accent5="accent5" accent6="accent6" hlink="hlink" folHlink="folHlink"/>
    </a:extraClrScheme>
    <a:extraClrScheme>
      <a:clrScheme name="蓝色飞轮设计模板 4">
        <a:dk1>
          <a:srgbClr val="333333"/>
        </a:dk1>
        <a:lt1>
          <a:srgbClr val="FFFFFF"/>
        </a:lt1>
        <a:dk2>
          <a:srgbClr val="D1D1CB"/>
        </a:dk2>
        <a:lt2>
          <a:srgbClr val="777777"/>
        </a:lt2>
        <a:accent1>
          <a:srgbClr val="99998D"/>
        </a:accent1>
        <a:accent2>
          <a:srgbClr val="6292C6"/>
        </a:accent2>
        <a:accent3>
          <a:srgbClr val="FFFFFF"/>
        </a:accent3>
        <a:accent4>
          <a:srgbClr val="2A2A2A"/>
        </a:accent4>
        <a:accent5>
          <a:srgbClr val="CACAC5"/>
        </a:accent5>
        <a:accent6>
          <a:srgbClr val="5884B3"/>
        </a:accent6>
        <a:hlink>
          <a:srgbClr val="FEF4AA"/>
        </a:hlink>
        <a:folHlink>
          <a:srgbClr val="F8F8F8"/>
        </a:folHlink>
      </a:clrScheme>
      <a:clrMap bg1="lt1" tx1="dk1" bg2="lt2" tx2="dk2" accent1="accent1" accent2="accent2" accent3="accent3" accent4="accent4" accent5="accent5" accent6="accent6" hlink="hlink" folHlink="folHlink"/>
    </a:extraClrScheme>
    <a:extraClrScheme>
      <a:clrScheme name="蓝色飞轮设计模板 5">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FFFF"/>
        </a:folHlink>
      </a:clrScheme>
      <a:clrMap bg1="lt1" tx1="dk1" bg2="lt2" tx2="dk2" accent1="accent1" accent2="accent2" accent3="accent3" accent4="accent4" accent5="accent5" accent6="accent6" hlink="hlink" folHlink="folHlink"/>
    </a:extraClrScheme>
    <a:extraClrScheme>
      <a:clrScheme name="蓝色飞轮设计模板 6">
        <a:dk1>
          <a:srgbClr val="000000"/>
        </a:dk1>
        <a:lt1>
          <a:srgbClr val="FFFFFF"/>
        </a:lt1>
        <a:dk2>
          <a:srgbClr val="000000"/>
        </a:dk2>
        <a:lt2>
          <a:srgbClr val="969696"/>
        </a:lt2>
        <a:accent1>
          <a:srgbClr val="ABCF7F"/>
        </a:accent1>
        <a:accent2>
          <a:srgbClr val="FF9966"/>
        </a:accent2>
        <a:accent3>
          <a:srgbClr val="FFFFFF"/>
        </a:accent3>
        <a:accent4>
          <a:srgbClr val="000000"/>
        </a:accent4>
        <a:accent5>
          <a:srgbClr val="D2E4C0"/>
        </a:accent5>
        <a:accent6>
          <a:srgbClr val="E78A5C"/>
        </a:accent6>
        <a:hlink>
          <a:srgbClr val="EA552C"/>
        </a:hlink>
        <a:folHlink>
          <a:srgbClr val="996600"/>
        </a:folHlink>
      </a:clrScheme>
      <a:clrMap bg1="lt1" tx1="dk1" bg2="lt2" tx2="dk2" accent1="accent1" accent2="accent2" accent3="accent3" accent4="accent4" accent5="accent5" accent6="accent6" hlink="hlink" folHlink="folHlink"/>
    </a:extraClrScheme>
    <a:extraClrScheme>
      <a:clrScheme name="蓝色飞轮设计模板 7">
        <a:dk1>
          <a:srgbClr val="85CADF"/>
        </a:dk1>
        <a:lt1>
          <a:srgbClr val="DBF0FF"/>
        </a:lt1>
        <a:dk2>
          <a:srgbClr val="CCFFFF"/>
        </a:dk2>
        <a:lt2>
          <a:srgbClr val="003366"/>
        </a:lt2>
        <a:accent1>
          <a:srgbClr val="3F709D"/>
        </a:accent1>
        <a:accent2>
          <a:srgbClr val="00B000"/>
        </a:accent2>
        <a:accent3>
          <a:srgbClr val="EAF6FF"/>
        </a:accent3>
        <a:accent4>
          <a:srgbClr val="71ACBE"/>
        </a:accent4>
        <a:accent5>
          <a:srgbClr val="AFBBCC"/>
        </a:accent5>
        <a:accent6>
          <a:srgbClr val="009F00"/>
        </a:accent6>
        <a:hlink>
          <a:srgbClr val="66CCFF"/>
        </a:hlink>
        <a:folHlink>
          <a:srgbClr val="FFF381"/>
        </a:folHlink>
      </a:clrScheme>
      <a:clrMap bg1="lt1" tx1="dk1" bg2="lt2" tx2="dk2" accent1="accent1" accent2="accent2" accent3="accent3" accent4="accent4" accent5="accent5" accent6="accent6" hlink="hlink" folHlink="folHlink"/>
    </a:extraClrScheme>
    <a:extraClrScheme>
      <a:clrScheme name="蓝色飞轮设计模板 8">
        <a:dk1>
          <a:srgbClr val="663300"/>
        </a:dk1>
        <a:lt1>
          <a:srgbClr val="D2BA9E"/>
        </a:lt1>
        <a:dk2>
          <a:srgbClr val="DFC08D"/>
        </a:dk2>
        <a:lt2>
          <a:srgbClr val="2D2015"/>
        </a:lt2>
        <a:accent1>
          <a:srgbClr val="C6DF95"/>
        </a:accent1>
        <a:accent2>
          <a:srgbClr val="8F5F2F"/>
        </a:accent2>
        <a:accent3>
          <a:srgbClr val="E5D9CC"/>
        </a:accent3>
        <a:accent4>
          <a:srgbClr val="562A00"/>
        </a:accent4>
        <a:accent5>
          <a:srgbClr val="DFECC8"/>
        </a:accent5>
        <a:accent6>
          <a:srgbClr val="81552A"/>
        </a:accent6>
        <a:hlink>
          <a:srgbClr val="CCB400"/>
        </a:hlink>
        <a:folHlink>
          <a:srgbClr val="5C6E70"/>
        </a:folHlink>
      </a:clrScheme>
      <a:clrMap bg1="lt1" tx1="dk1" bg2="lt2" tx2="dk2" accent1="accent1" accent2="accent2" accent3="accent3" accent4="accent4" accent5="accent5" accent6="accent6" hlink="hlink" folHlink="folHlink"/>
    </a:extraClrScheme>
    <a:extraClrScheme>
      <a:clrScheme name="蓝色飞轮设计模板 9">
        <a:dk1>
          <a:srgbClr val="969696"/>
        </a:dk1>
        <a:lt1>
          <a:srgbClr val="DEF6F1"/>
        </a:lt1>
        <a:dk2>
          <a:srgbClr val="8BCD33"/>
        </a:dk2>
        <a:lt2>
          <a:srgbClr val="969696"/>
        </a:lt2>
        <a:accent1>
          <a:srgbClr val="E8FFCD"/>
        </a:accent1>
        <a:accent2>
          <a:srgbClr val="8DC6FF"/>
        </a:accent2>
        <a:accent3>
          <a:srgbClr val="ECFAF7"/>
        </a:accent3>
        <a:accent4>
          <a:srgbClr val="7F7F7F"/>
        </a:accent4>
        <a:accent5>
          <a:srgbClr val="F2FFE3"/>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蓝色飞轮设计模板 10">
        <a:dk1>
          <a:srgbClr val="336699"/>
        </a:dk1>
        <a:lt1>
          <a:srgbClr val="CCECFF"/>
        </a:lt1>
        <a:dk2>
          <a:srgbClr val="CCFF66"/>
        </a:dk2>
        <a:lt2>
          <a:srgbClr val="336699"/>
        </a:lt2>
        <a:accent1>
          <a:srgbClr val="DFF3FF"/>
        </a:accent1>
        <a:accent2>
          <a:srgbClr val="A6B84A"/>
        </a:accent2>
        <a:accent3>
          <a:srgbClr val="E2F4FF"/>
        </a:accent3>
        <a:accent4>
          <a:srgbClr val="2A5682"/>
        </a:accent4>
        <a:accent5>
          <a:srgbClr val="ECF8FF"/>
        </a:accent5>
        <a:accent6>
          <a:srgbClr val="96A642"/>
        </a:accent6>
        <a:hlink>
          <a:srgbClr val="73B5CF"/>
        </a:hlink>
        <a:folHlink>
          <a:srgbClr val="008080"/>
        </a:folHlink>
      </a:clrScheme>
      <a:clrMap bg1="lt1" tx1="dk1" bg2="lt2" tx2="dk2" accent1="accent1" accent2="accent2" accent3="accent3" accent4="accent4" accent5="accent5" accent6="accent6" hlink="hlink" folHlink="folHlink"/>
    </a:extraClrScheme>
    <a:extraClrScheme>
      <a:clrScheme name="蓝色飞轮设计模板 11">
        <a:dk1>
          <a:srgbClr val="000000"/>
        </a:dk1>
        <a:lt1>
          <a:srgbClr val="FFFFD9"/>
        </a:lt1>
        <a:dk2>
          <a:srgbClr val="663300"/>
        </a:dk2>
        <a:lt2>
          <a:srgbClr val="777777"/>
        </a:lt2>
        <a:accent1>
          <a:srgbClr val="F6FDE1"/>
        </a:accent1>
        <a:accent2>
          <a:srgbClr val="BFC39F"/>
        </a:accent2>
        <a:accent3>
          <a:srgbClr val="FFFFE9"/>
        </a:accent3>
        <a:accent4>
          <a:srgbClr val="000000"/>
        </a:accent4>
        <a:accent5>
          <a:srgbClr val="FAFEEE"/>
        </a:accent5>
        <a:accent6>
          <a:srgbClr val="ADB090"/>
        </a:accent6>
        <a:hlink>
          <a:srgbClr val="FE7F52"/>
        </a:hlink>
        <a:folHlink>
          <a:srgbClr val="F83622"/>
        </a:folHlink>
      </a:clrScheme>
      <a:clrMap bg1="lt1" tx1="dk1" bg2="lt2" tx2="dk2" accent1="accent1" accent2="accent2" accent3="accent3" accent4="accent4" accent5="accent5" accent6="accent6" hlink="hlink" folHlink="folHlink"/>
    </a:extraClrScheme>
    <a:extraClrScheme>
      <a:clrScheme name="蓝色飞轮设计模板 12">
        <a:dk1>
          <a:srgbClr val="969696"/>
        </a:dk1>
        <a:lt1>
          <a:srgbClr val="DADAE6"/>
        </a:lt1>
        <a:dk2>
          <a:srgbClr val="FFFFFF"/>
        </a:dk2>
        <a:lt2>
          <a:srgbClr val="3E3E5C"/>
        </a:lt2>
        <a:accent1>
          <a:srgbClr val="C4CFE6"/>
        </a:accent1>
        <a:accent2>
          <a:srgbClr val="9DE719"/>
        </a:accent2>
        <a:accent3>
          <a:srgbClr val="EAEAF0"/>
        </a:accent3>
        <a:accent4>
          <a:srgbClr val="7F7F7F"/>
        </a:accent4>
        <a:accent5>
          <a:srgbClr val="DEE4F0"/>
        </a:accent5>
        <a:accent6>
          <a:srgbClr val="8ED116"/>
        </a:accent6>
        <a:hlink>
          <a:srgbClr val="0066CC"/>
        </a:hlink>
        <a:folHlink>
          <a:srgbClr val="FAFFF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蓝色飞轮设计模板">
  <a:themeElements>
    <a:clrScheme name="蓝色飞轮设计模板 6">
      <a:dk1>
        <a:srgbClr val="000000"/>
      </a:dk1>
      <a:lt1>
        <a:srgbClr val="FFFFFF"/>
      </a:lt1>
      <a:dk2>
        <a:srgbClr val="000000"/>
      </a:dk2>
      <a:lt2>
        <a:srgbClr val="969696"/>
      </a:lt2>
      <a:accent1>
        <a:srgbClr val="ABCF7F"/>
      </a:accent1>
      <a:accent2>
        <a:srgbClr val="FF9966"/>
      </a:accent2>
      <a:accent3>
        <a:srgbClr val="FFFFFF"/>
      </a:accent3>
      <a:accent4>
        <a:srgbClr val="000000"/>
      </a:accent4>
      <a:accent5>
        <a:srgbClr val="D2E4C0"/>
      </a:accent5>
      <a:accent6>
        <a:srgbClr val="E78A5C"/>
      </a:accent6>
      <a:hlink>
        <a:srgbClr val="EA552C"/>
      </a:hlink>
      <a:folHlink>
        <a:srgbClr val="996600"/>
      </a:folHlink>
    </a:clrScheme>
    <a:fontScheme name="蓝色飞轮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蓝色飞轮设计模板 1">
        <a:dk1>
          <a:srgbClr val="000000"/>
        </a:dk1>
        <a:lt1>
          <a:srgbClr val="FFFFFF"/>
        </a:lt1>
        <a:dk2>
          <a:srgbClr val="000000"/>
        </a:dk2>
        <a:lt2>
          <a:srgbClr val="808080"/>
        </a:lt2>
        <a:accent1>
          <a:srgbClr val="DDE9B5"/>
        </a:accent1>
        <a:accent2>
          <a:srgbClr val="333399"/>
        </a:accent2>
        <a:accent3>
          <a:srgbClr val="FFFFFF"/>
        </a:accent3>
        <a:accent4>
          <a:srgbClr val="000000"/>
        </a:accent4>
        <a:accent5>
          <a:srgbClr val="EBF2D7"/>
        </a:accent5>
        <a:accent6>
          <a:srgbClr val="2D2D8A"/>
        </a:accent6>
        <a:hlink>
          <a:srgbClr val="339966"/>
        </a:hlink>
        <a:folHlink>
          <a:srgbClr val="336699"/>
        </a:folHlink>
      </a:clrScheme>
      <a:clrMap bg1="lt1" tx1="dk1" bg2="lt2" tx2="dk2" accent1="accent1" accent2="accent2" accent3="accent3" accent4="accent4" accent5="accent5" accent6="accent6" hlink="hlink" folHlink="folHlink"/>
    </a:extraClrScheme>
    <a:extraClrScheme>
      <a:clrScheme name="蓝色飞轮设计模板 2">
        <a:dk1>
          <a:srgbClr val="000000"/>
        </a:dk1>
        <a:lt1>
          <a:srgbClr val="FFFFFF"/>
        </a:lt1>
        <a:dk2>
          <a:srgbClr val="000000"/>
        </a:dk2>
        <a:lt2>
          <a:srgbClr val="808080"/>
        </a:lt2>
        <a:accent1>
          <a:srgbClr val="D5DEBA"/>
        </a:accent1>
        <a:accent2>
          <a:srgbClr val="F1FFCD"/>
        </a:accent2>
        <a:accent3>
          <a:srgbClr val="FFFFFF"/>
        </a:accent3>
        <a:accent4>
          <a:srgbClr val="000000"/>
        </a:accent4>
        <a:accent5>
          <a:srgbClr val="E7ECD9"/>
        </a:accent5>
        <a:accent6>
          <a:srgbClr val="DAE7BA"/>
        </a:accent6>
        <a:hlink>
          <a:srgbClr val="7B7D37"/>
        </a:hlink>
        <a:folHlink>
          <a:srgbClr val="3A6266"/>
        </a:folHlink>
      </a:clrScheme>
      <a:clrMap bg1="lt1" tx1="dk1" bg2="lt2" tx2="dk2" accent1="accent1" accent2="accent2" accent3="accent3" accent4="accent4" accent5="accent5" accent6="accent6" hlink="hlink" folHlink="folHlink"/>
    </a:extraClrScheme>
    <a:extraClrScheme>
      <a:clrScheme name="蓝色飞轮设计模板 3">
        <a:dk1>
          <a:srgbClr val="777777"/>
        </a:dk1>
        <a:lt1>
          <a:srgbClr val="333333"/>
        </a:lt1>
        <a:dk2>
          <a:srgbClr val="000066"/>
        </a:dk2>
        <a:lt2>
          <a:srgbClr val="D1D1CB"/>
        </a:lt2>
        <a:accent1>
          <a:srgbClr val="99998D"/>
        </a:accent1>
        <a:accent2>
          <a:srgbClr val="6292C6"/>
        </a:accent2>
        <a:accent3>
          <a:srgbClr val="AAAAB8"/>
        </a:accent3>
        <a:accent4>
          <a:srgbClr val="2A2A2A"/>
        </a:accent4>
        <a:accent5>
          <a:srgbClr val="CACAC5"/>
        </a:accent5>
        <a:accent6>
          <a:srgbClr val="5884B3"/>
        </a:accent6>
        <a:hlink>
          <a:srgbClr val="FEF4AA"/>
        </a:hlink>
        <a:folHlink>
          <a:srgbClr val="F8F8F8"/>
        </a:folHlink>
      </a:clrScheme>
      <a:clrMap bg1="dk2" tx1="lt1" bg2="dk1" tx2="lt2" accent1="accent1" accent2="accent2" accent3="accent3" accent4="accent4" accent5="accent5" accent6="accent6" hlink="hlink" folHlink="folHlink"/>
    </a:extraClrScheme>
    <a:extraClrScheme>
      <a:clrScheme name="蓝色飞轮设计模板 4">
        <a:dk1>
          <a:srgbClr val="333333"/>
        </a:dk1>
        <a:lt1>
          <a:srgbClr val="FFFFFF"/>
        </a:lt1>
        <a:dk2>
          <a:srgbClr val="D1D1CB"/>
        </a:dk2>
        <a:lt2>
          <a:srgbClr val="777777"/>
        </a:lt2>
        <a:accent1>
          <a:srgbClr val="99998D"/>
        </a:accent1>
        <a:accent2>
          <a:srgbClr val="6292C6"/>
        </a:accent2>
        <a:accent3>
          <a:srgbClr val="FFFFFF"/>
        </a:accent3>
        <a:accent4>
          <a:srgbClr val="2A2A2A"/>
        </a:accent4>
        <a:accent5>
          <a:srgbClr val="CACAC5"/>
        </a:accent5>
        <a:accent6>
          <a:srgbClr val="5884B3"/>
        </a:accent6>
        <a:hlink>
          <a:srgbClr val="FEF4AA"/>
        </a:hlink>
        <a:folHlink>
          <a:srgbClr val="F8F8F8"/>
        </a:folHlink>
      </a:clrScheme>
      <a:clrMap bg1="lt1" tx1="dk1" bg2="lt2" tx2="dk2" accent1="accent1" accent2="accent2" accent3="accent3" accent4="accent4" accent5="accent5" accent6="accent6" hlink="hlink" folHlink="folHlink"/>
    </a:extraClrScheme>
    <a:extraClrScheme>
      <a:clrScheme name="蓝色飞轮设计模板 5">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FFFFFF"/>
        </a:folHlink>
      </a:clrScheme>
      <a:clrMap bg1="lt1" tx1="dk1" bg2="lt2" tx2="dk2" accent1="accent1" accent2="accent2" accent3="accent3" accent4="accent4" accent5="accent5" accent6="accent6" hlink="hlink" folHlink="folHlink"/>
    </a:extraClrScheme>
    <a:extraClrScheme>
      <a:clrScheme name="蓝色飞轮设计模板 6">
        <a:dk1>
          <a:srgbClr val="000000"/>
        </a:dk1>
        <a:lt1>
          <a:srgbClr val="FFFFFF"/>
        </a:lt1>
        <a:dk2>
          <a:srgbClr val="000000"/>
        </a:dk2>
        <a:lt2>
          <a:srgbClr val="969696"/>
        </a:lt2>
        <a:accent1>
          <a:srgbClr val="ABCF7F"/>
        </a:accent1>
        <a:accent2>
          <a:srgbClr val="FF9966"/>
        </a:accent2>
        <a:accent3>
          <a:srgbClr val="FFFFFF"/>
        </a:accent3>
        <a:accent4>
          <a:srgbClr val="000000"/>
        </a:accent4>
        <a:accent5>
          <a:srgbClr val="D2E4C0"/>
        </a:accent5>
        <a:accent6>
          <a:srgbClr val="E78A5C"/>
        </a:accent6>
        <a:hlink>
          <a:srgbClr val="EA552C"/>
        </a:hlink>
        <a:folHlink>
          <a:srgbClr val="996600"/>
        </a:folHlink>
      </a:clrScheme>
      <a:clrMap bg1="lt1" tx1="dk1" bg2="lt2" tx2="dk2" accent1="accent1" accent2="accent2" accent3="accent3" accent4="accent4" accent5="accent5" accent6="accent6" hlink="hlink" folHlink="folHlink"/>
    </a:extraClrScheme>
    <a:extraClrScheme>
      <a:clrScheme name="蓝色飞轮设计模板 7">
        <a:dk1>
          <a:srgbClr val="85CADF"/>
        </a:dk1>
        <a:lt1>
          <a:srgbClr val="DBF0FF"/>
        </a:lt1>
        <a:dk2>
          <a:srgbClr val="CCFFFF"/>
        </a:dk2>
        <a:lt2>
          <a:srgbClr val="003366"/>
        </a:lt2>
        <a:accent1>
          <a:srgbClr val="3F709D"/>
        </a:accent1>
        <a:accent2>
          <a:srgbClr val="00B000"/>
        </a:accent2>
        <a:accent3>
          <a:srgbClr val="EAF6FF"/>
        </a:accent3>
        <a:accent4>
          <a:srgbClr val="71ACBE"/>
        </a:accent4>
        <a:accent5>
          <a:srgbClr val="AFBBCC"/>
        </a:accent5>
        <a:accent6>
          <a:srgbClr val="009F00"/>
        </a:accent6>
        <a:hlink>
          <a:srgbClr val="66CCFF"/>
        </a:hlink>
        <a:folHlink>
          <a:srgbClr val="FFF381"/>
        </a:folHlink>
      </a:clrScheme>
      <a:clrMap bg1="lt1" tx1="dk1" bg2="lt2" tx2="dk2" accent1="accent1" accent2="accent2" accent3="accent3" accent4="accent4" accent5="accent5" accent6="accent6" hlink="hlink" folHlink="folHlink"/>
    </a:extraClrScheme>
    <a:extraClrScheme>
      <a:clrScheme name="蓝色飞轮设计模板 8">
        <a:dk1>
          <a:srgbClr val="663300"/>
        </a:dk1>
        <a:lt1>
          <a:srgbClr val="D2BA9E"/>
        </a:lt1>
        <a:dk2>
          <a:srgbClr val="DFC08D"/>
        </a:dk2>
        <a:lt2>
          <a:srgbClr val="2D2015"/>
        </a:lt2>
        <a:accent1>
          <a:srgbClr val="C6DF95"/>
        </a:accent1>
        <a:accent2>
          <a:srgbClr val="8F5F2F"/>
        </a:accent2>
        <a:accent3>
          <a:srgbClr val="E5D9CC"/>
        </a:accent3>
        <a:accent4>
          <a:srgbClr val="562A00"/>
        </a:accent4>
        <a:accent5>
          <a:srgbClr val="DFECC8"/>
        </a:accent5>
        <a:accent6>
          <a:srgbClr val="81552A"/>
        </a:accent6>
        <a:hlink>
          <a:srgbClr val="CCB400"/>
        </a:hlink>
        <a:folHlink>
          <a:srgbClr val="5C6E70"/>
        </a:folHlink>
      </a:clrScheme>
      <a:clrMap bg1="lt1" tx1="dk1" bg2="lt2" tx2="dk2" accent1="accent1" accent2="accent2" accent3="accent3" accent4="accent4" accent5="accent5" accent6="accent6" hlink="hlink" folHlink="folHlink"/>
    </a:extraClrScheme>
    <a:extraClrScheme>
      <a:clrScheme name="蓝色飞轮设计模板 9">
        <a:dk1>
          <a:srgbClr val="969696"/>
        </a:dk1>
        <a:lt1>
          <a:srgbClr val="DEF6F1"/>
        </a:lt1>
        <a:dk2>
          <a:srgbClr val="8BCD33"/>
        </a:dk2>
        <a:lt2>
          <a:srgbClr val="969696"/>
        </a:lt2>
        <a:accent1>
          <a:srgbClr val="E8FFCD"/>
        </a:accent1>
        <a:accent2>
          <a:srgbClr val="8DC6FF"/>
        </a:accent2>
        <a:accent3>
          <a:srgbClr val="ECFAF7"/>
        </a:accent3>
        <a:accent4>
          <a:srgbClr val="7F7F7F"/>
        </a:accent4>
        <a:accent5>
          <a:srgbClr val="F2FFE3"/>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蓝色飞轮设计模板 10">
        <a:dk1>
          <a:srgbClr val="336699"/>
        </a:dk1>
        <a:lt1>
          <a:srgbClr val="CCECFF"/>
        </a:lt1>
        <a:dk2>
          <a:srgbClr val="CCFF66"/>
        </a:dk2>
        <a:lt2>
          <a:srgbClr val="336699"/>
        </a:lt2>
        <a:accent1>
          <a:srgbClr val="DFF3FF"/>
        </a:accent1>
        <a:accent2>
          <a:srgbClr val="A6B84A"/>
        </a:accent2>
        <a:accent3>
          <a:srgbClr val="E2F4FF"/>
        </a:accent3>
        <a:accent4>
          <a:srgbClr val="2A5682"/>
        </a:accent4>
        <a:accent5>
          <a:srgbClr val="ECF8FF"/>
        </a:accent5>
        <a:accent6>
          <a:srgbClr val="96A642"/>
        </a:accent6>
        <a:hlink>
          <a:srgbClr val="73B5CF"/>
        </a:hlink>
        <a:folHlink>
          <a:srgbClr val="008080"/>
        </a:folHlink>
      </a:clrScheme>
      <a:clrMap bg1="lt1" tx1="dk1" bg2="lt2" tx2="dk2" accent1="accent1" accent2="accent2" accent3="accent3" accent4="accent4" accent5="accent5" accent6="accent6" hlink="hlink" folHlink="folHlink"/>
    </a:extraClrScheme>
    <a:extraClrScheme>
      <a:clrScheme name="蓝色飞轮设计模板 11">
        <a:dk1>
          <a:srgbClr val="000000"/>
        </a:dk1>
        <a:lt1>
          <a:srgbClr val="FFFFD9"/>
        </a:lt1>
        <a:dk2>
          <a:srgbClr val="663300"/>
        </a:dk2>
        <a:lt2>
          <a:srgbClr val="777777"/>
        </a:lt2>
        <a:accent1>
          <a:srgbClr val="F6FDE1"/>
        </a:accent1>
        <a:accent2>
          <a:srgbClr val="BFC39F"/>
        </a:accent2>
        <a:accent3>
          <a:srgbClr val="FFFFE9"/>
        </a:accent3>
        <a:accent4>
          <a:srgbClr val="000000"/>
        </a:accent4>
        <a:accent5>
          <a:srgbClr val="FAFEEE"/>
        </a:accent5>
        <a:accent6>
          <a:srgbClr val="ADB090"/>
        </a:accent6>
        <a:hlink>
          <a:srgbClr val="FE7F52"/>
        </a:hlink>
        <a:folHlink>
          <a:srgbClr val="F83622"/>
        </a:folHlink>
      </a:clrScheme>
      <a:clrMap bg1="lt1" tx1="dk1" bg2="lt2" tx2="dk2" accent1="accent1" accent2="accent2" accent3="accent3" accent4="accent4" accent5="accent5" accent6="accent6" hlink="hlink" folHlink="folHlink"/>
    </a:extraClrScheme>
    <a:extraClrScheme>
      <a:clrScheme name="蓝色飞轮设计模板 12">
        <a:dk1>
          <a:srgbClr val="969696"/>
        </a:dk1>
        <a:lt1>
          <a:srgbClr val="DADAE6"/>
        </a:lt1>
        <a:dk2>
          <a:srgbClr val="FFFFFF"/>
        </a:dk2>
        <a:lt2>
          <a:srgbClr val="3E3E5C"/>
        </a:lt2>
        <a:accent1>
          <a:srgbClr val="C4CFE6"/>
        </a:accent1>
        <a:accent2>
          <a:srgbClr val="9DE719"/>
        </a:accent2>
        <a:accent3>
          <a:srgbClr val="EAEAF0"/>
        </a:accent3>
        <a:accent4>
          <a:srgbClr val="7F7F7F"/>
        </a:accent4>
        <a:accent5>
          <a:srgbClr val="DEE4F0"/>
        </a:accent5>
        <a:accent6>
          <a:srgbClr val="8ED116"/>
        </a:accent6>
        <a:hlink>
          <a:srgbClr val="0066CC"/>
        </a:hlink>
        <a:folHlink>
          <a:srgbClr val="FAFFF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3449</Words>
  <Application>WPS 演示</Application>
  <PresentationFormat/>
  <Paragraphs>275</Paragraphs>
  <Slides>29</Slides>
  <Notes>0</Notes>
  <HiddenSlides>0</HiddenSlides>
  <MMClips>0</MMClips>
  <ScaleCrop>false</ScaleCrop>
  <HeadingPairs>
    <vt:vector size="6" baseType="variant">
      <vt:variant>
        <vt:lpstr>已用的字体</vt:lpstr>
      </vt:variant>
      <vt:variant>
        <vt:i4>10</vt:i4>
      </vt:variant>
      <vt:variant>
        <vt:lpstr>主题</vt:lpstr>
      </vt:variant>
      <vt:variant>
        <vt:i4>6</vt:i4>
      </vt:variant>
      <vt:variant>
        <vt:lpstr>幻灯片标题</vt:lpstr>
      </vt:variant>
      <vt:variant>
        <vt:i4>29</vt:i4>
      </vt:variant>
    </vt:vector>
  </HeadingPairs>
  <TitlesOfParts>
    <vt:vector size="45" baseType="lpstr">
      <vt:lpstr>Arial</vt:lpstr>
      <vt:lpstr>宋体</vt:lpstr>
      <vt:lpstr>Wingdings</vt:lpstr>
      <vt:lpstr>黑体</vt:lpstr>
      <vt:lpstr>Times New Roman</vt:lpstr>
      <vt:lpstr>Times New Roman</vt:lpstr>
      <vt:lpstr>Arial</vt:lpstr>
      <vt:lpstr>楷体_GB2312</vt:lpstr>
      <vt:lpstr>Calibri</vt:lpstr>
      <vt:lpstr>微软雅黑</vt:lpstr>
      <vt:lpstr>Office 主题</vt:lpstr>
      <vt:lpstr>自定义设计方案</vt:lpstr>
      <vt:lpstr>蓝色飞轮设计模板</vt:lpstr>
      <vt:lpstr>1_蓝色飞轮设计模板</vt:lpstr>
      <vt:lpstr>1_Office 主题</vt:lpstr>
      <vt:lpstr>2_Office 主题</vt:lpstr>
      <vt:lpstr>PowerPoint 演示文稿</vt:lpstr>
      <vt:lpstr>PowerPoint 演示文稿</vt:lpstr>
      <vt:lpstr>春秋时期著名思想家</vt:lpstr>
      <vt:lpstr>环节一：自主学习</vt:lpstr>
      <vt:lpstr>环节一：自主学习</vt:lpstr>
      <vt:lpstr>名片一</vt:lpstr>
      <vt:lpstr>环节二：合作学习</vt:lpstr>
      <vt:lpstr>1、以“道”解释宇宙万物的演变</vt:lpstr>
      <vt:lpstr>2、朴素的辩证因素</vt:lpstr>
      <vt:lpstr>3、消极的思想</vt:lpstr>
      <vt:lpstr>环节二：合作学习</vt:lpstr>
      <vt:lpstr>走向世界</vt:lpstr>
      <vt:lpstr>名片二</vt:lpstr>
      <vt:lpstr>孔庙大成殿</vt:lpstr>
      <vt:lpstr>环节二：合作探究</vt:lpstr>
      <vt:lpstr>孔子思想的主要内容：“仁”、“礼”、“德”</vt:lpstr>
      <vt:lpstr>创立儒家学派</vt:lpstr>
      <vt:lpstr>《论语》中关于“仁”的名言</vt:lpstr>
      <vt:lpstr>环节二：合作探究</vt:lpstr>
      <vt:lpstr>1、创办私学</vt:lpstr>
      <vt:lpstr>杏坛</vt:lpstr>
      <vt:lpstr>2、编订教材</vt:lpstr>
      <vt:lpstr>3、讲究教学方法</vt:lpstr>
      <vt:lpstr>故事体现的教学法：</vt:lpstr>
      <vt:lpstr>走向世界</vt:lpstr>
      <vt:lpstr>名片三（兵圣）</vt:lpstr>
      <vt:lpstr>PowerPoint 演示文稿</vt:lpstr>
      <vt:lpstr>环节三：小结，感悟</vt:lpstr>
      <vt:lpstr>环节四：课堂小练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cp:revision/>
  <dcterms:created xsi:type="dcterms:W3CDTF">2016-10-04T14:33:00Z</dcterms:created>
  <dcterms:modified xsi:type="dcterms:W3CDTF">2018-08-11T21:35:32Z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2052-10.1.0.5973</vt:lpwstr>
  </property>
</Properties>
</file>