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4"/>
  </p:notesMasterIdLst>
  <p:sldIdLst>
    <p:sldId id="260" r:id="rId2"/>
    <p:sldId id="257" r:id="rId3"/>
    <p:sldId id="261" r:id="rId4"/>
    <p:sldId id="311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63" r:id="rId20"/>
    <p:sldId id="312" r:id="rId21"/>
    <p:sldId id="292" r:id="rId22"/>
    <p:sldId id="293" r:id="rId23"/>
    <p:sldId id="294" r:id="rId24"/>
    <p:sldId id="295" r:id="rId25"/>
    <p:sldId id="296" r:id="rId26"/>
    <p:sldId id="297" r:id="rId27"/>
    <p:sldId id="265" r:id="rId28"/>
    <p:sldId id="313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271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2136"/>
    <a:srgbClr val="E5815D"/>
    <a:srgbClr val="20718F"/>
    <a:srgbClr val="5D203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61" autoAdjust="0"/>
    <p:restoredTop sz="94700" autoAdjust="0"/>
  </p:normalViewPr>
  <p:slideViewPr>
    <p:cSldViewPr snapToGrid="0"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55076-1D63-4228-B4D6-BF8DE659FFD8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57749-89BB-4BAA-91E9-13EDAD2EEF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0764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9146EA-2BE7-43E5-8670-49A606441F91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李斯对秦王嬴政说：“自从秦孝公以来，周朝卑弱衰微，诸侯之间互相兼并，函谷关以东地区化为六国，秦国乘胜奴役诸侯已经六代。现如今诸侯服从秦国就如同郡县服从朝廷一样。以秦国的强大，大王的贤明，就象扫除灶上的灰尘一样，足以扫平诸侯，成就帝业，使天下统一，这是万世难逢的一个最好时机。”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1F87AD-FFC1-48FA-81B2-EC2412DB5729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诏版文字大意：秦始皇二十六年，天下一统，庶民安居乐业，立皇帝称号，于是诏令丞相鬼状、王绾，针对度量衡混乱的状态，制订法令统一度量衡。</a:t>
            </a:r>
          </a:p>
          <a:p>
            <a:endParaRPr lang="en-US" altLang="zh-CN"/>
          </a:p>
          <a:p>
            <a:r>
              <a:rPr lang="zh-CN" altLang="en-US"/>
              <a:t>绾</a:t>
            </a:r>
            <a:r>
              <a:rPr lang="en-US" altLang="zh-CN"/>
              <a:t>(wǎn)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4CDABB-5B2E-4B65-8290-CFEFDAB09B8B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所谓度量衡，基准有三，度是计量长短的标准；量是计量容积的标准；衡是计量轻重的标准。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68D42-2D1B-401D-96FE-45028E5A258C}" type="slidenum">
              <a:rPr lang="zh-CN" altLang="en-US"/>
              <a:pPr/>
              <a:t>31</a:t>
            </a:fld>
            <a:endParaRPr lang="en-US" altLang="zh-CN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春秋争霸，战国争雄，大小诸侯与国家铸就了先秦货币的多姿多彩与美不胜收。现在我们把它分类为刀货、布币、蚁鼻钱、环钱四大货币体系。 </a:t>
            </a:r>
            <a:br>
              <a:rPr lang="zh-CN" altLang="en-US"/>
            </a:br>
            <a:r>
              <a:rPr lang="zh-CN" altLang="en-US"/>
              <a:t>　　在齐、燕，通行的是一种刀币，也称刀货，是从实用的刀子变化来的。 </a:t>
            </a:r>
            <a:br>
              <a:rPr lang="zh-CN" altLang="en-US"/>
            </a:br>
            <a:r>
              <a:rPr lang="zh-CN" altLang="en-US"/>
              <a:t>　　韩、赵、魏通行布币，是由古代锄草的农具演变而来；其状像铲，所以又称铲币。 </a:t>
            </a:r>
            <a:br>
              <a:rPr lang="zh-CN" altLang="en-US"/>
            </a:br>
            <a:r>
              <a:rPr lang="zh-CN" altLang="en-US"/>
              <a:t>　　楚国通行蚁鼻钱，是从贝壳形的铜币演变来的。蚁鼻钱正面突起，铸有文字，笔画像只蚂蚁，两个小口像鼻孔，所以称蚁鼻钱。楚国还通行爰金，爰金是方形的，每小块一两，十六块为一金（斤）。 </a:t>
            </a:r>
            <a:br>
              <a:rPr lang="zh-CN" altLang="en-US"/>
            </a:br>
            <a:r>
              <a:rPr lang="zh-CN" altLang="en-US"/>
              <a:t>　　周、秦用圆形的钱。 </a:t>
            </a:r>
          </a:p>
          <a:p>
            <a:r>
              <a:rPr lang="zh-CN" altLang="en-US"/>
              <a:t>      秦朝钱币分为两等，黄金为上币，单位为镒，一镒重</a:t>
            </a:r>
            <a:r>
              <a:rPr lang="en-US" altLang="zh-CN"/>
              <a:t>20</a:t>
            </a:r>
            <a:r>
              <a:rPr lang="zh-CN" altLang="en-US"/>
              <a:t>两；下币为铜钱，依其重量，称为“半两</a:t>
            </a:r>
            <a:r>
              <a:rPr lang="en-US" altLang="zh-CN"/>
              <a:t>”</a:t>
            </a:r>
            <a:r>
              <a:rPr lang="zh-CN" altLang="en-US"/>
              <a:t>。平常主要流通“半两”钱。 半两钱币值单一，便于换算，钱上有空，可以用绳串连，携带方便，较六国的刀币、布币、蚁鼻钱等更进步。方孔较诸圆孔，生产加工方便。这种方孔圆形钱一直流通到清朝。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95F720-F022-493F-B0D6-EA53856B21B3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中国衡制起源于何时已无从稽考了。无奈黄帝制造器物之说也成了我们推测的依据。 一般认为中国的度量衡至少产生于原始社会末期。 </a:t>
            </a:r>
            <a:br>
              <a:rPr lang="zh-CN" altLang="en-US"/>
            </a:br>
            <a:r>
              <a:rPr lang="zh-CN" altLang="en-US"/>
              <a:t>　　衡器的制作主要在权上，以权衡之。权者，铢、两、斤、钧、石，所以称物以知轻重也。</a:t>
            </a:r>
            <a:r>
              <a:rPr lang="en-US" altLang="zh-CN"/>
              <a:t>《</a:t>
            </a:r>
            <a:r>
              <a:rPr lang="zh-CN" altLang="en-US"/>
              <a:t>尚书</a:t>
            </a:r>
            <a:r>
              <a:rPr lang="en-US" altLang="zh-CN"/>
              <a:t>·</a:t>
            </a:r>
            <a:r>
              <a:rPr lang="zh-CN" altLang="en-US"/>
              <a:t>舜典</a:t>
            </a:r>
            <a:r>
              <a:rPr lang="en-US" altLang="zh-CN"/>
              <a:t>》</a:t>
            </a:r>
            <a:r>
              <a:rPr lang="zh-CN" altLang="en-US"/>
              <a:t>有</a:t>
            </a:r>
            <a:r>
              <a:rPr lang="en-US" altLang="zh-CN"/>
              <a:t>"</a:t>
            </a:r>
            <a:r>
              <a:rPr lang="zh-CN" altLang="en-US"/>
              <a:t>同律度量衡</a:t>
            </a:r>
            <a:r>
              <a:rPr lang="en-US" altLang="zh-CN"/>
              <a:t>"</a:t>
            </a:r>
            <a:r>
              <a:rPr lang="zh-CN" altLang="en-US"/>
              <a:t>之语。</a:t>
            </a:r>
            <a:r>
              <a:rPr lang="en-US" altLang="zh-CN"/>
              <a:t>《</a:t>
            </a:r>
            <a:r>
              <a:rPr lang="zh-CN" altLang="en-US"/>
              <a:t>孔传</a:t>
            </a:r>
            <a:r>
              <a:rPr lang="en-US" altLang="zh-CN"/>
              <a:t>》</a:t>
            </a:r>
            <a:r>
              <a:rPr lang="zh-CN" altLang="en-US"/>
              <a:t>载：</a:t>
            </a:r>
            <a:r>
              <a:rPr lang="en-US" altLang="zh-CN"/>
              <a:t>"</a:t>
            </a:r>
            <a:r>
              <a:rPr lang="zh-CN" altLang="en-US"/>
              <a:t>律者，候气之管，度量衡三者法制皆起于律。</a:t>
            </a:r>
            <a:r>
              <a:rPr lang="en-US" altLang="zh-CN"/>
              <a:t>"</a:t>
            </a:r>
            <a:r>
              <a:rPr lang="zh-CN" altLang="en-US"/>
              <a:t>这就是说权衡之制也是起于黄钟之律。 </a:t>
            </a:r>
            <a:br>
              <a:rPr lang="zh-CN" altLang="en-US"/>
            </a:br>
            <a:r>
              <a:rPr lang="zh-CN" altLang="en-US"/>
              <a:t>　　相传黄帝命令伶伦制造十二根不同的单音竹管来模拟凤凰的叫声，完成后分成六阳六阴两组，分别命名为</a:t>
            </a:r>
            <a:r>
              <a:rPr lang="en-US" altLang="zh-CN"/>
              <a:t>"</a:t>
            </a:r>
            <a:r>
              <a:rPr lang="zh-CN" altLang="en-US"/>
              <a:t>黄钟</a:t>
            </a:r>
            <a:r>
              <a:rPr lang="en-US" altLang="zh-CN"/>
              <a:t>"</a:t>
            </a:r>
            <a:r>
              <a:rPr lang="zh-CN" altLang="en-US"/>
              <a:t>、</a:t>
            </a:r>
            <a:r>
              <a:rPr lang="en-US" altLang="zh-CN"/>
              <a:t>"</a:t>
            </a:r>
            <a:r>
              <a:rPr lang="zh-CN" altLang="en-US"/>
              <a:t>大吕</a:t>
            </a:r>
            <a:r>
              <a:rPr lang="en-US" altLang="zh-CN"/>
              <a:t>"</a:t>
            </a:r>
            <a:r>
              <a:rPr lang="zh-CN" altLang="en-US"/>
              <a:t>等十二律。把能发出黄钟律宫音的那根律管拿来，分成九十等分，每一等分的长度就叫做一分，积十分就得到一寸，十寸为一尺。 </a:t>
            </a:r>
            <a:br>
              <a:rPr lang="zh-CN" altLang="en-US"/>
            </a:br>
            <a:r>
              <a:rPr lang="zh-CN" altLang="en-US"/>
              <a:t>　　这样，如果我们知道了黄钟律宫音的音高，然后制造一根竹管发出这个音高，我们就能知道古代的一尺有多长了。 </a:t>
            </a:r>
            <a:br>
              <a:rPr lang="zh-CN" altLang="en-US"/>
            </a:br>
            <a:r>
              <a:rPr lang="zh-CN" altLang="en-US"/>
              <a:t>　　这个推断与定义只在秦朝以前有效，被历史学家称为</a:t>
            </a:r>
            <a:r>
              <a:rPr lang="en-US" altLang="zh-CN"/>
              <a:t>"</a:t>
            </a:r>
            <a:r>
              <a:rPr lang="zh-CN" altLang="en-US"/>
              <a:t>周尺</a:t>
            </a:r>
            <a:r>
              <a:rPr lang="en-US" altLang="zh-CN"/>
              <a:t>"</a:t>
            </a:r>
            <a:r>
              <a:rPr lang="zh-CN" altLang="en-US"/>
              <a:t>。 </a:t>
            </a:r>
            <a:br>
              <a:rPr lang="zh-CN" altLang="en-US"/>
            </a:br>
            <a:r>
              <a:rPr lang="zh-CN" altLang="en-US"/>
              <a:t>　　秦以后将律管的高度当作</a:t>
            </a:r>
            <a:r>
              <a:rPr lang="en-US" altLang="zh-CN"/>
              <a:t>"</a:t>
            </a:r>
            <a:r>
              <a:rPr lang="zh-CN" altLang="en-US"/>
              <a:t>度</a:t>
            </a:r>
            <a:r>
              <a:rPr lang="en-US" altLang="zh-CN"/>
              <a:t>"</a:t>
            </a:r>
            <a:r>
              <a:rPr lang="zh-CN" altLang="en-US"/>
              <a:t>的标准，并以秬黍，一种黑黍子的植物的淡黄色的子实，颗粒类似小米，比小米大，是古代重要的粮食作物。排列于律管，九十颗秬黍正好是律管的长度，于是一颗秬黍的长定义为一分，十颗为一寸，十寸为一尺。 </a:t>
            </a:r>
            <a:br>
              <a:rPr lang="zh-CN" altLang="en-US"/>
            </a:br>
            <a:r>
              <a:rPr lang="zh-CN" altLang="en-US"/>
              <a:t>　　而律管容量为</a:t>
            </a:r>
            <a:r>
              <a:rPr lang="en-US" altLang="zh-CN"/>
              <a:t>"</a:t>
            </a:r>
            <a:r>
              <a:rPr lang="zh-CN" altLang="en-US"/>
              <a:t>量</a:t>
            </a:r>
            <a:r>
              <a:rPr lang="en-US" altLang="zh-CN"/>
              <a:t>"</a:t>
            </a:r>
            <a:r>
              <a:rPr lang="zh-CN" altLang="en-US"/>
              <a:t>的标准，也是一样用合适的秬黍一千二百颗，刚好可以填充律管的体积，所以这一千二百颗秬黍所占的空间容积就是一龠（</a:t>
            </a:r>
            <a:r>
              <a:rPr lang="en-US" altLang="zh-CN"/>
              <a:t>yue</a:t>
            </a:r>
            <a:r>
              <a:rPr lang="zh-CN" altLang="en-US"/>
              <a:t>），一龠等于半合，二龠就是一合，十倍的合为升，十倍的升是斗，十倍的斗就是斛。有我们现在的话来说，就是十合等于一升，十升等于一斗，十斗等于一斛。而</a:t>
            </a:r>
            <a:r>
              <a:rPr lang="en-US" altLang="zh-CN"/>
              <a:t>"</a:t>
            </a:r>
            <a:r>
              <a:rPr lang="zh-CN" altLang="en-US"/>
              <a:t>衡</a:t>
            </a:r>
            <a:r>
              <a:rPr lang="en-US" altLang="zh-CN"/>
              <a:t>"</a:t>
            </a:r>
            <a:r>
              <a:rPr lang="zh-CN" altLang="en-US"/>
              <a:t>的标准，就是把一千二百颗秬黍的重量当作十二铢，乘以二就有二十四铢为一两，十六两为一斤，三十斤叫做一钧，四个钧的总和是一石。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392DC-306D-4943-8953-1488FC89272B}" type="slidenum">
              <a:rPr lang="zh-CN" altLang="en-US"/>
              <a:pPr/>
              <a:t>38</a:t>
            </a:fld>
            <a:endParaRPr lang="en-US" altLang="zh-CN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　　自周朝东迁洛邑后，历五百余年诸侯兼并和七国争霸。到了秦统一的时候，如</a:t>
            </a:r>
            <a:r>
              <a:rPr lang="en-US" altLang="zh-CN"/>
              <a:t>《</a:t>
            </a:r>
            <a:r>
              <a:rPr lang="zh-CN" altLang="en-US"/>
              <a:t>说文解字</a:t>
            </a:r>
            <a:r>
              <a:rPr lang="en-US" altLang="zh-CN"/>
              <a:t>》</a:t>
            </a:r>
            <a:r>
              <a:rPr lang="zh-CN" altLang="en-US"/>
              <a:t>的作者许慎所言，各国</a:t>
            </a:r>
            <a:r>
              <a:rPr lang="en-US" altLang="zh-CN"/>
              <a:t>“</a:t>
            </a:r>
            <a:r>
              <a:rPr lang="zh-CN" altLang="en-US"/>
              <a:t>田畴异，车涂异轨，律令异法，衣冠异制，言语异声，文字异形。</a:t>
            </a:r>
            <a:r>
              <a:rPr lang="en-US" altLang="zh-CN"/>
              <a:t>” </a:t>
            </a:r>
            <a:br>
              <a:rPr lang="en-US" altLang="zh-CN"/>
            </a:br>
            <a:r>
              <a:rPr lang="zh-CN" altLang="en-US"/>
              <a:t>　　据说当时</a:t>
            </a:r>
            <a:r>
              <a:rPr lang="en-US" altLang="zh-CN"/>
              <a:t>“</a:t>
            </a:r>
            <a:r>
              <a:rPr lang="zh-CN" altLang="en-US"/>
              <a:t>宝</a:t>
            </a:r>
            <a:r>
              <a:rPr lang="en-US" altLang="zh-CN"/>
              <a:t>”</a:t>
            </a:r>
            <a:r>
              <a:rPr lang="zh-CN" altLang="en-US"/>
              <a:t>字的写法，有一百四十九种形态；</a:t>
            </a:r>
            <a:r>
              <a:rPr lang="en-US" altLang="zh-CN"/>
              <a:t>“</a:t>
            </a:r>
            <a:r>
              <a:rPr lang="zh-CN" altLang="en-US"/>
              <a:t>眉</a:t>
            </a:r>
            <a:r>
              <a:rPr lang="en-US" altLang="zh-CN"/>
              <a:t>”</a:t>
            </a:r>
            <a:r>
              <a:rPr lang="zh-CN" altLang="en-US"/>
              <a:t>字、</a:t>
            </a:r>
            <a:r>
              <a:rPr lang="en-US" altLang="zh-CN"/>
              <a:t>“</a:t>
            </a:r>
            <a:r>
              <a:rPr lang="zh-CN" altLang="en-US"/>
              <a:t>寿</a:t>
            </a:r>
            <a:r>
              <a:rPr lang="en-US" altLang="zh-CN"/>
              <a:t>”</a:t>
            </a:r>
            <a:r>
              <a:rPr lang="zh-CN" altLang="en-US"/>
              <a:t>字的写法也都有百种以上。 对统一的中国来说，带来了社会思想政治经济文化等方面交流上的困难与混乱。 </a:t>
            </a:r>
          </a:p>
          <a:p>
            <a:r>
              <a:rPr lang="zh-CN" altLang="en-US"/>
              <a:t>　　秦始皇对此进行了全面的改革，实行</a:t>
            </a:r>
            <a:r>
              <a:rPr lang="en-US" altLang="zh-CN"/>
              <a:t>"</a:t>
            </a:r>
            <a:r>
              <a:rPr lang="zh-CN" altLang="en-US"/>
              <a:t>书同文字</a:t>
            </a:r>
            <a:r>
              <a:rPr lang="en-US" altLang="zh-CN"/>
              <a:t>"</a:t>
            </a:r>
            <a:r>
              <a:rPr lang="zh-CN" altLang="en-US"/>
              <a:t>，</a:t>
            </a:r>
            <a:r>
              <a:rPr lang="en-US" altLang="zh-CN"/>
              <a:t>"</a:t>
            </a:r>
            <a:r>
              <a:rPr lang="zh-CN" altLang="en-US"/>
              <a:t>罢其不与秦文合者</a:t>
            </a:r>
            <a:r>
              <a:rPr lang="en-US" altLang="zh-CN"/>
              <a:t>"</a:t>
            </a:r>
            <a:r>
              <a:rPr lang="zh-CN" altLang="en-US"/>
              <a:t>，命宰相李斯将当时所有字体统一为一种书写文字，这就是秦篆。即把原来的史籀大篆简化成小篆，故又称小篆。通令全国使用。 </a:t>
            </a:r>
            <a:br>
              <a:rPr lang="zh-CN" altLang="en-US"/>
            </a:br>
            <a:r>
              <a:rPr lang="zh-CN" altLang="en-US"/>
              <a:t>　　从秦小篆字体来看，它一方面保留了大篆字体结构和象形文字的基本特点；另一方面则对字体的结构进行较大的整理加工，使之相对统一和规范。主要的一是各 种偏旁形体统一，每字所用偏旁基本固定为一种，而不用别种代替；二是偏旁的位置相对固定，不能随便移动。三是大致确定每个字的书写笔数和笔顺。 </a:t>
            </a:r>
            <a:br>
              <a:rPr lang="zh-CN" altLang="en-US"/>
            </a:br>
            <a:r>
              <a:rPr lang="zh-CN" altLang="en-US"/>
              <a:t>　　文字的统一，实质是社会生活习俗以及人们的行为方式的变革，有一个认可接受适应的过程；在推广之初，人们对小篆的结构也不太熟悉，很难一下写得得 心应手。于是，由李斯作</a:t>
            </a:r>
            <a:r>
              <a:rPr lang="en-US" altLang="zh-CN"/>
              <a:t>《</a:t>
            </a:r>
            <a:r>
              <a:rPr lang="zh-CN" altLang="en-US"/>
              <a:t>仓颉篇</a:t>
            </a:r>
            <a:r>
              <a:rPr lang="en-US" altLang="zh-CN"/>
              <a:t>》</a:t>
            </a:r>
            <a:r>
              <a:rPr lang="zh-CN" altLang="en-US"/>
              <a:t>，赵高作</a:t>
            </a:r>
            <a:r>
              <a:rPr lang="en-US" altLang="zh-CN"/>
              <a:t>《</a:t>
            </a:r>
            <a:r>
              <a:rPr lang="zh-CN" altLang="en-US"/>
              <a:t>爰历篇</a:t>
            </a:r>
            <a:r>
              <a:rPr lang="en-US" altLang="zh-CN"/>
              <a:t>》</a:t>
            </a:r>
            <a:r>
              <a:rPr lang="zh-CN" altLang="en-US"/>
              <a:t>，胡毋敬作</a:t>
            </a:r>
            <a:r>
              <a:rPr lang="en-US" altLang="zh-CN"/>
              <a:t>《</a:t>
            </a:r>
            <a:r>
              <a:rPr lang="zh-CN" altLang="en-US"/>
              <a:t>博学篇</a:t>
            </a:r>
            <a:r>
              <a:rPr lang="en-US" altLang="zh-CN"/>
              <a:t>》</a:t>
            </a:r>
            <a:r>
              <a:rPr lang="zh-CN" altLang="en-US"/>
              <a:t>；这三部书既作为学童的识字课本，又是推行小篆的模板，供国人学习临摹。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C805FF-F781-488B-B4DD-B62E9E95A563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以上“宇内”“二周”“六合”均为“天下”之意。作者不惜笔墨，无丝毫累赘之感，反而造成了语势上的强烈奔放，音节上的错落有致；意境上也顿显博大幽深，撩人思绪。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C84436-7625-4045-B930-CD0001A1EF6D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大意：秦朝统一天下，普天之下的人都是秦朝的臣民。从此国家强盛，国库充实，人民不忧饥饿。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E40A7C-1014-4711-81B0-351E7A76D1B7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“我赢政凭着微不足道的个人，兴兵诛暴讨乱，依仗祖先宗庙的威灵，使六国的君王都称臣认罪，天下到此完全平定了。如今要不改个名号，实在无法显示成功，传之后世。” </a:t>
            </a:r>
            <a:r>
              <a:rPr lang="zh-CN" altLang="en-US">
                <a:solidFill>
                  <a:srgbClr val="990000"/>
                </a:solidFill>
              </a:rPr>
              <a:t>丞相王绾</a:t>
            </a:r>
            <a:r>
              <a:rPr lang="en-US" altLang="zh-CN">
                <a:solidFill>
                  <a:srgbClr val="990000"/>
                </a:solidFill>
              </a:rPr>
              <a:t>﹑</a:t>
            </a:r>
            <a:r>
              <a:rPr lang="zh-CN" altLang="en-US">
                <a:solidFill>
                  <a:srgbClr val="990000"/>
                </a:solidFill>
              </a:rPr>
              <a:t>御史大夫</a:t>
            </a:r>
            <a:r>
              <a:rPr lang="zh-CN" altLang="en-US"/>
              <a:t>冯</a:t>
            </a:r>
            <a:r>
              <a:rPr lang="zh-CN" altLang="en-US">
                <a:solidFill>
                  <a:srgbClr val="990000"/>
                </a:solidFill>
              </a:rPr>
              <a:t>劫</a:t>
            </a:r>
            <a:r>
              <a:rPr lang="en-US" altLang="zh-CN">
                <a:solidFill>
                  <a:srgbClr val="990000"/>
                </a:solidFill>
              </a:rPr>
              <a:t>﹑</a:t>
            </a:r>
            <a:r>
              <a:rPr lang="zh-CN" altLang="en-US">
                <a:solidFill>
                  <a:srgbClr val="990000"/>
                </a:solidFill>
              </a:rPr>
              <a:t>廷尉李斯说：以前五帝的时候就有地方千里，但是蛮夷是否臣服，诸侯是否来朝拜，周王无法制约。现在陛下平定了天下，海内都设立郡县治理，法令制度统一颁行，从上古以来没有过，五帝的功绩也与此无法相比。臣等和博士商议，古有天皇、地皇、泰皇，以泰皇最为尊贵。臣等冒昧的请大王定尊号为‘泰皇</a:t>
            </a:r>
            <a:r>
              <a:rPr lang="en-US" altLang="zh-CN">
                <a:solidFill>
                  <a:srgbClr val="990000"/>
                </a:solidFill>
              </a:rPr>
              <a:t>’</a:t>
            </a:r>
            <a:r>
              <a:rPr lang="zh-CN" altLang="en-US">
                <a:solidFill>
                  <a:srgbClr val="990000"/>
                </a:solidFill>
              </a:rPr>
              <a:t>，言语称为‘制’，颁布的法令称为</a:t>
            </a:r>
            <a:r>
              <a:rPr lang="en-US" altLang="zh-CN">
                <a:solidFill>
                  <a:srgbClr val="990000"/>
                </a:solidFill>
              </a:rPr>
              <a:t>’</a:t>
            </a:r>
            <a:r>
              <a:rPr lang="zh-CN" altLang="en-US">
                <a:solidFill>
                  <a:srgbClr val="990000"/>
                </a:solidFill>
              </a:rPr>
              <a:t>诏’，天子自称为‘朕’。“秦王说：”去掉‘泰’字留‘皇’字，再用上古时的‘帝’字，称号为‘皇帝’。其他的按照你们的办法。“</a:t>
            </a:r>
          </a:p>
          <a:p>
            <a:r>
              <a:rPr lang="zh-CN" altLang="en-US"/>
              <a:t>“从现在我开始，不用后人评价功过而给我起</a:t>
            </a:r>
            <a:r>
              <a:rPr lang="zh-CN" altLang="en-US">
                <a:solidFill>
                  <a:srgbClr val="990000"/>
                </a:solidFill>
              </a:rPr>
              <a:t>谥号。我为始皇帝，后代依次称二世、三世以至于万世，代代相传无穷无尽。</a:t>
            </a:r>
            <a:r>
              <a:rPr lang="en-US" altLang="zh-CN"/>
              <a:t>”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613B97-74EB-455D-872F-162ABE612090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/>
              <a:t> 秦始皇头上戴的叫冕，前后垂挂</a:t>
            </a:r>
            <a:r>
              <a:rPr lang="zh-CN" altLang="en-US">
                <a:solidFill>
                  <a:srgbClr val="000000"/>
                </a:solidFill>
              </a:rPr>
              <a:t>的玉串称</a:t>
            </a:r>
            <a:r>
              <a:rPr lang="zh-CN" altLang="en-US"/>
              <a:t>旒</a:t>
            </a:r>
            <a:r>
              <a:rPr lang="en-US" altLang="zh-CN"/>
              <a:t>(liú) </a:t>
            </a:r>
            <a:r>
              <a:rPr lang="zh-CN" altLang="en-US">
                <a:solidFill>
                  <a:srgbClr val="000000"/>
                </a:solidFill>
              </a:rPr>
              <a:t>。</a:t>
            </a:r>
            <a:r>
              <a:rPr lang="zh-CN" altLang="en-US"/>
              <a:t>他穿的衣服称衮服，有12种图案。这种装饰为皇帝独有，显示其惟我独尊、君临天下的气势。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2E712-C70E-4044-8975-F3D7994A4D45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中央</a:t>
            </a:r>
            <a:r>
              <a:rPr lang="en-US" altLang="zh-CN"/>
              <a:t>“</a:t>
            </a:r>
            <a:r>
              <a:rPr lang="zh-CN" altLang="en-US"/>
              <a:t>三公</a:t>
            </a:r>
            <a:r>
              <a:rPr lang="en-US" altLang="zh-CN"/>
              <a:t>”</a:t>
            </a:r>
            <a:r>
              <a:rPr lang="zh-CN" altLang="en-US"/>
              <a:t>：左右丞相（总理政务）、太尉（掌管军事）、监察御使（掌管图籍章奏，监察、弹劾百官）。 </a:t>
            </a:r>
            <a:br>
              <a:rPr lang="zh-CN" altLang="en-US"/>
            </a:br>
            <a:r>
              <a:rPr lang="zh-CN" altLang="en-US"/>
              <a:t>　　下设九卿：奉常（宗庙祭祀礼仪）、郎中令（宫廷警卫）、卫尉（皇宫保卫）、太仆（宫廷车马）、宗正（皇族内部事务）、典客（少数民族及外交事务）、少府（山河湖海税收和手工业制造）、治粟内史（全国财政税收）、廷尉 （司法）。 </a:t>
            </a:r>
            <a:br>
              <a:rPr lang="zh-CN" altLang="en-US"/>
            </a:br>
            <a:r>
              <a:rPr lang="zh-CN" altLang="en-US"/>
              <a:t>　　郡：郡尉（典兵）、郡守（治民）、监御史（新置郡负责监督百姓及官吏）。 </a:t>
            </a:r>
            <a:br>
              <a:rPr lang="zh-CN" altLang="en-US"/>
            </a:br>
            <a:r>
              <a:rPr lang="zh-CN" altLang="en-US"/>
              <a:t>　　县：县令（万户以上）、县长（不满万户）。 </a:t>
            </a:r>
            <a:br>
              <a:rPr lang="zh-CN" altLang="en-US"/>
            </a:br>
            <a:r>
              <a:rPr lang="zh-CN" altLang="en-US"/>
              <a:t>　　乡：游徼（治安）、三老（教化）、啬夫（小乡司法与税收）、有秩（大乡司法与税收）。 </a:t>
            </a:r>
            <a:br>
              <a:rPr lang="zh-CN" altLang="en-US"/>
            </a:br>
            <a:r>
              <a:rPr lang="zh-CN" altLang="en-US"/>
              <a:t>　　亭：亭长。 </a:t>
            </a:r>
            <a:br>
              <a:rPr lang="zh-CN" altLang="en-US"/>
            </a:br>
            <a:r>
              <a:rPr lang="zh-CN" altLang="en-US"/>
              <a:t>　　里：里正。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2FCE75-878D-4247-A008-DC3F2195ECF8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大意：</a:t>
            </a:r>
          </a:p>
          <a:p>
            <a:r>
              <a:rPr lang="zh-CN" altLang="en-US"/>
              <a:t>廷尉李斯说：“周文王和周武王分封的子弟和同姓亲族很多，各个封地分隔疏远，互相攻击像仇敌一样，后来诸侯之间更是互相征战杀伐，周王对此也无力制止。现在天下在陛下的英明神武下归于一统，都实行郡县制，而对皇子和功臣们利用国家赋税来重重地赏赐就足够了，这样方便管理。天下没有生二心的，是安定和平的办法。设置诸侯不合适。”</a:t>
            </a:r>
          </a:p>
          <a:p>
            <a:r>
              <a:rPr lang="zh-CN" altLang="en-US"/>
              <a:t>始皇说：“因为有诸侯和称王的，才有天下人都厌恶的战争。现在仰赖祖先的灵气，天下刚刚平定下来，再分封诸侯建立属国，又要各自组织军队，这样想要安宁和平就太难了。廷尉的说法的有道理。”</a:t>
            </a:r>
          </a:p>
          <a:p>
            <a:endParaRPr lang="zh-CN" altLang="en-US"/>
          </a:p>
          <a:p>
            <a:r>
              <a:rPr lang="zh-CN" altLang="en-US"/>
              <a:t>觽</a:t>
            </a:r>
            <a:r>
              <a:rPr lang="en-US" altLang="zh-CN"/>
              <a:t>(wéi)</a:t>
            </a:r>
            <a:r>
              <a:rPr lang="zh-CN" altLang="en-US"/>
              <a:t>，意思就是众。 </a:t>
            </a:r>
          </a:p>
          <a:p>
            <a:r>
              <a:rPr lang="zh-CN" altLang="en-US"/>
              <a:t>雠</a:t>
            </a:r>
            <a:r>
              <a:rPr lang="en-US" altLang="zh-CN"/>
              <a:t>(chóu) </a:t>
            </a:r>
            <a:r>
              <a:rPr lang="zh-CN" altLang="en-US"/>
              <a:t>，意思是势不两立的一方。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71DD9D-5F31-4929-9818-E1BD67712B50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秦郡的设置过程和郡的名目长期存有各种说法和争论。取</a:t>
            </a:r>
            <a:r>
              <a:rPr lang="en-US" altLang="zh-CN"/>
              <a:t>1948</a:t>
            </a:r>
            <a:r>
              <a:rPr lang="zh-CN" altLang="en-US"/>
              <a:t>年谭其骧</a:t>
            </a:r>
            <a:r>
              <a:rPr lang="en-US" altLang="zh-CN"/>
              <a:t>《</a:t>
            </a:r>
            <a:r>
              <a:rPr lang="zh-CN" altLang="en-US"/>
              <a:t>秦郡新考</a:t>
            </a:r>
            <a:r>
              <a:rPr lang="en-US" altLang="zh-CN"/>
              <a:t>》</a:t>
            </a:r>
            <a:r>
              <a:rPr lang="zh-CN" altLang="en-US"/>
              <a:t>说： </a:t>
            </a:r>
            <a:br>
              <a:rPr lang="zh-CN" altLang="en-US"/>
            </a:br>
            <a:r>
              <a:rPr lang="zh-CN" altLang="en-US"/>
              <a:t>　　内史郡，为秦京师直辖区，体制与外郡不同，不在郡数之内。 </a:t>
            </a:r>
            <a:br>
              <a:rPr lang="zh-CN" altLang="en-US"/>
            </a:br>
            <a:r>
              <a:rPr lang="zh-CN" altLang="en-US"/>
              <a:t>　　始皇二十六年初并天下为</a:t>
            </a:r>
            <a:r>
              <a:rPr lang="en-US" altLang="zh-CN"/>
              <a:t>36</a:t>
            </a:r>
            <a:r>
              <a:rPr lang="zh-CN" altLang="en-US"/>
              <a:t>郡，按秦置郡先后，为上郡、巴郡、汉中郡、蜀郡、河东郡、陇西均、北地均、南郡、黔中郡、南阳郡、上党郡、三川郡、太原 郡、东郡、云中郡、雁门郡、颍川郡、邯郸郡、巨鹿郡、广阳郡、上谷郡、渔阳郡、右北平郡、辽西郡、砀郡、陈郡、泗水郡、薛郡，即泗水郡、九江郡、辽东郡、 代郡、会稽郡、闽中郡、长沙郡、临淄郡、齐郡，即琅琊郡。 </a:t>
            </a:r>
            <a:br>
              <a:rPr lang="zh-CN" altLang="en-US"/>
            </a:br>
            <a:r>
              <a:rPr lang="zh-CN" altLang="en-US"/>
              <a:t>　　 </a:t>
            </a:r>
            <a:br>
              <a:rPr lang="zh-CN" altLang="en-US"/>
            </a:br>
            <a:r>
              <a:rPr lang="zh-CN" altLang="en-US"/>
              <a:t>　　始皇二十六年后又增设南海郡、桂林郡、象郡、九原郡。 </a:t>
            </a:r>
            <a:br>
              <a:rPr lang="zh-CN" altLang="en-US"/>
            </a:br>
            <a:r>
              <a:rPr lang="zh-CN" altLang="en-US"/>
              <a:t>　　后复分薛郡置东海郡，分邯郸置恒山郡，分临淄置济北郡，分琅琊置胶东郡，分河东置河内郡，分九江置衡山郡。这样，自内史以外，秦郡凡得四十六。是时北边有胡患，故渔阳、上谷等郡，辖地最少，设戍镇守；南方水乡安靖，故九江、会稽等郡辖地最多，皆出李斯调度。 </a:t>
            </a:r>
          </a:p>
          <a:p>
            <a:endParaRPr lang="zh-CN" altLang="en-US"/>
          </a:p>
          <a:p>
            <a:r>
              <a:rPr lang="zh-CN" altLang="en-US"/>
              <a:t>      郡县的官吏都由中央直接任免和考核，称为</a:t>
            </a:r>
            <a:r>
              <a:rPr lang="en-US" altLang="zh-CN"/>
              <a:t>"</a:t>
            </a:r>
            <a:r>
              <a:rPr lang="zh-CN" altLang="en-US"/>
              <a:t>上计</a:t>
            </a:r>
            <a:r>
              <a:rPr lang="en-US" altLang="zh-CN"/>
              <a:t>"</a:t>
            </a:r>
            <a:r>
              <a:rPr lang="zh-CN" altLang="en-US"/>
              <a:t>；规定俸禄，如郡守二千石，县令六百石至一千石，县长三百石至五百石等，彻底改变和废除了过去的世卿世禄制，扩大了中央集权的界别阶层和阶级基础，保证了中央政令畅通无阻，一直贯彻到基层中去。 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D7E482-CB92-4D90-A937-32926599D981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李贽（</a:t>
            </a:r>
            <a:r>
              <a:rPr lang="en-US" altLang="zh-CN"/>
              <a:t>1527-1602</a:t>
            </a:r>
            <a:r>
              <a:rPr lang="zh-CN" altLang="en-US"/>
              <a:t>），字宏甫，号卓吾，又号温陵居士，溪美人，明代杰出思想家、文学家、史学家。 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7744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241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2156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75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1508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1344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498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657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55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776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914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EEA3C24-BAB8-4063-B0F1-26063B8C0D5A}" type="datetimeFigureOut">
              <a:rPr lang="zh-CN" altLang="en-US" smtClean="0"/>
              <a:pPr/>
              <a:t>2016/9/21 Wednesday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F9E19F-5672-4321-A64D-F9B2A38D1E3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524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4885" y="871837"/>
            <a:ext cx="12573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/>
              <a:t>11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93773" y="781678"/>
            <a:ext cx="5988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秦朝的统一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74126" y="4435758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秦王扫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六合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4126" y="5014524"/>
            <a:ext cx="5254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专制主义中央集权制度的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建立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4126" y="5601528"/>
            <a:ext cx="5254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巩固统一的经济文化</a:t>
            </a:r>
            <a:r>
              <a:rPr lang="zh-CN" altLang="en-US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措施</a:t>
            </a:r>
            <a:endParaRPr lang="zh-CN" altLang="en-US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5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398043" y="5378450"/>
            <a:ext cx="2019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秦灭六国时间表</a:t>
            </a:r>
            <a:r>
              <a:rPr lang="zh-CN" altLang="en-US" b="1"/>
              <a:t> </a:t>
            </a:r>
          </a:p>
        </p:txBody>
      </p:sp>
      <p:graphicFrame>
        <p:nvGraphicFramePr>
          <p:cNvPr id="1235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9020380"/>
              </p:ext>
            </p:extLst>
          </p:nvPr>
        </p:nvGraphicFramePr>
        <p:xfrm>
          <a:off x="1874043" y="1292225"/>
          <a:ext cx="5281613" cy="3827465"/>
        </p:xfrm>
        <a:graphic>
          <a:graphicData uri="http://schemas.openxmlformats.org/drawingml/2006/table">
            <a:tbl>
              <a:tblPr/>
              <a:tblGrid>
                <a:gridCol w="2641600"/>
                <a:gridCol w="2640013"/>
              </a:tblGrid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国名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</a:rPr>
                        <a:t>攻灭时间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前230年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前228年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506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前225年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581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前223年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579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前222年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  <a:tr h="461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前221年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DA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1054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 descr="c0200"/>
          <p:cNvSpPr txBox="1">
            <a:spLocks noChangeArrowheads="1"/>
          </p:cNvSpPr>
          <p:nvPr/>
        </p:nvSpPr>
        <p:spPr bwMode="auto">
          <a:xfrm>
            <a:off x="1143000" y="1409700"/>
            <a:ext cx="6781800" cy="16351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r>
              <a:rPr lang="zh-CN" altLang="en-US" sz="2000"/>
              <a:t>        </a:t>
            </a:r>
            <a:r>
              <a:rPr lang="zh-CN" altLang="en-US" sz="20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及至秦王，续六世之余烈，振长策而御宇内，吞二周而亡诸侯，履至尊而制六合。</a:t>
            </a:r>
          </a:p>
          <a:p>
            <a:pPr algn="r"/>
            <a:r>
              <a:rPr lang="zh-CN" altLang="en-US" sz="20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0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贾谊《过秦论》</a:t>
            </a:r>
            <a:r>
              <a:rPr lang="zh-CN" altLang="en-US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622925" y="5894388"/>
            <a:ext cx="1657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《过秦论》书影</a:t>
            </a:r>
            <a:r>
              <a:rPr lang="zh-CN" altLang="en-US" sz="1600"/>
              <a:t> </a:t>
            </a:r>
          </a:p>
        </p:txBody>
      </p:sp>
      <p:pic>
        <p:nvPicPr>
          <p:cNvPr id="13316" name="Picture 4" descr="賈誼的〈過秦論〉是評論秦始皇的著名篇章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9975" y="3429000"/>
            <a:ext cx="1924050" cy="2792413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03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644650" y="3230563"/>
            <a:ext cx="58547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zh-CN" altLang="en-US" sz="2000">
                <a:latin typeface="宋体" pitchFamily="2" charset="-122"/>
              </a:rPr>
              <a:t>    公元前</a:t>
            </a:r>
            <a:r>
              <a:rPr kumimoji="0" lang="en-US" altLang="zh-CN" sz="2000">
                <a:latin typeface="宋体" pitchFamily="2" charset="-122"/>
              </a:rPr>
              <a:t>221</a:t>
            </a:r>
            <a:r>
              <a:rPr kumimoji="0" lang="zh-CN" altLang="en-US" sz="2000">
                <a:latin typeface="宋体" pitchFamily="2" charset="-122"/>
              </a:rPr>
              <a:t>年，秦国完成统一，仍以</a:t>
            </a:r>
            <a:r>
              <a:rPr lang="zh-CN" altLang="en-US" sz="2000">
                <a:latin typeface="宋体" pitchFamily="2" charset="-122"/>
              </a:rPr>
              <a:t>咸阳为都城。秦朝是中国历史上</a:t>
            </a:r>
            <a:r>
              <a:rPr lang="zh-CN" altLang="en-US"/>
              <a:t>第一个统一的多民族封建国家。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5292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3479800" y="6297613"/>
            <a:ext cx="247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宋体" pitchFamily="2" charset="-122"/>
              </a:rPr>
              <a:t>秦都咸阳及附近宫殿分布</a:t>
            </a:r>
            <a:r>
              <a:rPr lang="zh-CN" altLang="en-US" sz="1600" dirty="0"/>
              <a:t> </a:t>
            </a:r>
          </a:p>
        </p:txBody>
      </p:sp>
      <p:pic>
        <p:nvPicPr>
          <p:cNvPr id="59398" name="Picture 6" descr="秦朝宫殿都城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793750"/>
            <a:ext cx="76200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819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3414713" y="5519738"/>
            <a:ext cx="2266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秦咸阳宫一号宫殿遗址</a:t>
            </a:r>
            <a:r>
              <a:rPr lang="zh-CN" altLang="en-US" sz="1600"/>
              <a:t> </a:t>
            </a:r>
          </a:p>
        </p:txBody>
      </p:sp>
      <p:pic>
        <p:nvPicPr>
          <p:cNvPr id="60420" name="Picture 4" descr="咸阳宫1号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1263" y="1098550"/>
            <a:ext cx="6721475" cy="39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642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344862" y="5729288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秦咸阳宫一号宫殿结构图</a:t>
            </a:r>
            <a:endParaRPr lang="zh-CN" altLang="en-US" sz="1600"/>
          </a:p>
        </p:txBody>
      </p:sp>
      <p:pic>
        <p:nvPicPr>
          <p:cNvPr id="61444" name="Picture 4" descr="咸阳宫一号宫殿结构图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0212" y="836613"/>
            <a:ext cx="57150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211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3438525" y="5130800"/>
            <a:ext cx="2419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秦咸阳宫一号宫殿复原图</a:t>
            </a:r>
            <a:endParaRPr lang="zh-CN" altLang="en-US" sz="1600"/>
          </a:p>
        </p:txBody>
      </p:sp>
      <p:pic>
        <p:nvPicPr>
          <p:cNvPr id="62468" name="Picture 4" descr="咸阳一号宫殿复原图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7538"/>
            <a:ext cx="91440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74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233469" y="5095875"/>
            <a:ext cx="6753225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/>
              <a:t>小篆体十二字砖 </a:t>
            </a:r>
            <a:endParaRPr lang="en-US" altLang="zh-CN" dirty="0"/>
          </a:p>
          <a:p>
            <a:pPr>
              <a:spcBef>
                <a:spcPct val="50000"/>
              </a:spcBef>
            </a:pPr>
            <a:r>
              <a:rPr lang="zh-CN" altLang="en-US" sz="1600" dirty="0"/>
              <a:t>秦都咸阳宫殿用砖，长30.8厘米、宽26.7厘米、厚4厘米：砖文是小篆字体，为：“海内皆臣，岁登成熟，道毋饥人” 。</a:t>
            </a:r>
          </a:p>
        </p:txBody>
      </p:sp>
      <p:pic>
        <p:nvPicPr>
          <p:cNvPr id="15365" name="Picture 5" descr="小篆体十二字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1763" y="796925"/>
            <a:ext cx="38004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936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卷云纹瓦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7038" y="1219200"/>
            <a:ext cx="2481262" cy="246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永受嘉福瓦当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252538"/>
            <a:ext cx="2479675" cy="243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云凤纹瓦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7038" y="3810000"/>
            <a:ext cx="2479675" cy="259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438650" y="4848225"/>
            <a:ext cx="22161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                秦瓦当</a:t>
            </a:r>
          </a:p>
          <a:p>
            <a:r>
              <a:rPr lang="zh-CN" altLang="en-US" sz="1600"/>
              <a:t>（秦都咸阳遗址出土）</a:t>
            </a:r>
          </a:p>
        </p:txBody>
      </p:sp>
      <p:sp>
        <p:nvSpPr>
          <p:cNvPr id="9" name="下弧形箭头 8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5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77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专制主义中央集权制度的建立</a:t>
            </a:r>
          </a:p>
        </p:txBody>
      </p:sp>
    </p:spTree>
    <p:extLst>
      <p:ext uri="{BB962C8B-B14F-4D97-AF65-F5344CB8AC3E}">
        <p14:creationId xmlns:p14="http://schemas.microsoft.com/office/powerpoint/2010/main" xmlns="" val="69825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/>
          <p:cNvSpPr/>
          <p:nvPr/>
        </p:nvSpPr>
        <p:spPr>
          <a:xfrm>
            <a:off x="-3" y="1009666"/>
            <a:ext cx="1046205" cy="382485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12" y="1017855"/>
            <a:ext cx="906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/>
              <a:t>导入</a:t>
            </a:r>
          </a:p>
        </p:txBody>
      </p:sp>
      <p:pic>
        <p:nvPicPr>
          <p:cNvPr id="4" name="Picture 3" descr="李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52600"/>
            <a:ext cx="2032000" cy="2870200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17763" y="4648200"/>
            <a:ext cx="946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宋体" pitchFamily="2" charset="-122"/>
              </a:rPr>
              <a:t>李白像</a:t>
            </a:r>
            <a:r>
              <a:rPr lang="zh-CN" altLang="en-US" sz="2400"/>
              <a:t> </a:t>
            </a:r>
          </a:p>
        </p:txBody>
      </p:sp>
      <p:sp>
        <p:nvSpPr>
          <p:cNvPr id="6" name="Text Box 5" descr="文本框"/>
          <p:cNvSpPr txBox="1">
            <a:spLocks noChangeArrowheads="1"/>
          </p:cNvSpPr>
          <p:nvPr/>
        </p:nvSpPr>
        <p:spPr bwMode="auto">
          <a:xfrm>
            <a:off x="4176713" y="2128838"/>
            <a:ext cx="3657600" cy="2017712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latin typeface="宋体" pitchFamily="2" charset="-122"/>
              </a:rPr>
              <a:t>秦王扫六合，虎视何雄哉。</a:t>
            </a:r>
          </a:p>
          <a:p>
            <a:pPr algn="r">
              <a:spcBef>
                <a:spcPct val="50000"/>
              </a:spcBef>
            </a:pPr>
            <a:r>
              <a:rPr lang="zh-CN" altLang="en-US">
                <a:latin typeface="宋体" pitchFamily="2" charset="-122"/>
              </a:rPr>
              <a:t>挥剑决浮云，诸侯尽西来。</a:t>
            </a:r>
          </a:p>
          <a:p>
            <a:pPr algn="r">
              <a:spcBef>
                <a:spcPct val="50000"/>
              </a:spcBef>
            </a:pPr>
            <a:r>
              <a:rPr lang="zh-CN" altLang="en-US">
                <a:latin typeface="宋体" pitchFamily="2" charset="-122"/>
              </a:rPr>
              <a:t>明断自天启，大略驾群才。</a:t>
            </a:r>
          </a:p>
          <a:p>
            <a:pPr algn="r">
              <a:spcBef>
                <a:spcPct val="50000"/>
              </a:spcBef>
            </a:pPr>
            <a:r>
              <a:rPr lang="zh-CN" altLang="en-US">
                <a:latin typeface="宋体" pitchFamily="2" charset="-122"/>
              </a:rPr>
              <a:t>收兵铸金人，函谷正东开。</a:t>
            </a:r>
          </a:p>
          <a:p>
            <a:pPr algn="r">
              <a:spcBef>
                <a:spcPct val="50000"/>
              </a:spcBef>
            </a:pPr>
            <a:r>
              <a:rPr lang="zh-CN" altLang="en-US"/>
              <a:t> </a:t>
            </a:r>
            <a:r>
              <a:rPr lang="en-US" altLang="zh-CN"/>
              <a:t>——</a:t>
            </a:r>
            <a:r>
              <a:rPr lang="zh-CN" altLang="en-US"/>
              <a:t>李白</a:t>
            </a:r>
            <a:r>
              <a:rPr lang="en-US" altLang="zh-CN"/>
              <a:t>《</a:t>
            </a:r>
            <a:r>
              <a:rPr lang="zh-CN" altLang="en-US"/>
              <a:t>古风</a:t>
            </a:r>
            <a:r>
              <a:rPr lang="en-US" altLang="zh-CN"/>
              <a:t>》</a:t>
            </a:r>
          </a:p>
        </p:txBody>
      </p:sp>
      <p:sp>
        <p:nvSpPr>
          <p:cNvPr id="7" name="下弧形箭头 6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21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122" name="ShockwaveFlash1" r:id="rId2" imgW="1828800" imgH="1828800"/>
    </p:controls>
    <p:extLst>
      <p:ext uri="{BB962C8B-B14F-4D97-AF65-F5344CB8AC3E}">
        <p14:creationId xmlns:p14="http://schemas.microsoft.com/office/powerpoint/2010/main" xmlns="" val="160452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 descr="c0200"/>
          <p:cNvSpPr txBox="1">
            <a:spLocks noChangeArrowheads="1"/>
          </p:cNvSpPr>
          <p:nvPr/>
        </p:nvSpPr>
        <p:spPr bwMode="auto">
          <a:xfrm>
            <a:off x="200025" y="996950"/>
            <a:ext cx="8743950" cy="43783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　   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寡人以眇眇之身，兴兵诛暴乱。赖宗庙之灵，六王咸伏其辜，天下大定。今名号不更，无以称成功，传后世。其议帝号。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丞相绾</a:t>
            </a:r>
            <a:r>
              <a:rPr lang="en-US" altLang="zh-CN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﹑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御史大夫劫</a:t>
            </a:r>
            <a:r>
              <a:rPr lang="en-US" altLang="zh-CN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﹑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廷尉斯等皆曰：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昔者五帝地方千里，其外侯服、夷服，诸侯或朝或否，天子不能制。今陛下兴义兵，诛残贼，平定天下，海内为郡县，法令由一统，自上古以来未尝有，五帝所不及。臣等谨与博士议曰：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古有天皇，有地皇，有泰皇，泰皇最贵。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臣等昧死上尊号，王为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泰皇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。命为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制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，令为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诏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，天子自称曰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朕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王曰：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去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泰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，着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皇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，采上古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帝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位号，号曰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‘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皇帝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’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。他如议。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/>
            </a:r>
            <a:b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自今已来，除谥法。朕为始皇帝，后世以计数，二世、三世至于万世，传之无穷。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endParaRPr lang="zh-CN" altLang="en-US" sz="2000" dirty="0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sz="2000" dirty="0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                          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《史记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秦始皇本纪》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174750" y="5426075"/>
            <a:ext cx="679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/>
              <a:t>        关于秦王统一天下后的称号等，秦王君臣进行了商议，决定使用“皇帝”这样的尊称，嬴政自称为“始皇帝</a:t>
            </a:r>
            <a:r>
              <a:rPr lang="en-US" altLang="zh-CN" sz="2000" dirty="0"/>
              <a:t>”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202783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965575" y="5827712"/>
            <a:ext cx="1155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宋体" pitchFamily="2" charset="-122"/>
              </a:rPr>
              <a:t>秦始皇像</a:t>
            </a:r>
            <a:r>
              <a:rPr lang="zh-CN" altLang="en-US"/>
              <a:t> </a:t>
            </a:r>
          </a:p>
        </p:txBody>
      </p:sp>
      <p:pic>
        <p:nvPicPr>
          <p:cNvPr id="19460" name="Picture 4" descr="秦始皇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4300" y="809625"/>
            <a:ext cx="3833813" cy="49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24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887663" y="857240"/>
            <a:ext cx="5492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/>
              <a:t>中        央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949575" y="2482840"/>
            <a:ext cx="54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/>
              <a:t>郡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900363" y="3525828"/>
            <a:ext cx="54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/>
              <a:t>县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887663" y="4667240"/>
            <a:ext cx="54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/>
              <a:t>乡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887663" y="5353040"/>
            <a:ext cx="54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/>
              <a:t>亭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887663" y="6038840"/>
            <a:ext cx="54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/>
              <a:t>里</a:t>
            </a:r>
          </a:p>
        </p:txBody>
      </p:sp>
      <p:grpSp>
        <p:nvGrpSpPr>
          <p:cNvPr id="21512" name="Group 8"/>
          <p:cNvGrpSpPr>
            <a:grpSpLocks/>
          </p:cNvGrpSpPr>
          <p:nvPr/>
        </p:nvGrpSpPr>
        <p:grpSpPr bwMode="auto">
          <a:xfrm>
            <a:off x="3959225" y="812790"/>
            <a:ext cx="2270125" cy="5549900"/>
            <a:chOff x="1875" y="672"/>
            <a:chExt cx="1687" cy="3641"/>
          </a:xfrm>
        </p:grpSpPr>
        <p:sp>
          <p:nvSpPr>
            <p:cNvPr id="21513" name="Text Box 9"/>
            <p:cNvSpPr txBox="1">
              <a:spLocks noChangeArrowheads="1"/>
            </p:cNvSpPr>
            <p:nvPr/>
          </p:nvSpPr>
          <p:spPr bwMode="auto">
            <a:xfrm>
              <a:off x="2024" y="1152"/>
              <a:ext cx="29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太尉</a:t>
              </a:r>
            </a:p>
          </p:txBody>
        </p:sp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2576" y="672"/>
              <a:ext cx="29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皇帝</a:t>
              </a:r>
            </a:p>
          </p:txBody>
        </p:sp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2576" y="1152"/>
              <a:ext cx="29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丞相</a:t>
              </a:r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3161" y="1152"/>
              <a:ext cx="295" cy="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御史大夫</a:t>
              </a:r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2576" y="1824"/>
              <a:ext cx="295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郡守</a:t>
              </a: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2024" y="1830"/>
              <a:ext cx="295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郡尉</a:t>
              </a: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3161" y="1824"/>
              <a:ext cx="29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监御史</a:t>
              </a:r>
            </a:p>
          </p:txBody>
        </p:sp>
        <p:sp>
          <p:nvSpPr>
            <p:cNvPr id="21520" name="Text Box 16"/>
            <p:cNvSpPr txBox="1">
              <a:spLocks noChangeArrowheads="1"/>
            </p:cNvSpPr>
            <p:nvPr/>
          </p:nvSpPr>
          <p:spPr bwMode="auto">
            <a:xfrm>
              <a:off x="3161" y="2400"/>
              <a:ext cx="295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县丞</a:t>
              </a:r>
            </a:p>
          </p:txBody>
        </p:sp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>
              <a:off x="2576" y="2400"/>
              <a:ext cx="295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县令（长）</a:t>
              </a:r>
            </a:p>
          </p:txBody>
        </p:sp>
        <p:sp>
          <p:nvSpPr>
            <p:cNvPr id="21522" name="Text Box 18"/>
            <p:cNvSpPr txBox="1">
              <a:spLocks noChangeArrowheads="1"/>
            </p:cNvSpPr>
            <p:nvPr/>
          </p:nvSpPr>
          <p:spPr bwMode="auto">
            <a:xfrm>
              <a:off x="2024" y="2400"/>
              <a:ext cx="295" cy="2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 b="1"/>
                <a:t>县尉</a:t>
              </a:r>
            </a:p>
          </p:txBody>
        </p:sp>
        <p:sp>
          <p:nvSpPr>
            <p:cNvPr id="21523" name="Text Box 19"/>
            <p:cNvSpPr txBox="1">
              <a:spLocks noChangeArrowheads="1"/>
            </p:cNvSpPr>
            <p:nvPr/>
          </p:nvSpPr>
          <p:spPr bwMode="auto">
            <a:xfrm>
              <a:off x="1875" y="3222"/>
              <a:ext cx="295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有秩</a:t>
              </a:r>
            </a:p>
          </p:txBody>
        </p:sp>
        <p:sp>
          <p:nvSpPr>
            <p:cNvPr id="21524" name="Text Box 20"/>
            <p:cNvSpPr txBox="1">
              <a:spLocks noChangeArrowheads="1"/>
            </p:cNvSpPr>
            <p:nvPr/>
          </p:nvSpPr>
          <p:spPr bwMode="auto">
            <a:xfrm>
              <a:off x="2360" y="3222"/>
              <a:ext cx="295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三老</a:t>
              </a:r>
            </a:p>
          </p:txBody>
        </p:sp>
        <p:sp>
          <p:nvSpPr>
            <p:cNvPr id="21525" name="Text Box 21"/>
            <p:cNvSpPr txBox="1">
              <a:spLocks noChangeArrowheads="1"/>
            </p:cNvSpPr>
            <p:nvPr/>
          </p:nvSpPr>
          <p:spPr bwMode="auto">
            <a:xfrm>
              <a:off x="2824" y="3222"/>
              <a:ext cx="294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啬夫</a:t>
              </a:r>
            </a:p>
          </p:txBody>
        </p:sp>
        <p:sp>
          <p:nvSpPr>
            <p:cNvPr id="21526" name="Text Box 22"/>
            <p:cNvSpPr txBox="1">
              <a:spLocks noChangeArrowheads="1"/>
            </p:cNvSpPr>
            <p:nvPr/>
          </p:nvSpPr>
          <p:spPr bwMode="auto">
            <a:xfrm>
              <a:off x="3267" y="3222"/>
              <a:ext cx="295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游徼</a:t>
              </a:r>
            </a:p>
          </p:txBody>
        </p:sp>
        <p:sp>
          <p:nvSpPr>
            <p:cNvPr id="21527" name="Text Box 23"/>
            <p:cNvSpPr txBox="1">
              <a:spLocks noChangeArrowheads="1"/>
            </p:cNvSpPr>
            <p:nvPr/>
          </p:nvSpPr>
          <p:spPr bwMode="auto">
            <a:xfrm>
              <a:off x="2567" y="3504"/>
              <a:ext cx="295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  亭长</a:t>
              </a:r>
            </a:p>
          </p:txBody>
        </p:sp>
        <p:sp>
          <p:nvSpPr>
            <p:cNvPr id="21528" name="Text Box 24"/>
            <p:cNvSpPr txBox="1">
              <a:spLocks noChangeArrowheads="1"/>
            </p:cNvSpPr>
            <p:nvPr/>
          </p:nvSpPr>
          <p:spPr bwMode="auto">
            <a:xfrm>
              <a:off x="2567" y="3990"/>
              <a:ext cx="295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1400"/>
                <a:t> 里正</a:t>
              </a:r>
            </a:p>
          </p:txBody>
        </p:sp>
        <p:sp>
          <p:nvSpPr>
            <p:cNvPr id="21529" name="Line 25"/>
            <p:cNvSpPr>
              <a:spLocks noChangeShapeType="1"/>
            </p:cNvSpPr>
            <p:nvPr/>
          </p:nvSpPr>
          <p:spPr bwMode="auto">
            <a:xfrm>
              <a:off x="2160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26"/>
            <p:cNvSpPr>
              <a:spLocks noChangeShapeType="1"/>
            </p:cNvSpPr>
            <p:nvPr/>
          </p:nvSpPr>
          <p:spPr bwMode="auto">
            <a:xfrm>
              <a:off x="2160" y="1008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27"/>
            <p:cNvSpPr>
              <a:spLocks noChangeShapeType="1"/>
            </p:cNvSpPr>
            <p:nvPr/>
          </p:nvSpPr>
          <p:spPr bwMode="auto">
            <a:xfrm>
              <a:off x="2160" y="1680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>
              <a:off x="2160" y="2256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Line 29"/>
            <p:cNvSpPr>
              <a:spLocks noChangeShapeType="1"/>
            </p:cNvSpPr>
            <p:nvPr/>
          </p:nvSpPr>
          <p:spPr bwMode="auto">
            <a:xfrm>
              <a:off x="2016" y="3071"/>
              <a:ext cx="1392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Line 30"/>
            <p:cNvSpPr>
              <a:spLocks noChangeShapeType="1"/>
            </p:cNvSpPr>
            <p:nvPr/>
          </p:nvSpPr>
          <p:spPr bwMode="auto">
            <a:xfrm>
              <a:off x="2736" y="1008"/>
              <a:ext cx="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Line 31"/>
            <p:cNvSpPr>
              <a:spLocks noChangeShapeType="1"/>
            </p:cNvSpPr>
            <p:nvPr/>
          </p:nvSpPr>
          <p:spPr bwMode="auto">
            <a:xfrm>
              <a:off x="3312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Line 32"/>
            <p:cNvSpPr>
              <a:spLocks noChangeShapeType="1"/>
            </p:cNvSpPr>
            <p:nvPr/>
          </p:nvSpPr>
          <p:spPr bwMode="auto">
            <a:xfrm>
              <a:off x="2160" y="16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Line 33"/>
            <p:cNvSpPr>
              <a:spLocks noChangeShapeType="1"/>
            </p:cNvSpPr>
            <p:nvPr/>
          </p:nvSpPr>
          <p:spPr bwMode="auto">
            <a:xfrm>
              <a:off x="2736" y="16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Line 34"/>
            <p:cNvSpPr>
              <a:spLocks noChangeShapeType="1"/>
            </p:cNvSpPr>
            <p:nvPr/>
          </p:nvSpPr>
          <p:spPr bwMode="auto">
            <a:xfrm>
              <a:off x="3312" y="16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Line 35"/>
            <p:cNvSpPr>
              <a:spLocks noChangeShapeType="1"/>
            </p:cNvSpPr>
            <p:nvPr/>
          </p:nvSpPr>
          <p:spPr bwMode="auto">
            <a:xfrm>
              <a:off x="2160" y="225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Line 36"/>
            <p:cNvSpPr>
              <a:spLocks noChangeShapeType="1"/>
            </p:cNvSpPr>
            <p:nvPr/>
          </p:nvSpPr>
          <p:spPr bwMode="auto">
            <a:xfrm>
              <a:off x="2736" y="225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Line 37"/>
            <p:cNvSpPr>
              <a:spLocks noChangeShapeType="1"/>
            </p:cNvSpPr>
            <p:nvPr/>
          </p:nvSpPr>
          <p:spPr bwMode="auto">
            <a:xfrm>
              <a:off x="3312" y="225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Line 38"/>
            <p:cNvSpPr>
              <a:spLocks noChangeShapeType="1"/>
            </p:cNvSpPr>
            <p:nvPr/>
          </p:nvSpPr>
          <p:spPr bwMode="auto">
            <a:xfrm>
              <a:off x="2016" y="307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Line 39"/>
            <p:cNvSpPr>
              <a:spLocks noChangeShapeType="1"/>
            </p:cNvSpPr>
            <p:nvPr/>
          </p:nvSpPr>
          <p:spPr bwMode="auto">
            <a:xfrm>
              <a:off x="2496" y="307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Line 40"/>
            <p:cNvSpPr>
              <a:spLocks noChangeShapeType="1"/>
            </p:cNvSpPr>
            <p:nvPr/>
          </p:nvSpPr>
          <p:spPr bwMode="auto">
            <a:xfrm>
              <a:off x="3408" y="307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Line 41"/>
            <p:cNvSpPr>
              <a:spLocks noChangeShapeType="1"/>
            </p:cNvSpPr>
            <p:nvPr/>
          </p:nvSpPr>
          <p:spPr bwMode="auto">
            <a:xfrm>
              <a:off x="2976" y="307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Line 42"/>
            <p:cNvSpPr>
              <a:spLocks noChangeShapeType="1"/>
            </p:cNvSpPr>
            <p:nvPr/>
          </p:nvSpPr>
          <p:spPr bwMode="auto">
            <a:xfrm>
              <a:off x="2736" y="1440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7" name="Line 43"/>
            <p:cNvSpPr>
              <a:spLocks noChangeShapeType="1"/>
            </p:cNvSpPr>
            <p:nvPr/>
          </p:nvSpPr>
          <p:spPr bwMode="auto">
            <a:xfrm>
              <a:off x="2736" y="2112"/>
              <a:ext cx="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8" name="Line 44"/>
            <p:cNvSpPr>
              <a:spLocks noChangeShapeType="1"/>
            </p:cNvSpPr>
            <p:nvPr/>
          </p:nvSpPr>
          <p:spPr bwMode="auto">
            <a:xfrm>
              <a:off x="2736" y="3312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Line 45"/>
            <p:cNvSpPr>
              <a:spLocks noChangeShapeType="1"/>
            </p:cNvSpPr>
            <p:nvPr/>
          </p:nvSpPr>
          <p:spPr bwMode="auto">
            <a:xfrm>
              <a:off x="2736" y="3792"/>
              <a:ext cx="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Line 46"/>
            <p:cNvSpPr>
              <a:spLocks noChangeShapeType="1"/>
            </p:cNvSpPr>
            <p:nvPr/>
          </p:nvSpPr>
          <p:spPr bwMode="auto">
            <a:xfrm>
              <a:off x="2736" y="960"/>
              <a:ext cx="0" cy="4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Line 47"/>
            <p:cNvSpPr>
              <a:spLocks noChangeShapeType="1"/>
            </p:cNvSpPr>
            <p:nvPr/>
          </p:nvSpPr>
          <p:spPr bwMode="auto">
            <a:xfrm>
              <a:off x="2736" y="2095"/>
              <a:ext cx="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Line 48"/>
            <p:cNvSpPr>
              <a:spLocks noChangeShapeType="1"/>
            </p:cNvSpPr>
            <p:nvPr/>
          </p:nvSpPr>
          <p:spPr bwMode="auto">
            <a:xfrm>
              <a:off x="2736" y="2928"/>
              <a:ext cx="0" cy="1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53" name="Line 49"/>
          <p:cNvSpPr>
            <a:spLocks noChangeShapeType="1"/>
          </p:cNvSpPr>
          <p:nvPr/>
        </p:nvSpPr>
        <p:spPr bwMode="auto">
          <a:xfrm flipV="1">
            <a:off x="3657600" y="857240"/>
            <a:ext cx="1588" cy="1316038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4" name="Line 50"/>
          <p:cNvSpPr>
            <a:spLocks noChangeShapeType="1"/>
          </p:cNvSpPr>
          <p:nvPr/>
        </p:nvSpPr>
        <p:spPr bwMode="auto">
          <a:xfrm flipV="1">
            <a:off x="3657600" y="2381240"/>
            <a:ext cx="1588" cy="585788"/>
          </a:xfrm>
          <a:prstGeom prst="line">
            <a:avLst/>
          </a:prstGeom>
          <a:noFill/>
          <a:ln w="57150">
            <a:solidFill>
              <a:srgbClr val="99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5" name="Line 51"/>
          <p:cNvSpPr>
            <a:spLocks noChangeShapeType="1"/>
          </p:cNvSpPr>
          <p:nvPr/>
        </p:nvSpPr>
        <p:spPr bwMode="auto">
          <a:xfrm flipV="1">
            <a:off x="3657600" y="3236903"/>
            <a:ext cx="1588" cy="1008062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6" name="Line 52"/>
          <p:cNvSpPr>
            <a:spLocks noChangeShapeType="1"/>
          </p:cNvSpPr>
          <p:nvPr/>
        </p:nvSpPr>
        <p:spPr bwMode="auto">
          <a:xfrm flipV="1">
            <a:off x="3657600" y="4519603"/>
            <a:ext cx="1588" cy="585787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7" name="Line 53"/>
          <p:cNvSpPr>
            <a:spLocks noChangeShapeType="1"/>
          </p:cNvSpPr>
          <p:nvPr/>
        </p:nvSpPr>
        <p:spPr bwMode="auto">
          <a:xfrm flipV="1">
            <a:off x="3657600" y="5353040"/>
            <a:ext cx="1588" cy="296863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8" name="Line 54"/>
          <p:cNvSpPr>
            <a:spLocks noChangeShapeType="1"/>
          </p:cNvSpPr>
          <p:nvPr/>
        </p:nvSpPr>
        <p:spPr bwMode="auto">
          <a:xfrm flipV="1">
            <a:off x="3657600" y="6038840"/>
            <a:ext cx="1588" cy="4222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59" name="Text Box 55"/>
          <p:cNvSpPr txBox="1">
            <a:spLocks noChangeArrowheads="1"/>
          </p:cNvSpPr>
          <p:nvPr/>
        </p:nvSpPr>
        <p:spPr bwMode="auto">
          <a:xfrm>
            <a:off x="6540500" y="5368915"/>
            <a:ext cx="2012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秦朝中央集权示意图</a:t>
            </a:r>
          </a:p>
        </p:txBody>
      </p:sp>
    </p:spTree>
    <p:extLst>
      <p:ext uri="{BB962C8B-B14F-4D97-AF65-F5344CB8AC3E}">
        <p14:creationId xmlns:p14="http://schemas.microsoft.com/office/powerpoint/2010/main" xmlns="" val="84678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 descr="c0200"/>
          <p:cNvSpPr txBox="1">
            <a:spLocks noChangeArrowheads="1"/>
          </p:cNvSpPr>
          <p:nvPr/>
        </p:nvSpPr>
        <p:spPr bwMode="auto">
          <a:xfrm>
            <a:off x="769938" y="1538288"/>
            <a:ext cx="7602537" cy="32512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廷尉李斯议曰：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周文武所封子弟同姓甚众，然后属疏远，相攻击如仇雠，诸侯更相诛伐，周天子弗能禁止。今海内赖陛下神灵一统，皆为郡县，诸子功臣以公赋税重赏赐之，甚足易制。天下无异意，则安宁之术也。置诸侯不便。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始皇曰：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天下共苦战斗不休，以有侯王。赖宗庙，天下初定，又复立国，是树兵也，而求其宁息，岂不难哉！廷尉议是。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000" dirty="0"/>
              <a:t> </a:t>
            </a:r>
          </a:p>
          <a:p>
            <a:pPr>
              <a:spcBef>
                <a:spcPct val="30000"/>
              </a:spcBef>
            </a:pPr>
            <a:endParaRPr lang="zh-CN" altLang="en-US" sz="2000" dirty="0">
              <a:solidFill>
                <a:srgbClr val="990000"/>
              </a:solidFill>
              <a:latin typeface="隶书" pitchFamily="49" charset="-122"/>
              <a:ea typeface="隶书" pitchFamily="49" charset="-122"/>
            </a:endParaRPr>
          </a:p>
          <a:p>
            <a:pPr algn="r"/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                  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《史记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秦始皇本纪》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928688" y="5284787"/>
            <a:ext cx="7443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/>
              <a:t>        对郡县制和分封制，秦始皇君臣进行了商议，按李斯的建议，全面实行郡县制。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xmlns="" val="5443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131050" y="546258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/>
              <a:t>秦朝郡治分布</a:t>
            </a:r>
            <a:endParaRPr lang="en-US" altLang="zh-CN" sz="1600" dirty="0"/>
          </a:p>
        </p:txBody>
      </p:sp>
      <p:pic>
        <p:nvPicPr>
          <p:cNvPr id="23559" name="Picture 7" descr="秦朝郡县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00" y="842963"/>
            <a:ext cx="4953000" cy="547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901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 descr="c0200"/>
          <p:cNvSpPr txBox="1">
            <a:spLocks noChangeArrowheads="1"/>
          </p:cNvSpPr>
          <p:nvPr/>
        </p:nvSpPr>
        <p:spPr bwMode="auto">
          <a:xfrm>
            <a:off x="1900238" y="1584325"/>
            <a:ext cx="5475287" cy="8223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始皇帝，自是千古一帝也。</a:t>
            </a:r>
          </a:p>
          <a:p>
            <a:pPr algn="r"/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李贽《藏书》 </a:t>
            </a:r>
          </a:p>
        </p:txBody>
      </p:sp>
      <p:sp>
        <p:nvSpPr>
          <p:cNvPr id="24579" name="Text Box 3" descr="c0200"/>
          <p:cNvSpPr txBox="1">
            <a:spLocks noChangeArrowheads="1"/>
          </p:cNvSpPr>
          <p:nvPr/>
        </p:nvSpPr>
        <p:spPr bwMode="auto">
          <a:xfrm>
            <a:off x="1905000" y="3441700"/>
            <a:ext cx="5514975" cy="11874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>
            <a:spAutoFit/>
          </a:bodyPr>
          <a:lstStyle/>
          <a:p>
            <a:pPr algn="just"/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始皇出世，李斯相之，天崩地坼，掀翻一个世界。</a:t>
            </a:r>
          </a:p>
          <a:p>
            <a:pPr algn="r"/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李贽《史纲评安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后秦记》          </a:t>
            </a:r>
          </a:p>
        </p:txBody>
      </p:sp>
      <p:sp>
        <p:nvSpPr>
          <p:cNvPr id="7" name="下弧形箭头 6"/>
          <p:cNvSpPr/>
          <p:nvPr/>
        </p:nvSpPr>
        <p:spPr>
          <a:xfrm rot="19602882">
            <a:off x="7846722" y="584886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6988" y="57061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88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 autoUpdateAnimBg="0"/>
      <p:bldP spid="24579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巩固统一的经济文化措施</a:t>
            </a:r>
          </a:p>
        </p:txBody>
      </p:sp>
    </p:spTree>
    <p:extLst>
      <p:ext uri="{BB962C8B-B14F-4D97-AF65-F5344CB8AC3E}">
        <p14:creationId xmlns:p14="http://schemas.microsoft.com/office/powerpoint/2010/main" xmlns="" val="39474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6146" name="ShockwaveFlash1" r:id="rId2" imgW="1828800" imgH="1828800"/>
    </p:controls>
    <p:extLst>
      <p:ext uri="{BB962C8B-B14F-4D97-AF65-F5344CB8AC3E}">
        <p14:creationId xmlns:p14="http://schemas.microsoft.com/office/powerpoint/2010/main" xmlns="" val="160452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 descr="c0200"/>
          <p:cNvSpPr txBox="1">
            <a:spLocks noChangeArrowheads="1"/>
          </p:cNvSpPr>
          <p:nvPr/>
        </p:nvSpPr>
        <p:spPr bwMode="auto">
          <a:xfrm>
            <a:off x="1122363" y="4897438"/>
            <a:ext cx="7199312" cy="12731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180000" rIns="180000" bIns="180000">
            <a:spAutoFit/>
          </a:bodyPr>
          <a:lstStyle/>
          <a:p>
            <a:r>
              <a:rPr lang="zh-CN" altLang="en-US" sz="20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廿六年，皇帝尽并兼天下诸侯，黔首大安，立号为皇帝，乃诏丞相状、绾，法度量，则不壹、歉疑者，皆明壹之 。 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167438" y="3741738"/>
            <a:ext cx="2012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/>
              <a:t>咸阳宫遗址出土诏版</a:t>
            </a:r>
            <a:endParaRPr lang="en-US" altLang="zh-CN" sz="1600"/>
          </a:p>
        </p:txBody>
      </p:sp>
      <p:pic>
        <p:nvPicPr>
          <p:cNvPr id="37893" name="Picture 5" descr="咸阳宫遗址出土诏版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7" t="4330" r="4488" b="4288"/>
          <a:stretch>
            <a:fillRect/>
          </a:stretch>
        </p:blipFill>
        <p:spPr bwMode="auto">
          <a:xfrm>
            <a:off x="3057525" y="874713"/>
            <a:ext cx="3028950" cy="392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03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秦王扫六合</a:t>
            </a:r>
          </a:p>
        </p:txBody>
      </p:sp>
    </p:spTree>
    <p:extLst>
      <p:ext uri="{BB962C8B-B14F-4D97-AF65-F5344CB8AC3E}">
        <p14:creationId xmlns:p14="http://schemas.microsoft.com/office/powerpoint/2010/main" xmlns="" val="3910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119188" y="2127250"/>
            <a:ext cx="69056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    战国时期，各个诸侯国都有自己的货币和度量衡等标准。秦统一后，如果继续保持各地原有制度，赋税征收、各地往来贸易将非常不便，秦始皇规定以原秦国圆形方孔的“半两</a:t>
            </a:r>
            <a:r>
              <a:rPr lang="en-US" altLang="zh-CN" sz="2000">
                <a:latin typeface="宋体" pitchFamily="2" charset="-122"/>
              </a:rPr>
              <a:t>”</a:t>
            </a:r>
            <a:r>
              <a:rPr lang="zh-CN" altLang="en-US" sz="2000">
                <a:latin typeface="宋体" pitchFamily="2" charset="-122"/>
              </a:rPr>
              <a:t>铜钱为全国通行的货币，各诸侯国原有货币一律停用。秦始皇还颁布了全国通用的长度、</a:t>
            </a:r>
            <a:r>
              <a:rPr lang="zh-CN" altLang="en-US" sz="2000"/>
              <a:t>容量、重量等计量标准，统一了全国的度量衡制度。</a:t>
            </a:r>
            <a:endParaRPr lang="en-US" altLang="zh-CN" sz="200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4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8918113"/>
              </p:ext>
            </p:extLst>
          </p:nvPr>
        </p:nvGraphicFramePr>
        <p:xfrm>
          <a:off x="2269331" y="1090613"/>
          <a:ext cx="4757738" cy="3584575"/>
        </p:xfrm>
        <a:graphic>
          <a:graphicData uri="http://schemas.openxmlformats.org/presentationml/2006/ole">
            <p:oleObj spid="_x0000_s2054" name="Image" r:id="rId4" imgW="5714286" imgH="4304762" progId="">
              <p:embed/>
            </p:oleObj>
          </a:graphicData>
        </a:graphic>
      </p:graphicFrame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3505200" y="5362575"/>
            <a:ext cx="2286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秦统一货币示意图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208463" y="4821238"/>
            <a:ext cx="1104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/>
              <a:t>秦半两钱</a:t>
            </a:r>
          </a:p>
        </p:txBody>
      </p:sp>
    </p:spTree>
    <p:extLst>
      <p:ext uri="{BB962C8B-B14F-4D97-AF65-F5344CB8AC3E}">
        <p14:creationId xmlns:p14="http://schemas.microsoft.com/office/powerpoint/2010/main" xmlns="" val="235970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2093913" y="4260850"/>
            <a:ext cx="12509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秦朝半两钱</a:t>
            </a:r>
            <a:r>
              <a:rPr lang="zh-CN" altLang="en-US" sz="1600" b="1"/>
              <a:t> </a:t>
            </a:r>
          </a:p>
        </p:txBody>
      </p:sp>
      <p:pic>
        <p:nvPicPr>
          <p:cNvPr id="30725" name="Picture 5" descr="秦半两（秦始皇铸币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9288" y="2498725"/>
            <a:ext cx="1600200" cy="1524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37372" dir="3378596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745163" y="4897438"/>
            <a:ext cx="1403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秦半两钱钱范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327150" y="5581650"/>
            <a:ext cx="6467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/>
              <a:t>        半两钱的币值：在正常情况下，一石米值一百钱，一匹马值一万钱。到了秦末汉初， 一石米值一万钱，一匹马值一百万钱</a:t>
            </a:r>
            <a:r>
              <a:rPr lang="zh-CN" altLang="en-US" sz="1600" b="1"/>
              <a:t>。</a:t>
            </a:r>
          </a:p>
        </p:txBody>
      </p:sp>
      <p:pic>
        <p:nvPicPr>
          <p:cNvPr id="30728" name="Picture 8" descr="秦半两钱铸范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63675"/>
            <a:ext cx="3886200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796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641725" y="5740400"/>
            <a:ext cx="18605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秦量、衡制换算表</a:t>
            </a:r>
            <a:r>
              <a:rPr lang="zh-CN" altLang="en-US" sz="1600" b="1"/>
              <a:t> 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098550"/>
            <a:ext cx="5570537" cy="43354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431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1882775" y="3260725"/>
            <a:ext cx="793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秦铜权</a:t>
            </a:r>
          </a:p>
        </p:txBody>
      </p:sp>
      <p:pic>
        <p:nvPicPr>
          <p:cNvPr id="57350" name="Picture 6" descr="高奴石权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4563" y="1457325"/>
            <a:ext cx="3832225" cy="3459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351" name="Picture 7" descr="秦权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254125"/>
            <a:ext cx="1211263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5994400" y="5070475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/>
              <a:t>秦高奴石权</a:t>
            </a:r>
          </a:p>
        </p:txBody>
      </p:sp>
      <p:pic>
        <p:nvPicPr>
          <p:cNvPr id="57353" name="Picture 9" descr="用权量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913" y="3836988"/>
            <a:ext cx="3451225" cy="216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354" name="Picture 10" descr="12“八斤”铜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1550" y="1587500"/>
            <a:ext cx="1922463" cy="1457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14秦铜椭量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025" y="2524125"/>
            <a:ext cx="3679825" cy="1414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6232525" y="4270375"/>
            <a:ext cx="869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秦陶量</a:t>
            </a:r>
          </a:p>
        </p:txBody>
      </p:sp>
      <p:pic>
        <p:nvPicPr>
          <p:cNvPr id="68614" name="Picture 6" descr="陶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438" y="1990725"/>
            <a:ext cx="2874962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2106613" y="4192588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秦铜量</a:t>
            </a:r>
          </a:p>
        </p:txBody>
      </p:sp>
    </p:spTree>
    <p:extLst>
      <p:ext uri="{BB962C8B-B14F-4D97-AF65-F5344CB8AC3E}">
        <p14:creationId xmlns:p14="http://schemas.microsoft.com/office/powerpoint/2010/main" xmlns="" val="275626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200400" y="4648200"/>
            <a:ext cx="247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zh-CN" altLang="en-US">
                <a:latin typeface="Arial" pitchFamily="34" charset="0"/>
              </a:rPr>
              <a:t>出土秦计量器主要分布</a:t>
            </a:r>
          </a:p>
        </p:txBody>
      </p:sp>
      <p:pic>
        <p:nvPicPr>
          <p:cNvPr id="27652" name="Picture 4" descr="秦朝度量衡分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63" y="1630363"/>
            <a:ext cx="8905875" cy="293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20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119188" y="2787650"/>
            <a:ext cx="69056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    战国时期，各个诸侯国文字不同。统一以后，秦始皇下令统一文字，把小篆作为全国的通用字体。后来全国又开始流行书写更方便的隶书字体。</a:t>
            </a:r>
            <a:endParaRPr lang="en-US" altLang="zh-CN" sz="200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419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143250" y="5318125"/>
            <a:ext cx="3810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统一文字（</a:t>
            </a:r>
            <a:r>
              <a:rPr lang="zh-CN" altLang="en-US" sz="2000">
                <a:latin typeface="Times New Roman"/>
              </a:rPr>
              <a:t>“</a:t>
            </a:r>
            <a:r>
              <a:rPr lang="zh-CN" altLang="en-US" sz="2000">
                <a:latin typeface="宋体" pitchFamily="2" charset="-122"/>
              </a:rPr>
              <a:t>马</a:t>
            </a:r>
            <a:r>
              <a:rPr lang="zh-CN" altLang="en-US" sz="2000">
                <a:latin typeface="Times New Roman"/>
              </a:rPr>
              <a:t>”</a:t>
            </a:r>
            <a:r>
              <a:rPr lang="zh-CN" altLang="en-US" sz="2000">
                <a:latin typeface="宋体" pitchFamily="2" charset="-122"/>
              </a:rPr>
              <a:t> 、</a:t>
            </a:r>
            <a:r>
              <a:rPr lang="zh-CN" altLang="en-US" sz="2000">
                <a:latin typeface="Times New Roman"/>
              </a:rPr>
              <a:t>“</a:t>
            </a:r>
            <a:r>
              <a:rPr lang="zh-CN" altLang="en-US" sz="2000">
                <a:latin typeface="宋体" pitchFamily="2" charset="-122"/>
              </a:rPr>
              <a:t>安</a:t>
            </a:r>
            <a:r>
              <a:rPr lang="zh-CN" altLang="en-US" sz="2000">
                <a:latin typeface="Times New Roman"/>
              </a:rPr>
              <a:t>”</a:t>
            </a:r>
            <a:r>
              <a:rPr lang="zh-CN" altLang="en-US" sz="2000">
                <a:latin typeface="宋体" pitchFamily="2" charset="-122"/>
              </a:rPr>
              <a:t>字为例）</a:t>
            </a:r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1313741"/>
              </p:ext>
            </p:extLst>
          </p:nvPr>
        </p:nvGraphicFramePr>
        <p:xfrm>
          <a:off x="2152650" y="1212850"/>
          <a:ext cx="5313363" cy="3819525"/>
        </p:xfrm>
        <a:graphic>
          <a:graphicData uri="http://schemas.openxmlformats.org/presentationml/2006/ole">
            <p:oleObj spid="_x0000_s3078" name="Image" r:id="rId4" imgW="5688889" imgH="408888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852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i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27125"/>
            <a:ext cx="2579688" cy="3806825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248025" y="5148263"/>
            <a:ext cx="297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標楷體"/>
              </a:rPr>
              <a:t>秦《绎山刻石》</a:t>
            </a:r>
            <a:r>
              <a:rPr lang="zh-CN" altLang="en-US" sz="2000">
                <a:ea typeface="標楷體"/>
                <a:cs typeface="標楷體"/>
              </a:rPr>
              <a:t>（</a:t>
            </a:r>
            <a:r>
              <a:rPr lang="zh-CN" altLang="en-US" sz="2000">
                <a:latin typeface="標楷體"/>
              </a:rPr>
              <a:t>小篆</a:t>
            </a:r>
            <a:r>
              <a:rPr lang="zh-CN" altLang="en-US" sz="2000">
                <a:ea typeface="標楷體"/>
                <a:cs typeface="標楷體"/>
              </a:rPr>
              <a:t>）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xmlns="" val="20433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4098" name="ShockwaveFlash1" r:id="rId2" imgW="1828800" imgH="1828800"/>
    </p:controls>
    <p:extLst>
      <p:ext uri="{BB962C8B-B14F-4D97-AF65-F5344CB8AC3E}">
        <p14:creationId xmlns:p14="http://schemas.microsoft.com/office/powerpoint/2010/main" xmlns="" val="160452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隶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8050" y="842962"/>
            <a:ext cx="2825750" cy="539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441450" y="3814762"/>
            <a:ext cx="3100388" cy="170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/>
              <a:t>云梦睡虎地秦简（部分）</a:t>
            </a:r>
          </a:p>
          <a:p>
            <a:pPr>
              <a:spcBef>
                <a:spcPct val="50000"/>
              </a:spcBef>
            </a:pPr>
            <a:r>
              <a:rPr lang="zh-CN" altLang="en-US" sz="2000"/>
              <a:t>隶书</a:t>
            </a:r>
          </a:p>
          <a:p>
            <a:pPr>
              <a:spcBef>
                <a:spcPct val="50000"/>
              </a:spcBef>
            </a:pPr>
            <a:r>
              <a:rPr lang="zh-CN" altLang="en-US" sz="1600"/>
              <a:t>        1975年湖北云梦睡虎地十一号墓出土。睡虎地秦简为研究隶书起源和发展提供了重要资料。</a:t>
            </a:r>
          </a:p>
        </p:txBody>
      </p:sp>
    </p:spTree>
    <p:extLst>
      <p:ext uri="{BB962C8B-B14F-4D97-AF65-F5344CB8AC3E}">
        <p14:creationId xmlns:p14="http://schemas.microsoft.com/office/powerpoint/2010/main" xmlns="" val="22180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琅邪台刻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7"/>
          <a:stretch>
            <a:fillRect/>
          </a:stretch>
        </p:blipFill>
        <p:spPr bwMode="auto">
          <a:xfrm>
            <a:off x="965993" y="1215114"/>
            <a:ext cx="2779713" cy="385286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591468" y="5293401"/>
            <a:ext cx="145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秦琅琊刻石</a:t>
            </a:r>
            <a:endParaRPr lang="zh-CN" altLang="en-US" sz="2000"/>
          </a:p>
        </p:txBody>
      </p:sp>
      <p:sp>
        <p:nvSpPr>
          <p:cNvPr id="17412" name="Text Box 4" descr="c0200"/>
          <p:cNvSpPr txBox="1">
            <a:spLocks noChangeArrowheads="1"/>
          </p:cNvSpPr>
          <p:nvPr/>
        </p:nvSpPr>
        <p:spPr bwMode="auto">
          <a:xfrm>
            <a:off x="4212431" y="1178601"/>
            <a:ext cx="4173537" cy="27019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000" dirty="0"/>
              <a:t>        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追念乱世，分土建邦，以开争理。功战日作，流血于野；</a:t>
            </a:r>
            <a:r>
              <a:rPr lang="zh-CN" altLang="en-US" sz="2400" b="1" baseline="30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……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乃今皇帝，壹家天下，兵不复起。</a:t>
            </a:r>
            <a:r>
              <a:rPr lang="zh-CN" altLang="en-US" sz="2400" b="1" baseline="30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……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黔首康定，利则长久。</a:t>
            </a:r>
          </a:p>
          <a:p>
            <a:pPr algn="r">
              <a:spcBef>
                <a:spcPct val="50000"/>
              </a:spcBef>
            </a:pP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《金石萃编</a:t>
            </a:r>
            <a:r>
              <a:rPr lang="zh-CN" altLang="en-US" sz="2000" dirty="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000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秦绎山刻石》</a:t>
            </a:r>
            <a:r>
              <a:rPr lang="zh-CN" altLang="en-US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         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79068" y="4409164"/>
            <a:ext cx="440848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秦始皇在位期间，五次巡视各地，七次刻石，包括绎山刻石、琅</a:t>
            </a:r>
            <a:r>
              <a:rPr lang="zh-CN" altLang="en-US">
                <a:latin typeface="宋体" pitchFamily="2" charset="-122"/>
              </a:rPr>
              <a:t>琊</a:t>
            </a:r>
            <a:r>
              <a:rPr lang="zh-CN" altLang="en-US"/>
              <a:t>刻石、泰山刻石等，现保存下来的有泰山刻石、琅</a:t>
            </a:r>
            <a:r>
              <a:rPr lang="zh-CN" altLang="en-US">
                <a:latin typeface="宋体" pitchFamily="2" charset="-122"/>
              </a:rPr>
              <a:t>琊</a:t>
            </a:r>
            <a:r>
              <a:rPr lang="zh-CN" altLang="en-US"/>
              <a:t>刻石以及后人的一些拓本、摹本。</a:t>
            </a:r>
          </a:p>
        </p:txBody>
      </p:sp>
      <p:sp>
        <p:nvSpPr>
          <p:cNvPr id="9" name="下弧形箭头 8"/>
          <p:cNvSpPr/>
          <p:nvPr/>
        </p:nvSpPr>
        <p:spPr>
          <a:xfrm rot="19602882">
            <a:off x="7846722" y="5991744"/>
            <a:ext cx="1243913" cy="486032"/>
          </a:xfrm>
          <a:prstGeom prst="curvedUpArrow">
            <a:avLst/>
          </a:prstGeom>
          <a:solidFill>
            <a:srgbClr val="E581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66988" y="58489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hlinkClick r:id="rId4" action="ppaction://hlinksldjump"/>
              </a:rPr>
              <a:t>返回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15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310583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5B213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</a:t>
            </a:r>
            <a:endParaRPr lang="zh-CN" altLang="en-US" sz="3600" dirty="0">
              <a:solidFill>
                <a:srgbClr val="5B213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43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914400" y="2833688"/>
            <a:ext cx="73136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        秦国自从孝公任用商鞅变法后，逐渐富强起来，所谓“数年之间，国富兵强，天下无敌” （《通典·食货》）， “兵动而地广，民休而国富，故秦无敌于天下” （《战国策·秦策》） 。东方六国不断衰弱，秦国统一的时机已经成熟。 </a:t>
            </a:r>
          </a:p>
        </p:txBody>
      </p:sp>
    </p:spTree>
    <p:extLst>
      <p:ext uri="{BB962C8B-B14F-4D97-AF65-F5344CB8AC3E}">
        <p14:creationId xmlns:p14="http://schemas.microsoft.com/office/powerpoint/2010/main" xmlns="" val="77685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060575" y="6313488"/>
            <a:ext cx="50228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秦始皇陵兵马俑反映了秦灭六国时军队的强大阵容。</a:t>
            </a:r>
          </a:p>
        </p:txBody>
      </p:sp>
      <p:pic>
        <p:nvPicPr>
          <p:cNvPr id="6153" name="Picture 9" descr="兵马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28"/>
          <a:stretch>
            <a:fillRect/>
          </a:stretch>
        </p:blipFill>
        <p:spPr bwMode="auto">
          <a:xfrm>
            <a:off x="527050" y="1096963"/>
            <a:ext cx="8089900" cy="500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942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 descr="c0200"/>
          <p:cNvSpPr txBox="1">
            <a:spLocks noChangeArrowheads="1"/>
          </p:cNvSpPr>
          <p:nvPr/>
        </p:nvSpPr>
        <p:spPr bwMode="auto">
          <a:xfrm>
            <a:off x="1447800" y="1981200"/>
            <a:ext cx="6575425" cy="29114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/>
          <a:p>
            <a:pPr algn="just"/>
            <a:r>
              <a:rPr lang="zh-CN" altLang="en-US" sz="2400"/>
              <a:t>        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自秦孝公以来，周室卑微，诸侯相兼，关东为六国，秦之乘胜役诸侯，盖六世矣。今诸侯服秦，譬若郡县。夫以秦之强，大王之贤，由灶上骚除，足以灭诸侯，成帝业，为天下一统，此万世之一时也。          </a:t>
            </a:r>
          </a:p>
          <a:p>
            <a:pPr algn="r"/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——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《史记</a:t>
            </a:r>
            <a:r>
              <a:rPr lang="zh-CN" altLang="en-US" sz="2400">
                <a:solidFill>
                  <a:srgbClr val="990000"/>
                </a:solidFill>
                <a:latin typeface="Times New Roman"/>
                <a:ea typeface="隶书" pitchFamily="49" charset="-122"/>
              </a:rPr>
              <a:t>·</a:t>
            </a:r>
            <a:r>
              <a:rPr lang="zh-CN" altLang="en-US" sz="240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李斯列传》</a:t>
            </a:r>
          </a:p>
        </p:txBody>
      </p:sp>
    </p:spTree>
    <p:extLst>
      <p:ext uri="{BB962C8B-B14F-4D97-AF65-F5344CB8AC3E}">
        <p14:creationId xmlns:p14="http://schemas.microsoft.com/office/powerpoint/2010/main" xmlns="" val="18219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971925" y="4140200"/>
            <a:ext cx="1200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latin typeface="宋体" pitchFamily="2" charset="-122"/>
              </a:rPr>
              <a:t>秦调兵虎符</a:t>
            </a:r>
            <a:endParaRPr lang="zh-CN" altLang="en-US" sz="1600"/>
          </a:p>
        </p:txBody>
      </p:sp>
      <p:pic>
        <p:nvPicPr>
          <p:cNvPr id="10243" name="Picture 3" descr="秦朝阳陵铜虎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9225" y="1301750"/>
            <a:ext cx="3765550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914400" y="5130800"/>
            <a:ext cx="7313613" cy="6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        秦王嬴政</a:t>
            </a:r>
            <a:r>
              <a:rPr lang="zh-CN" altLang="en-US" sz="2000"/>
              <a:t>执掌</a:t>
            </a:r>
            <a:r>
              <a:rPr lang="zh-CN" altLang="en-US"/>
              <a:t>大权以后，开始积极进行灭亡六国的准备。公元前</a:t>
            </a:r>
            <a:r>
              <a:rPr lang="en-US" altLang="zh-CN"/>
              <a:t>230</a:t>
            </a:r>
            <a:r>
              <a:rPr lang="zh-CN" altLang="en-US"/>
              <a:t>年，秦国开始发动大规模的统一战争。</a:t>
            </a:r>
          </a:p>
        </p:txBody>
      </p:sp>
    </p:spTree>
    <p:extLst>
      <p:ext uri="{BB962C8B-B14F-4D97-AF65-F5344CB8AC3E}">
        <p14:creationId xmlns:p14="http://schemas.microsoft.com/office/powerpoint/2010/main" xmlns="" val="36809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214688" y="669925"/>
            <a:ext cx="2019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宋体" pitchFamily="2" charset="-122"/>
              </a:rPr>
              <a:t>秦灭六国示意图</a:t>
            </a:r>
            <a:r>
              <a:rPr lang="zh-CN" altLang="en-US" b="1"/>
              <a:t> </a:t>
            </a:r>
          </a:p>
        </p:txBody>
      </p:sp>
    </p:spTree>
    <p:controls>
      <p:control spid="1028" name="ShockwaveFlash1" r:id="rId2" imgW="1828800" imgH="1828800"/>
    </p:controls>
    <p:extLst>
      <p:ext uri="{BB962C8B-B14F-4D97-AF65-F5344CB8AC3E}">
        <p14:creationId xmlns:p14="http://schemas.microsoft.com/office/powerpoint/2010/main" xmlns="" val="247206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200</TotalTime>
  <Words>1919</Words>
  <Application>Microsoft Office PowerPoint</Application>
  <PresentationFormat/>
  <Paragraphs>155</Paragraphs>
  <Slides>42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回顾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Tuan</cp:lastModifiedBy>
  <cp:revision/>
  <dcterms:created xsi:type="dcterms:W3CDTF">2016-07-25T08:20:19Z</dcterms:created>
  <dcterms:modified xsi:type="dcterms:W3CDTF">2018-08-11T21:35:32Z</dcterms:modified>
  <cp:category/>
</cp:coreProperties>
</file>