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74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12" Type="http://schemas.openxmlformats.org/officeDocument/2006/relationships/image" Target="../media/image20.png"/><Relationship Id="rId2" Type="http://schemas.openxmlformats.org/officeDocument/2006/relationships/audio" Target="file:///E:\cc&#19971;&#24180;&#32423;&#19978;\&#31532;&#20108;&#21313;&#20108;&#35838;%20&#25991;&#23398;&#12289;&#21490;&#23398;&#19982;&#23447;&#25945;\214.wma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11" Type="http://schemas.openxmlformats.org/officeDocument/2006/relationships/image" Target="../media/image19.jpe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87450" y="1597025"/>
            <a:ext cx="7200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16</a:t>
            </a:r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秦汉时期的文化</a:t>
            </a: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3743325"/>
            <a:ext cx="2428875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3743325"/>
            <a:ext cx="2413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068638"/>
            <a:ext cx="4427537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749281"/>
            <a:ext cx="2946400" cy="45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888" y="714356"/>
            <a:ext cx="49244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327631"/>
            <a:ext cx="90360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539750" y="0"/>
            <a:ext cx="7772400" cy="12065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eaLnBrk="1" hangingPunct="1"/>
            <a:r>
              <a:rPr kumimoji="1" lang="zh-CN" altLang="en-US" sz="44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佛教四大名山 </a:t>
            </a:r>
            <a:r>
              <a:rPr kumimoji="1" lang="zh-CN" altLang="en-US" sz="4400" b="1">
                <a:solidFill>
                  <a:schemeClr val="tx2"/>
                </a:solidFill>
                <a:latin typeface="DotumChe" pitchFamily="49" charset="-127"/>
                <a:ea typeface="隶书" pitchFamily="49" charset="-122"/>
              </a:rPr>
              <a:t>——</a:t>
            </a:r>
            <a:r>
              <a:rPr kumimoji="1" lang="zh-CN" altLang="en-US" sz="44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 峨眉山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0" y="1196975"/>
            <a:ext cx="5795963" cy="5661025"/>
            <a:chOff x="0" y="754"/>
            <a:chExt cx="3651" cy="3566"/>
          </a:xfrm>
        </p:grpSpPr>
        <p:pic>
          <p:nvPicPr>
            <p:cNvPr id="30747" name="Picture 3" descr="我国四大佛教名山之一的峨眉山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754"/>
              <a:ext cx="3651" cy="3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8" name="Text Box 6"/>
            <p:cNvSpPr txBox="1">
              <a:spLocks noChangeArrowheads="1"/>
            </p:cNvSpPr>
            <p:nvPr/>
          </p:nvSpPr>
          <p:spPr bwMode="auto">
            <a:xfrm>
              <a:off x="2426" y="2523"/>
              <a:ext cx="1200" cy="28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峨眉金顶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23850" y="273050"/>
            <a:ext cx="3384550" cy="5603875"/>
            <a:chOff x="3651" y="790"/>
            <a:chExt cx="2132" cy="3530"/>
          </a:xfrm>
        </p:grpSpPr>
        <p:graphicFrame>
          <p:nvGraphicFramePr>
            <p:cNvPr id="30745" name="Object 4"/>
            <p:cNvGraphicFramePr>
              <a:graphicFrameLocks noChangeAspect="1"/>
            </p:cNvGraphicFramePr>
            <p:nvPr/>
          </p:nvGraphicFramePr>
          <p:xfrm>
            <a:off x="3651" y="1162"/>
            <a:ext cx="2109" cy="3158"/>
          </p:xfrm>
          <a:graphic>
            <a:graphicData uri="http://schemas.openxmlformats.org/presentationml/2006/ole">
              <p:oleObj spid="_x0000_s1027" name="Image" r:id="rId5" imgW="3390476" imgH="5180952" progId="">
                <p:embed/>
              </p:oleObj>
            </a:graphicData>
          </a:graphic>
        </p:graphicFrame>
        <p:sp>
          <p:nvSpPr>
            <p:cNvPr id="30746" name="Text Box 5"/>
            <p:cNvSpPr txBox="1">
              <a:spLocks noChangeArrowheads="1"/>
            </p:cNvSpPr>
            <p:nvPr/>
          </p:nvSpPr>
          <p:spPr bwMode="auto">
            <a:xfrm>
              <a:off x="3696" y="790"/>
              <a:ext cx="2087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663300"/>
                  </a:solidFill>
                  <a:latin typeface="Times New Roman" pitchFamily="18" charset="0"/>
                  <a:ea typeface="华文新魏" pitchFamily="2" charset="-122"/>
                </a:rPr>
                <a:t>万年寺普贤金铜像</a:t>
              </a:r>
            </a:p>
          </p:txBody>
        </p:sp>
      </p:grpSp>
      <p:sp>
        <p:nvSpPr>
          <p:cNvPr id="108560" name="Rectangle 16"/>
          <p:cNvSpPr>
            <a:spLocks noChangeArrowheads="1"/>
          </p:cNvSpPr>
          <p:nvPr/>
        </p:nvSpPr>
        <p:spPr bwMode="auto">
          <a:xfrm>
            <a:off x="539750" y="-26988"/>
            <a:ext cx="7772400" cy="120650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/>
          <a:p>
            <a:pPr eaLnBrk="1" hangingPunct="1"/>
            <a:r>
              <a:rPr kumimoji="1" lang="zh-CN" altLang="en-US" sz="44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佛教四大名山 — 普陀山</a:t>
            </a:r>
            <a:endParaRPr kumimoji="1" lang="zh-CN" altLang="en-US" sz="4400">
              <a:solidFill>
                <a:schemeClr val="tx2"/>
              </a:solidFill>
              <a:latin typeface="Times New Roman" pitchFamily="18" charset="0"/>
              <a:ea typeface="隶书" pitchFamily="49" charset="-122"/>
            </a:endParaRPr>
          </a:p>
        </p:txBody>
      </p:sp>
      <p:pic>
        <p:nvPicPr>
          <p:cNvPr id="108561" name="Picture 17" descr="普陀山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1341438"/>
            <a:ext cx="536416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900113" y="620713"/>
            <a:ext cx="3455987" cy="5272087"/>
            <a:chOff x="3470" y="790"/>
            <a:chExt cx="2177" cy="3321"/>
          </a:xfrm>
        </p:grpSpPr>
        <p:pic>
          <p:nvPicPr>
            <p:cNvPr id="30743" name="Picture 19" descr="普陀山观音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470" y="1162"/>
              <a:ext cx="2177" cy="2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4" name="Text Box 20"/>
            <p:cNvSpPr txBox="1">
              <a:spLocks noChangeArrowheads="1"/>
            </p:cNvSpPr>
            <p:nvPr/>
          </p:nvSpPr>
          <p:spPr bwMode="auto">
            <a:xfrm>
              <a:off x="3927" y="790"/>
              <a:ext cx="1584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800" b="1">
                  <a:latin typeface="Times New Roman" pitchFamily="18" charset="0"/>
                </a:rPr>
                <a:t>观音造像</a:t>
              </a: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107950" y="1673225"/>
            <a:ext cx="5040313" cy="4419600"/>
            <a:chOff x="0" y="1536"/>
            <a:chExt cx="3888" cy="2784"/>
          </a:xfrm>
        </p:grpSpPr>
        <p:pic>
          <p:nvPicPr>
            <p:cNvPr id="30741" name="Picture 23" descr="九华山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0" y="1906"/>
              <a:ext cx="3888" cy="2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42" name="Text Box 24"/>
            <p:cNvSpPr txBox="1">
              <a:spLocks noChangeArrowheads="1"/>
            </p:cNvSpPr>
            <p:nvPr/>
          </p:nvSpPr>
          <p:spPr bwMode="auto">
            <a:xfrm>
              <a:off x="144" y="1536"/>
              <a:ext cx="1344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3200" b="1">
                  <a:latin typeface="Times New Roman" pitchFamily="18" charset="0"/>
                </a:rPr>
                <a:t>   九华山</a:t>
              </a:r>
            </a:p>
          </p:txBody>
        </p:sp>
      </p:grp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5364163" y="1322388"/>
            <a:ext cx="3695700" cy="5346700"/>
            <a:chOff x="2321" y="709"/>
            <a:chExt cx="2328" cy="3368"/>
          </a:xfrm>
        </p:grpSpPr>
        <p:graphicFrame>
          <p:nvGraphicFramePr>
            <p:cNvPr id="30739" name="Object 26"/>
            <p:cNvGraphicFramePr>
              <a:graphicFrameLocks noChangeAspect="1"/>
            </p:cNvGraphicFramePr>
            <p:nvPr/>
          </p:nvGraphicFramePr>
          <p:xfrm>
            <a:off x="2699" y="709"/>
            <a:ext cx="1950" cy="3368"/>
          </p:xfrm>
          <a:graphic>
            <a:graphicData uri="http://schemas.openxmlformats.org/presentationml/2006/ole">
              <p:oleObj spid="_x0000_s1026" name="Image" r:id="rId9" imgW="3911111" imgH="7390476" progId="">
                <p:embed/>
              </p:oleObj>
            </a:graphicData>
          </a:graphic>
        </p:graphicFrame>
        <p:sp>
          <p:nvSpPr>
            <p:cNvPr id="30740" name="Text Box 27"/>
            <p:cNvSpPr txBox="1">
              <a:spLocks noChangeArrowheads="1"/>
            </p:cNvSpPr>
            <p:nvPr/>
          </p:nvSpPr>
          <p:spPr bwMode="auto">
            <a:xfrm>
              <a:off x="2321" y="1797"/>
              <a:ext cx="423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CC3300"/>
                  </a:solidFill>
                </a:rPr>
                <a:t>地藏菩萨</a:t>
              </a:r>
              <a:endParaRPr lang="zh-CN" altLang="en-US" sz="3200" b="1">
                <a:solidFill>
                  <a:srgbClr val="CC3300"/>
                </a:solidFill>
              </a:endParaRPr>
            </a:p>
          </p:txBody>
        </p:sp>
      </p:grpSp>
      <p:sp>
        <p:nvSpPr>
          <p:cNvPr id="108572" name="Rectangle 28"/>
          <p:cNvSpPr>
            <a:spLocks noRot="1" noChangeArrowheads="1"/>
          </p:cNvSpPr>
          <p:nvPr/>
        </p:nvSpPr>
        <p:spPr bwMode="auto">
          <a:xfrm>
            <a:off x="396875" y="0"/>
            <a:ext cx="61198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4400" b="1">
                <a:solidFill>
                  <a:schemeClr val="tx2"/>
                </a:solidFill>
                <a:ea typeface="隶书" pitchFamily="49" charset="-122"/>
              </a:rPr>
              <a:t>佛教四大名山</a:t>
            </a:r>
            <a:r>
              <a:rPr kumimoji="1" lang="zh-CN" altLang="en-US" sz="4400" b="1">
                <a:solidFill>
                  <a:schemeClr val="tx2"/>
                </a:solidFill>
              </a:rPr>
              <a:t>—</a:t>
            </a:r>
            <a:r>
              <a:rPr lang="zh-CN" altLang="en-US" sz="4400" b="1">
                <a:solidFill>
                  <a:schemeClr val="tx2"/>
                </a:solidFill>
                <a:ea typeface="隶书" pitchFamily="49" charset="-122"/>
              </a:rPr>
              <a:t>九华山</a:t>
            </a:r>
          </a:p>
        </p:txBody>
      </p:sp>
      <p:sp>
        <p:nvSpPr>
          <p:cNvPr id="108573" name="Rectangle 29"/>
          <p:cNvSpPr>
            <a:spLocks noRot="1" noChangeArrowheads="1"/>
          </p:cNvSpPr>
          <p:nvPr/>
        </p:nvSpPr>
        <p:spPr bwMode="auto">
          <a:xfrm>
            <a:off x="682625" y="-17463"/>
            <a:ext cx="5329238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zh-CN" altLang="en-US" sz="4000" b="1">
                <a:solidFill>
                  <a:schemeClr val="tx2"/>
                </a:solidFill>
                <a:ea typeface="隶书" pitchFamily="49" charset="-122"/>
              </a:rPr>
              <a:t>佛教四大名山—五台山</a:t>
            </a:r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173038" y="1484313"/>
            <a:ext cx="5046662" cy="4868862"/>
            <a:chOff x="0" y="1248"/>
            <a:chExt cx="3360" cy="3067"/>
          </a:xfrm>
        </p:grpSpPr>
        <p:pic>
          <p:nvPicPr>
            <p:cNvPr id="30737" name="Picture 31" descr="五台山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1615"/>
              <a:ext cx="3360" cy="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8" name="Text Box 32"/>
            <p:cNvSpPr txBox="1">
              <a:spLocks noChangeArrowheads="1"/>
            </p:cNvSpPr>
            <p:nvPr/>
          </p:nvSpPr>
          <p:spPr bwMode="auto">
            <a:xfrm>
              <a:off x="0" y="1248"/>
              <a:ext cx="1104" cy="32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800" b="1">
                  <a:latin typeface="Times New Roman" pitchFamily="18" charset="0"/>
                </a:rPr>
                <a:t>五台山</a:t>
              </a:r>
            </a:p>
          </p:txBody>
        </p:sp>
      </p:grp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5364163" y="693738"/>
            <a:ext cx="3744912" cy="6048375"/>
            <a:chOff x="3288" y="391"/>
            <a:chExt cx="2359" cy="3810"/>
          </a:xfrm>
        </p:grpSpPr>
        <p:pic>
          <p:nvPicPr>
            <p:cNvPr id="30735" name="Picture 34" descr="016-1b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288" y="754"/>
              <a:ext cx="2359" cy="34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6" name="Text Box 35"/>
            <p:cNvSpPr txBox="1">
              <a:spLocks noChangeArrowheads="1"/>
            </p:cNvSpPr>
            <p:nvPr/>
          </p:nvSpPr>
          <p:spPr bwMode="auto">
            <a:xfrm>
              <a:off x="3878" y="391"/>
              <a:ext cx="1225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chemeClr val="tx2"/>
                  </a:solidFill>
                  <a:latin typeface="Times New Roman" pitchFamily="18" charset="0"/>
                </a:rPr>
                <a:t>文殊菩萨</a:t>
              </a:r>
            </a:p>
          </p:txBody>
        </p:sp>
      </p:grpSp>
      <p:pic>
        <p:nvPicPr>
          <p:cNvPr id="108581" name="214.wma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84597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9" dur="1" fill="hold"/>
                                        <p:tgtEl>
                                          <p:spTgt spid="1085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0.59444 0.1356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61111E-6 1.48148E-6 L 0.51198 0.0777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5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6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7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4" dur="2000"/>
                                        <p:tgtEl>
                                          <p:spTgt spid="108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76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80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87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9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10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0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0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7" dur="1" fill="hold"/>
                                        <p:tgtEl>
                                          <p:spTgt spid="1085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>
                <p:cTn id="1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8581"/>
                </p:tgtEl>
              </p:cMediaNode>
            </p:audio>
          </p:childTnLst>
        </p:cTn>
      </p:par>
    </p:tnLst>
    <p:bldLst>
      <p:bldP spid="108546" grpId="0"/>
      <p:bldP spid="108546" grpId="1"/>
      <p:bldP spid="108560" grpId="0"/>
      <p:bldP spid="108560" grpId="1"/>
      <p:bldP spid="108572" grpId="0"/>
      <p:bldP spid="108572" grpId="1"/>
      <p:bldP spid="1085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-428660" y="1120775"/>
            <a:ext cx="7200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800000"/>
                </a:solidFill>
                <a:latin typeface="Times New Roman" pitchFamily="18" charset="0"/>
                <a:ea typeface="隶书" pitchFamily="49" charset="-122"/>
              </a:rPr>
              <a:t>         </a:t>
            </a:r>
            <a:r>
              <a:rPr kumimoji="1" lang="zh-CN" altLang="en-US" sz="3200" b="1">
                <a:latin typeface="Times New Roman" pitchFamily="18" charset="0"/>
                <a:ea typeface="隶书" pitchFamily="49" charset="-122"/>
              </a:rPr>
              <a:t>道        教：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我国土生土长的宗教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85720" y="428604"/>
            <a:ext cx="43211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、道教</a:t>
            </a:r>
            <a:endParaRPr lang="en-US" altLang="zh-CN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63502" y="1557338"/>
            <a:ext cx="2800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ea typeface="隶书" pitchFamily="49" charset="-122"/>
              </a:rPr>
              <a:t>创立时间：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379627" y="1625600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东   汉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371440" y="2060575"/>
            <a:ext cx="2439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隶书" pitchFamily="49" charset="-122"/>
              </a:rPr>
              <a:t>教        主：</a:t>
            </a: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569877" y="2854325"/>
            <a:ext cx="2952750" cy="3743325"/>
            <a:chOff x="0" y="816"/>
            <a:chExt cx="2847" cy="3504"/>
          </a:xfrm>
        </p:grpSpPr>
        <p:pic>
          <p:nvPicPr>
            <p:cNvPr id="8" name="Picture 12" descr="01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816"/>
              <a:ext cx="2847" cy="3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1968" y="3408"/>
              <a:ext cx="625" cy="77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老子</a:t>
              </a:r>
            </a:p>
          </p:txBody>
        </p:sp>
      </p:grpSp>
      <p:grpSp>
        <p:nvGrpSpPr>
          <p:cNvPr id="10" name="Group 21"/>
          <p:cNvGrpSpPr>
            <a:grpSpLocks/>
          </p:cNvGrpSpPr>
          <p:nvPr/>
        </p:nvGrpSpPr>
        <p:grpSpPr bwMode="auto">
          <a:xfrm>
            <a:off x="3892515" y="4149725"/>
            <a:ext cx="1008062" cy="815975"/>
            <a:chOff x="3107" y="2614"/>
            <a:chExt cx="635" cy="514"/>
          </a:xfrm>
        </p:grpSpPr>
        <p:sp>
          <p:nvSpPr>
            <p:cNvPr id="11" name="AutoShape 15"/>
            <p:cNvSpPr>
              <a:spLocks noChangeArrowheads="1"/>
            </p:cNvSpPr>
            <p:nvPr/>
          </p:nvSpPr>
          <p:spPr bwMode="auto">
            <a:xfrm>
              <a:off x="3107" y="2614"/>
              <a:ext cx="635" cy="250"/>
            </a:xfrm>
            <a:prstGeom prst="rightArrow">
              <a:avLst>
                <a:gd name="adj1" fmla="val 50000"/>
                <a:gd name="adj2" fmla="val 63500"/>
              </a:avLst>
            </a:prstGeom>
            <a:solidFill>
              <a:schemeClr val="accent1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>
              <a:off x="3107" y="2840"/>
              <a:ext cx="589" cy="28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latin typeface="Times New Roman" pitchFamily="18" charset="0"/>
                </a:rPr>
                <a:t>神化</a:t>
              </a:r>
            </a:p>
          </p:txBody>
        </p:sp>
      </p:grp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5045040" y="2205038"/>
            <a:ext cx="2303462" cy="4392612"/>
            <a:chOff x="4001" y="864"/>
            <a:chExt cx="1759" cy="3456"/>
          </a:xfrm>
        </p:grpSpPr>
        <p:graphicFrame>
          <p:nvGraphicFramePr>
            <p:cNvPr id="14" name="Object 18"/>
            <p:cNvGraphicFramePr>
              <a:graphicFrameLocks noChangeAspect="1"/>
            </p:cNvGraphicFramePr>
            <p:nvPr/>
          </p:nvGraphicFramePr>
          <p:xfrm>
            <a:off x="4001" y="864"/>
            <a:ext cx="1759" cy="3456"/>
          </p:xfrm>
          <a:graphic>
            <a:graphicData uri="http://schemas.openxmlformats.org/presentationml/2006/ole">
              <p:oleObj spid="_x0000_s2050" name="Image" r:id="rId4" imgW="10349206" imgH="20330159" progId="">
                <p:embed/>
              </p:oleObj>
            </a:graphicData>
          </a:graphic>
        </p:graphicFrame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4128" y="3409"/>
              <a:ext cx="1103" cy="36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太上老君</a:t>
              </a:r>
            </a:p>
          </p:txBody>
        </p:sp>
      </p:grp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2379627" y="208121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200" b="1">
                <a:solidFill>
                  <a:srgbClr val="0000FF"/>
                </a:solidFill>
                <a:ea typeface="隶书" pitchFamily="49" charset="-122"/>
              </a:rPr>
              <a:t>老   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036050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8963" y="2300288"/>
            <a:ext cx="6015037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2339975" y="-228600"/>
            <a:ext cx="85407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隶书" pitchFamily="49" charset="-122"/>
                <a:cs typeface="+mj-cs"/>
              </a:rPr>
              <a:t>道教圣地——青城山</a:t>
            </a:r>
          </a:p>
        </p:txBody>
      </p:sp>
      <p:pic>
        <p:nvPicPr>
          <p:cNvPr id="3" name="Picture 3" descr="道教圣地青城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1196975"/>
            <a:ext cx="5724525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1260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9450" y="1773238"/>
            <a:ext cx="33845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9634"/>
          <p:cNvSpPr txBox="1">
            <a:spLocks noChangeArrowheads="1"/>
          </p:cNvSpPr>
          <p:nvPr/>
        </p:nvSpPr>
        <p:spPr bwMode="auto">
          <a:xfrm>
            <a:off x="3113088" y="1490663"/>
            <a:ext cx="55578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西汉用麻造纸，最早发明了造纸术</a:t>
            </a:r>
          </a:p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东汉蔡伦改进造纸术</a:t>
            </a:r>
          </a:p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造纸术发明和改进的意义</a:t>
            </a:r>
          </a:p>
        </p:txBody>
      </p:sp>
      <p:sp>
        <p:nvSpPr>
          <p:cNvPr id="3" name="左大括号 2"/>
          <p:cNvSpPr>
            <a:spLocks/>
          </p:cNvSpPr>
          <p:nvPr/>
        </p:nvSpPr>
        <p:spPr bwMode="auto">
          <a:xfrm>
            <a:off x="2806700" y="1606550"/>
            <a:ext cx="360363" cy="923925"/>
          </a:xfrm>
          <a:prstGeom prst="leftBrace">
            <a:avLst>
              <a:gd name="adj1" fmla="val 21385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4653" tIns="42327" rIns="84653" bIns="42327"/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644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7700" y="1612900"/>
            <a:ext cx="2232025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造纸术的</a:t>
            </a:r>
          </a:p>
          <a:p>
            <a:pPr eaLnBrk="1" hangingPunct="1">
              <a:defRPr/>
            </a:pPr>
            <a:r>
              <a:rPr lang="zh-CN" altLang="en-US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发明和改进</a:t>
            </a:r>
          </a:p>
        </p:txBody>
      </p:sp>
      <p:sp>
        <p:nvSpPr>
          <p:cNvPr id="5" name="文本框 69637"/>
          <p:cNvSpPr txBox="1">
            <a:spLocks noChangeArrowheads="1"/>
          </p:cNvSpPr>
          <p:nvPr/>
        </p:nvSpPr>
        <p:spPr bwMode="auto">
          <a:xfrm>
            <a:off x="3113088" y="2724150"/>
            <a:ext cx="387350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1.《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的内容、体例</a:t>
            </a:r>
          </a:p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2.《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的价值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87413" y="2662238"/>
            <a:ext cx="1835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司马迁和</a:t>
            </a:r>
            <a:r>
              <a:rPr lang="en-US" altLang="zh-CN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史记</a:t>
            </a:r>
            <a:r>
              <a:rPr lang="en-US" altLang="zh-CN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7" name="左大括号 6"/>
          <p:cNvSpPr>
            <a:spLocks/>
          </p:cNvSpPr>
          <p:nvPr/>
        </p:nvSpPr>
        <p:spPr bwMode="auto">
          <a:xfrm>
            <a:off x="2806700" y="2813050"/>
            <a:ext cx="360363" cy="628650"/>
          </a:xfrm>
          <a:prstGeom prst="leftBrace">
            <a:avLst>
              <a:gd name="adj1" fmla="val 22618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4653" tIns="42327" rIns="84653" bIns="42327"/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644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69640"/>
          <p:cNvSpPr txBox="1">
            <a:spLocks noChangeArrowheads="1"/>
          </p:cNvSpPr>
          <p:nvPr/>
        </p:nvSpPr>
        <p:spPr bwMode="auto">
          <a:xfrm>
            <a:off x="3113088" y="3744913"/>
            <a:ext cx="5894387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1.“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医圣”张仲景</a:t>
            </a: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伤寒杂病论</a:t>
            </a: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著名民间医生华佗</a:t>
            </a: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麻沸散</a:t>
            </a:r>
            <a:endParaRPr lang="zh-CN" altLang="en-US" sz="2615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69975" y="3684588"/>
            <a:ext cx="15589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张仲景和华佗</a:t>
            </a:r>
          </a:p>
        </p:txBody>
      </p:sp>
      <p:sp>
        <p:nvSpPr>
          <p:cNvPr id="10" name="左大括号 9"/>
          <p:cNvSpPr>
            <a:spLocks/>
          </p:cNvSpPr>
          <p:nvPr/>
        </p:nvSpPr>
        <p:spPr bwMode="auto">
          <a:xfrm>
            <a:off x="2806700" y="3829050"/>
            <a:ext cx="360363" cy="561975"/>
          </a:xfrm>
          <a:prstGeom prst="leftBrace">
            <a:avLst>
              <a:gd name="adj1" fmla="val 29085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4653" tIns="42327" rIns="84653" bIns="42327"/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644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4859338" y="188913"/>
            <a:ext cx="43926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653" tIns="42327" rIns="84653" bIns="42327">
            <a:spAutoFit/>
          </a:bodyPr>
          <a:lstStyle/>
          <a:p>
            <a:pPr defTabSz="1133475"/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课堂小结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7650" y="4783138"/>
            <a:ext cx="26384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988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佛教的传入与道教的产生</a:t>
            </a:r>
          </a:p>
        </p:txBody>
      </p:sp>
      <p:sp>
        <p:nvSpPr>
          <p:cNvPr id="13" name="左大括号 12"/>
          <p:cNvSpPr>
            <a:spLocks/>
          </p:cNvSpPr>
          <p:nvPr/>
        </p:nvSpPr>
        <p:spPr bwMode="auto">
          <a:xfrm>
            <a:off x="2749550" y="4808538"/>
            <a:ext cx="360363" cy="868362"/>
          </a:xfrm>
          <a:prstGeom prst="leftBrace">
            <a:avLst>
              <a:gd name="adj1" fmla="val 2905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4653" tIns="42327" rIns="84653" bIns="42327"/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1644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3108325" y="4667250"/>
            <a:ext cx="59086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53" tIns="42327" rIns="84653" bIns="42327">
            <a:spAutoFit/>
          </a:bodyPr>
          <a:lstStyle>
            <a:lvl1pPr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66738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33475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00213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266950" defTabSz="1133475" eaLnBrk="0" hangingPunct="0"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7241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1813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6385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95750" defTabSz="11334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佛教的产生地点与传入时间</a:t>
            </a:r>
          </a:p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道教的产生时间</a:t>
            </a:r>
          </a:p>
          <a:p>
            <a:pPr eaLnBrk="1" hangingPunct="1">
              <a:defRPr/>
            </a:pPr>
            <a:r>
              <a:rPr lang="en-US" altLang="zh-CN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615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佛教和道教的影响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0" y="1196975"/>
            <a:ext cx="86042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西汉以前，人们用哪些材料书写或刻写文字？和这些材料相比，纸有什么优越性？</a:t>
            </a: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107950" y="2565400"/>
            <a:ext cx="864076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用于书写和刻写的材料有竹简、木简、龟甲、兽骨、帛、石头、陶器、青铜器、铁器、纸草、泥版、贝叶和其他树叶、羊皮，等等。</a:t>
            </a: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0" y="4868863"/>
            <a:ext cx="83883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纸的优点是制作材料易得，成本比帛等便宜，便于书写，便于保存和携带，等等。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71406" y="-24"/>
            <a:ext cx="4821240" cy="5190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一、造纸术的发明和改进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642910" y="571481"/>
            <a:ext cx="7786742" cy="6429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造纸术发明前我国书写材料有哪些呢？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龟甲、兽骨、青铜器、竹简、木简、帛书等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71406" y="1643050"/>
            <a:ext cx="3284561" cy="577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、造纸术的发明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285720" y="2285992"/>
            <a:ext cx="8286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西汉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时，开始用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麻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造纸。（在世界上最早发明了造纸术）</a:t>
            </a:r>
          </a:p>
          <a:p>
            <a:pPr eaLnBrk="1" hangingPunct="1"/>
            <a:endParaRPr lang="zh-CN" altLang="en-US" sz="1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857497"/>
            <a:ext cx="392905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428596" y="4714884"/>
            <a:ext cx="46434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400" b="1" dirty="0" smtClean="0">
                <a:latin typeface="黑体" pitchFamily="49" charset="-122"/>
                <a:ea typeface="黑体" pitchFamily="49" charset="-122"/>
              </a:rPr>
              <a:t>    我国</a:t>
            </a:r>
            <a:r>
              <a:rPr kumimoji="1" lang="zh-CN" altLang="en-US" sz="24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甘肃天水放马滩</a:t>
            </a:r>
            <a:r>
              <a:rPr kumimoji="1" lang="zh-CN" altLang="en-US" sz="2400" b="1" dirty="0">
                <a:latin typeface="黑体" pitchFamily="49" charset="-122"/>
                <a:ea typeface="黑体" pitchFamily="49" charset="-122"/>
              </a:rPr>
              <a:t>汉墓出土的西汉早期的纸，是我国现已发现的最早的纸张实物。</a:t>
            </a:r>
          </a:p>
          <a:p>
            <a:pPr eaLnBrk="1" hangingPunct="1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34938" y="0"/>
            <a:ext cx="42846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造纸术的改进。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14282" y="785794"/>
            <a:ext cx="8715436" cy="379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蔡伦改进造纸术 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时间：东汉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时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，</a:t>
            </a:r>
            <a:endParaRPr kumimoji="1"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人物：蔡伦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和工匠们总结经验，改进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造纸术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作用：产量大大增加，成本降低，纸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逐步取代竹木简和帛，成为主要的书写材料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为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纪念蔡伦的功绩，人们把这种纸叫作“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蔡侯纸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0"/>
            <a:ext cx="9124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34938" y="0"/>
            <a:ext cx="42846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造纸术的改进。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14282" y="500042"/>
            <a:ext cx="8715436" cy="379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蔡伦改进造纸术 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时间：东汉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时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，</a:t>
            </a:r>
            <a:endParaRPr kumimoji="1"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人物：蔡伦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和工匠们总结经验，改进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造纸术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作用：产量大大增加，成本降低，纸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逐步取代竹木简和帛，成为主要的书写材料</a:t>
            </a: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800" b="1" dirty="0" smtClean="0">
                <a:latin typeface="黑体" pitchFamily="49" charset="-122"/>
                <a:ea typeface="黑体" pitchFamily="49" charset="-122"/>
              </a:rPr>
              <a:t>为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纪念蔡伦的功绩，人们把这种纸叫作“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蔡侯纸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”。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0" y="4544335"/>
            <a:ext cx="5327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、造纸术发明的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意义</a:t>
            </a: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0" y="5044401"/>
            <a:ext cx="885666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造纸术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的发明和改进为文化的交流和保存提供了重要的物质条件，是我国古代人民对人类文化的一个重大贡献。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0" y="0"/>
            <a:ext cx="58324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二、司马迁与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史记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0" y="981075"/>
            <a:ext cx="2786050" cy="3162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、时间、作者：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、内容：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、体例及地位：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、价值：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4612" y="1071546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西汉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著名的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史学家和文学家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司马迁。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042" y="1571612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记述从黄帝到汉武帝时期的历史。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357422" y="2571744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“纪传体”，是我国第一部通史著作。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500166" y="3571876"/>
            <a:ext cx="7358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我国古代最优秀的史学著作，影响后世史书的编写。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0" y="0"/>
            <a:ext cx="3321042" cy="519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三、张仲景和华佗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0" y="571480"/>
            <a:ext cx="464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kumimoji="1" lang="en-US" altLang="zh-CN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、“医圣”</a:t>
            </a:r>
            <a:r>
              <a:rPr kumimoji="1" lang="en-US" altLang="zh-CN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—</a:t>
            </a: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张仲景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214514" y="928670"/>
            <a:ext cx="692948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8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       张仲景</a:t>
            </a:r>
            <a:r>
              <a:rPr kumimoji="1" lang="zh-CN" altLang="en-US" sz="2800" b="1" dirty="0">
                <a:latin typeface="Times New Roman" pitchFamily="18" charset="0"/>
              </a:rPr>
              <a:t>是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东汉末年</a:t>
            </a:r>
            <a:r>
              <a:rPr kumimoji="1" lang="zh-CN" altLang="en-US" sz="2800" b="1" dirty="0">
                <a:latin typeface="Times New Roman" pitchFamily="18" charset="0"/>
              </a:rPr>
              <a:t>著名的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医学家</a:t>
            </a:r>
            <a:r>
              <a:rPr kumimoji="1" lang="zh-CN" altLang="en-US" sz="2800" b="1" dirty="0" smtClean="0">
                <a:latin typeface="Times New Roman" pitchFamily="18" charset="0"/>
              </a:rPr>
              <a:t>。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kumimoji="1" lang="en-US" altLang="zh-CN" sz="2800" b="1" dirty="0" smtClean="0">
                <a:latin typeface="Times New Roman" pitchFamily="18" charset="0"/>
              </a:rPr>
              <a:t>       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擅长内科，治疗寒热病有独到之处。</a:t>
            </a:r>
            <a:endParaRPr kumimoji="1" lang="en-US" altLang="zh-CN" sz="28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0" y="928670"/>
            <a:ext cx="2786050" cy="3162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、时间、作者：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擅      长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、著作及地位：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74" y="1928802"/>
            <a:ext cx="59293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总结经验，</a:t>
            </a:r>
            <a:r>
              <a:rPr kumimoji="1" lang="zh-CN" altLang="en-US" sz="2800" b="1" dirty="0" smtClean="0">
                <a:latin typeface="Times New Roman" pitchFamily="18" charset="0"/>
              </a:rPr>
              <a:t>著有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Times New Roman" pitchFamily="18" charset="0"/>
              </a:rPr>
              <a:t>《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伤寒杂病论</a:t>
            </a:r>
            <a:r>
              <a:rPr kumimoji="1" lang="en-US" altLang="zh-CN" sz="2800" b="1" dirty="0" smtClean="0">
                <a:solidFill>
                  <a:srgbClr val="FF0000"/>
                </a:solidFill>
                <a:latin typeface="Times New Roman" pitchFamily="18" charset="0"/>
              </a:rPr>
              <a:t>》</a:t>
            </a:r>
            <a:r>
              <a:rPr kumimoji="1" lang="zh-CN" altLang="en-US" sz="2800" b="1" dirty="0" smtClean="0">
                <a:latin typeface="Times New Roman" pitchFamily="18" charset="0"/>
              </a:rPr>
              <a:t>，全面阐述了中医理论和治病原则，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奠定了我国中医治疗的基础。</a:t>
            </a:r>
            <a:r>
              <a:rPr kumimoji="1" lang="zh-CN" altLang="en-US" sz="2800" b="1" dirty="0" smtClean="0">
                <a:latin typeface="Times New Roman" pitchFamily="18" charset="0"/>
              </a:rPr>
              <a:t>后世尊称他为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“医圣”</a:t>
            </a:r>
            <a:r>
              <a:rPr kumimoji="1" lang="zh-CN" altLang="en-US" sz="2800" b="1" dirty="0" smtClean="0">
                <a:latin typeface="Times New Roman" pitchFamily="18" charset="0"/>
              </a:rPr>
              <a:t>。</a:t>
            </a:r>
            <a:endParaRPr lang="zh-CN" altLang="en-US" sz="28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3643314"/>
            <a:ext cx="449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kumimoji="1"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2.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“神医”</a:t>
            </a:r>
            <a:r>
              <a:rPr kumimoji="1" lang="en-US" altLang="zh-CN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—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华 佗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00034" y="3989208"/>
            <a:ext cx="8429684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3600" dirty="0" smtClean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     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东汉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末年</a:t>
            </a:r>
            <a:r>
              <a:rPr kumimoji="1" lang="zh-CN" altLang="en-US" sz="2800" b="1" dirty="0">
                <a:latin typeface="Times New Roman" pitchFamily="18" charset="0"/>
              </a:rPr>
              <a:t>著名的</a:t>
            </a:r>
            <a:r>
              <a:rPr kumimoji="1" lang="zh-CN" altLang="en-US" sz="2800" b="1" dirty="0" smtClean="0">
                <a:latin typeface="Times New Roman" pitchFamily="18" charset="0"/>
              </a:rPr>
              <a:t>医学家，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民间医生</a:t>
            </a:r>
            <a:r>
              <a:rPr kumimoji="1" lang="zh-CN" altLang="en-US" sz="2800" b="1" dirty="0" smtClean="0">
                <a:latin typeface="Times New Roman" pitchFamily="18" charset="0"/>
              </a:rPr>
              <a:t>。</a:t>
            </a:r>
            <a:r>
              <a:rPr kumimoji="1" lang="zh-CN" altLang="en-US" sz="2800" b="1" dirty="0">
                <a:latin typeface="Times New Roman" pitchFamily="18" charset="0"/>
              </a:rPr>
              <a:t>擅长针灸和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外科手术</a:t>
            </a:r>
            <a:r>
              <a:rPr kumimoji="1" lang="zh-CN" altLang="en-US" sz="2800" b="1" dirty="0">
                <a:latin typeface="Times New Roman" pitchFamily="18" charset="0"/>
              </a:rPr>
              <a:t>。他制成的全身麻醉药剂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“麻沸散”</a:t>
            </a:r>
            <a:r>
              <a:rPr kumimoji="1" lang="zh-CN" altLang="en-US" sz="2800" b="1" dirty="0">
                <a:latin typeface="Times New Roman" pitchFamily="18" charset="0"/>
              </a:rPr>
              <a:t>，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是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世界上最早使用全身麻醉手术法的医生。</a:t>
            </a:r>
            <a:endParaRPr kumimoji="1" lang="zh-CN" altLang="en-US" sz="28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2800" b="1" dirty="0">
                <a:latin typeface="Times New Roman" pitchFamily="18" charset="0"/>
              </a:rPr>
              <a:t>        他还创制一套医疗体操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“五禽戏”</a:t>
            </a:r>
            <a:r>
              <a:rPr kumimoji="1" lang="zh-CN" altLang="en-US" sz="2800" b="1" dirty="0">
                <a:latin typeface="Times New Roman" pitchFamily="18" charset="0"/>
              </a:rPr>
              <a:t>，以强健身体。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0" y="0"/>
            <a:ext cx="5535620" cy="5190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四、佛教的传入与道教的产生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214282" y="571480"/>
            <a:ext cx="2567009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、佛教</a:t>
            </a: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04744" y="1285860"/>
            <a:ext cx="9039256" cy="5767401"/>
            <a:chOff x="567" y="890"/>
            <a:chExt cx="4627" cy="3125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67" y="890"/>
              <a:ext cx="2132" cy="2900"/>
              <a:chOff x="567" y="890"/>
              <a:chExt cx="2132" cy="2900"/>
            </a:xfrm>
          </p:grpSpPr>
          <p:pic>
            <p:nvPicPr>
              <p:cNvPr id="8" name="Picture 2" descr="010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567" y="890"/>
                <a:ext cx="2132" cy="2439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</p:pic>
          <p:sp>
            <p:nvSpPr>
              <p:cNvPr id="9" name="Rectangle 3"/>
              <p:cNvSpPr>
                <a:spLocks noChangeArrowheads="1"/>
              </p:cNvSpPr>
              <p:nvPr/>
            </p:nvSpPr>
            <p:spPr bwMode="auto">
              <a:xfrm>
                <a:off x="748" y="3385"/>
                <a:ext cx="1769" cy="4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eaLnBrk="1" hangingPunct="1"/>
                <a:r>
                  <a:rPr kumimoji="1" lang="zh-CN" altLang="en-US" sz="2400" b="1" dirty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古印度（天竺）</a:t>
                </a:r>
              </a:p>
              <a:p>
                <a:pPr eaLnBrk="1" hangingPunct="1"/>
                <a:r>
                  <a:rPr kumimoji="1" lang="zh-CN" altLang="en-US" sz="2400" b="1" dirty="0">
                    <a:solidFill>
                      <a:srgbClr val="0000FF"/>
                    </a:solidFill>
                    <a:latin typeface="黑体" pitchFamily="49" charset="-122"/>
                    <a:ea typeface="黑体" pitchFamily="49" charset="-122"/>
                  </a:rPr>
                  <a:t>佛教圣地鹿野苑</a:t>
                </a:r>
              </a:p>
            </p:txBody>
          </p:sp>
        </p:grpSp>
        <p:pic>
          <p:nvPicPr>
            <p:cNvPr id="6" name="Picture 5" descr="释迦牟尼成佛图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71" y="890"/>
              <a:ext cx="2087" cy="2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971" y="3430"/>
              <a:ext cx="2223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印度王子乔达摩</a:t>
              </a:r>
              <a:r>
                <a:rPr kumimoji="1" lang="en-US" altLang="zh-CN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·</a:t>
              </a:r>
              <a:r>
                <a:rPr kumimoji="1" lang="zh-CN" altLang="en-US" sz="24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悉达多创立了佛教</a:t>
              </a:r>
            </a:p>
            <a:p>
              <a:pPr eaLnBrk="1" hangingPunct="1"/>
              <a:endPara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utoShape 4"/>
          <p:cNvSpPr>
            <a:spLocks noChangeArrowheads="1"/>
          </p:cNvSpPr>
          <p:nvPr/>
        </p:nvSpPr>
        <p:spPr bwMode="auto">
          <a:xfrm rot="14071897">
            <a:off x="1824037" y="3249613"/>
            <a:ext cx="2111375" cy="381000"/>
          </a:xfrm>
          <a:prstGeom prst="rightArrow">
            <a:avLst>
              <a:gd name="adj1" fmla="val 50000"/>
              <a:gd name="adj2" fmla="val 114938"/>
            </a:avLst>
          </a:prstGeom>
          <a:solidFill>
            <a:srgbClr val="FF0000">
              <a:alpha val="50980"/>
            </a:srgb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632075" y="2087563"/>
            <a:ext cx="2209800" cy="685800"/>
            <a:chOff x="1824" y="1776"/>
            <a:chExt cx="1392" cy="432"/>
          </a:xfrm>
        </p:grpSpPr>
        <p:sp>
          <p:nvSpPr>
            <p:cNvPr id="5" name="AutoShape 6"/>
            <p:cNvSpPr>
              <a:spLocks noChangeArrowheads="1"/>
            </p:cNvSpPr>
            <p:nvPr/>
          </p:nvSpPr>
          <p:spPr bwMode="auto">
            <a:xfrm>
              <a:off x="1824" y="1776"/>
              <a:ext cx="1392" cy="144"/>
            </a:xfrm>
            <a:prstGeom prst="curvedDownArrow">
              <a:avLst>
                <a:gd name="adj1" fmla="val 193333"/>
                <a:gd name="adj2" fmla="val 386667"/>
                <a:gd name="adj3" fmla="val 33333"/>
              </a:avLst>
            </a:prstGeom>
            <a:solidFill>
              <a:srgbClr val="FF0000">
                <a:alpha val="50980"/>
              </a:srgbClr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1920" y="2016"/>
              <a:ext cx="1248" cy="192"/>
            </a:xfrm>
            <a:prstGeom prst="curvedUpArrow">
              <a:avLst>
                <a:gd name="adj1" fmla="val 130000"/>
                <a:gd name="adj2" fmla="val 260000"/>
                <a:gd name="adj3" fmla="val 33333"/>
              </a:avLst>
            </a:prstGeom>
            <a:solidFill>
              <a:srgbClr val="FF0000">
                <a:alpha val="50980"/>
              </a:srgbClr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</p:grpSp>
      <p:sp>
        <p:nvSpPr>
          <p:cNvPr id="7" name="AutoShape 8"/>
          <p:cNvSpPr>
            <a:spLocks noChangeArrowheads="1"/>
          </p:cNvSpPr>
          <p:nvPr/>
        </p:nvSpPr>
        <p:spPr bwMode="auto">
          <a:xfrm rot="1280665">
            <a:off x="4214813" y="2378075"/>
            <a:ext cx="2133600" cy="457200"/>
          </a:xfrm>
          <a:prstGeom prst="notchedRightArrow">
            <a:avLst>
              <a:gd name="adj1" fmla="val 50000"/>
              <a:gd name="adj2" fmla="val 116667"/>
            </a:avLst>
          </a:prstGeom>
          <a:solidFill>
            <a:srgbClr val="FF0000">
              <a:alpha val="50980"/>
            </a:srgbClr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776538" y="2047875"/>
            <a:ext cx="28082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00CC00"/>
                </a:solidFill>
                <a:ea typeface="隶书" pitchFamily="49" charset="-122"/>
              </a:rPr>
              <a:t>丝绸之路</a:t>
            </a:r>
          </a:p>
        </p:txBody>
      </p:sp>
      <p:sp>
        <p:nvSpPr>
          <p:cNvPr id="9" name="Rectangle 11"/>
          <p:cNvSpPr txBox="1">
            <a:spLocks noRot="1" noChangeArrowheads="1"/>
          </p:cNvSpPr>
          <p:nvPr/>
        </p:nvSpPr>
        <p:spPr>
          <a:xfrm>
            <a:off x="2111375" y="9525"/>
            <a:ext cx="6061075" cy="140335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隶书" pitchFamily="49" charset="-122"/>
                <a:cs typeface="+mj-cs"/>
              </a:rPr>
              <a:t>西汉末年东汉初年，佛教东来。</a:t>
            </a: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" y="5572140"/>
            <a:ext cx="2428860" cy="83099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佛教产生地点：</a:t>
            </a:r>
            <a:endParaRPr kumimoji="1" lang="en-US" altLang="zh-CN" sz="2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kumimoji="1"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传入中国时间：</a:t>
            </a:r>
            <a:endParaRPr kumimoji="1"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357422" y="5572140"/>
            <a:ext cx="3286148" cy="83099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古代印度</a:t>
            </a:r>
            <a:endParaRPr kumimoji="1" lang="en-US" altLang="zh-CN" sz="2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r>
              <a:rPr kumimoji="1"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西汉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末年东汉初年</a:t>
            </a:r>
            <a:endParaRPr kumimoji="1" lang="zh-CN" altLang="en-US" sz="24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770</Words>
  <PresentationFormat/>
  <Paragraphs>95</Paragraphs>
  <Slides>17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xt114</cp:lastModifiedBy>
  <cp:revision/>
  <dcterms:created xsi:type="dcterms:W3CDTF">2016-11-23T00:47:24Z</dcterms:created>
  <dcterms:modified xsi:type="dcterms:W3CDTF">2018-08-11T21:35:32Z</dcterms:modified>
  <cp:category/>
</cp:coreProperties>
</file>