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454" r:id="rId3"/>
    <p:sldId id="414" r:id="rId4"/>
    <p:sldId id="337" r:id="rId5"/>
    <p:sldId id="417" r:id="rId6"/>
    <p:sldId id="260" r:id="rId7"/>
    <p:sldId id="384" r:id="rId8"/>
    <p:sldId id="278" r:id="rId9"/>
    <p:sldId id="380" r:id="rId10"/>
    <p:sldId id="343" r:id="rId11"/>
    <p:sldId id="345" r:id="rId12"/>
    <p:sldId id="346" r:id="rId13"/>
    <p:sldId id="279" r:id="rId14"/>
    <p:sldId id="419" r:id="rId15"/>
    <p:sldId id="382" r:id="rId16"/>
    <p:sldId id="347" r:id="rId17"/>
    <p:sldId id="412" r:id="rId18"/>
    <p:sldId id="338" r:id="rId19"/>
    <p:sldId id="375" r:id="rId20"/>
    <p:sldId id="339" r:id="rId21"/>
    <p:sldId id="292" r:id="rId22"/>
    <p:sldId id="418" r:id="rId23"/>
    <p:sldId id="340" r:id="rId24"/>
    <p:sldId id="349" r:id="rId25"/>
    <p:sldId id="377" r:id="rId26"/>
    <p:sldId id="376" r:id="rId27"/>
    <p:sldId id="379" r:id="rId28"/>
    <p:sldId id="378" r:id="rId29"/>
    <p:sldId id="341" r:id="rId31"/>
    <p:sldId id="342" r:id="rId32"/>
    <p:sldId id="350" r:id="rId33"/>
    <p:sldId id="295" r:id="rId34"/>
    <p:sldId id="416" r:id="rId35"/>
    <p:sldId id="381" r:id="rId36"/>
    <p:sldId id="271" r:id="rId3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2136"/>
    <a:srgbClr val="E5815D"/>
    <a:srgbClr val="20718F"/>
    <a:srgbClr val="5D20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961" autoAdjust="0"/>
    <p:restoredTop sz="94700" autoAdjust="0"/>
  </p:normalViewPr>
  <p:slideViewPr>
    <p:cSldViewPr snapToGrid="0">
      <p:cViewPr varScale="1">
        <p:scale>
          <a:sx n="67" d="100"/>
          <a:sy n="67" d="100"/>
        </p:scale>
        <p:origin x="-1452" y="-96"/>
      </p:cViewPr>
      <p:guideLst>
        <p:guide orient="horz" pos="2229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98109B-46F9-4696-83F4-DE36198772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0D04D2-EBA2-4DF1-BEF0-09E8B6CCA8D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8E01E47-B0DC-404E-9847-32BB897A4EB3}" type="slidenum">
              <a:rPr lang="zh-CN" altLang="en-US"/>
            </a:fld>
            <a:endParaRPr lang="en-US" altLang="zh-CN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000"/>
              <a:t>    明月峡先秦古栈道位于广元以北约</a:t>
            </a:r>
            <a:r>
              <a:rPr lang="en-US" altLang="zh-CN" sz="1000"/>
              <a:t>30</a:t>
            </a:r>
            <a:r>
              <a:rPr lang="zh-CN" altLang="en-US" sz="1000"/>
              <a:t>公里处的朝天镇南二公里处的嘉陵江上，峡谷全长约</a:t>
            </a:r>
            <a:r>
              <a:rPr lang="en-US" altLang="zh-CN" sz="1000"/>
              <a:t>4</a:t>
            </a:r>
            <a:r>
              <a:rPr lang="zh-CN" altLang="en-US" sz="1000"/>
              <a:t>公里，宽约</a:t>
            </a:r>
            <a:r>
              <a:rPr lang="en-US" altLang="zh-CN" sz="1000"/>
              <a:t>100</a:t>
            </a:r>
            <a:r>
              <a:rPr lang="zh-CN" altLang="en-US" sz="1000"/>
              <a:t>米，两岸石崖壁立，其东就是有名的朝天岭，谷深约</a:t>
            </a:r>
            <a:r>
              <a:rPr lang="en-US" altLang="zh-CN" sz="1000"/>
              <a:t>2</a:t>
            </a:r>
            <a:r>
              <a:rPr lang="zh-CN" altLang="en-US" sz="1000"/>
              <a:t>千米，是嘉陵江冲破山脉而形成的峡谷。是国家级剑门蜀道风景旅游线的起点，属省级重点文物保护单位。闻名于世的古栈道与长城、运河被列为中国古代三大杰出建筑，是蜀汉先民们勤劳智慧的结晶。明月峡古栈道是迄今全国所有栈道中，地理位置最险要、形制结构最科学、保存最完好、最具古栈道风貌的一处。后因明清时期，文人墨客们盛行崇尚自然，于是取李白诗“清风清，明月明”之意，将朝天峡改名为明月峡。但当地老百姓仍喜欢按旧俗称其为朝天峡，所以后来就有了多种叫法，也有叫朝天明月峡的。    栈道处于清风、明月二峡之间，峡谷壁高千仞，江水拍浪气势雄壮，李白</a:t>
            </a:r>
            <a:r>
              <a:rPr lang="en-US" altLang="zh-CN" sz="1000"/>
              <a:t>《</a:t>
            </a:r>
            <a:r>
              <a:rPr lang="zh-CN" altLang="en-US" sz="1000"/>
              <a:t>蜀道难</a:t>
            </a:r>
            <a:r>
              <a:rPr lang="en-US" altLang="zh-CN" sz="1000"/>
              <a:t>》</a:t>
            </a:r>
            <a:r>
              <a:rPr lang="zh-CN" altLang="en-US" sz="1000"/>
              <a:t>中”上有六龙回日之高标，下有冲波逆折之回川。黄鹄之飞尚不得过，猿猱欲渡愁攀援”就是对这一险要地势的真实写照。古栈道又称蜀道，是古代由中原入蜀，进入大西南的交通要道。    明月峡有着非常悠远的历史，传说两千多年前，五丁开道就是在这峡谷的悬崖绝壁上修起了栈桥。在秦统一全国的过程中，作为秦国后方增援兵源和物资运输的通道。西汉刘邦在位期间，曾派萧何对这段栈道进行过修复和整治，并在北伐时以汉中作为立足点的同时，通过栈道在人力、物力、财力上得到西蜀后方基地的支持。司马迁说：”汉之兴自蜀汉”。（现明月峡老虎口下萧何碑遗址犹存）。三国刘备进取汉中时对这段栈道进行了大力整修，从朝天出发沿嘉陵江北上，经清风峡至阳平关，上达兴州（今略阳）一线也是诸葛亮北伐”平走陇右”的一条重要线路。 </a:t>
            </a:r>
            <a:endParaRPr lang="zh-CN" altLang="en-US" sz="1000"/>
          </a:p>
          <a:p>
            <a:r>
              <a:rPr lang="zh-CN" altLang="en-US" sz="1000"/>
              <a:t>明月峡现存有栈孔</a:t>
            </a:r>
            <a:r>
              <a:rPr lang="en-US" altLang="zh-CN" sz="1000"/>
              <a:t>400</a:t>
            </a:r>
            <a:r>
              <a:rPr lang="zh-CN" altLang="en-US" sz="1000"/>
              <a:t>多个，分布在</a:t>
            </a:r>
            <a:r>
              <a:rPr lang="en-US" altLang="zh-CN" sz="1000"/>
              <a:t>3</a:t>
            </a:r>
            <a:r>
              <a:rPr lang="zh-CN" altLang="en-US" sz="1000"/>
              <a:t>公里长的坚硬的岩壁上，从南至北分四段，其中峡南段和中段最为险竣，峡南段上下层壁眼多达三至四层，峡南第二段有三层、二层、一层之分，中段老虎口壁眼多达到六至七层，每层的栈道孔眼基本在同一水平线上：孔眼与孔眼的左右距离为</a:t>
            </a:r>
            <a:r>
              <a:rPr lang="en-US" altLang="zh-CN" sz="1000"/>
              <a:t>180</a:t>
            </a:r>
            <a:r>
              <a:rPr lang="zh-CN" altLang="en-US" sz="1000"/>
              <a:t>厘米，上下相距</a:t>
            </a:r>
            <a:r>
              <a:rPr lang="en-US" altLang="zh-CN" sz="1000"/>
              <a:t>200</a:t>
            </a:r>
            <a:r>
              <a:rPr lang="zh-CN" altLang="en-US" sz="1000"/>
              <a:t>厘米。石孔多凿在常水位上</a:t>
            </a:r>
            <a:r>
              <a:rPr lang="en-US" altLang="zh-CN" sz="1000"/>
              <a:t>10</a:t>
            </a:r>
            <a:r>
              <a:rPr lang="zh-CN" altLang="en-US" sz="1000"/>
              <a:t>米以上的崖壁上，孔眼口呈方形，边长</a:t>
            </a:r>
            <a:r>
              <a:rPr lang="en-US" altLang="zh-CN" sz="1000"/>
              <a:t>43-45</a:t>
            </a:r>
            <a:r>
              <a:rPr lang="zh-CN" altLang="en-US" sz="1000"/>
              <a:t>厘米，深</a:t>
            </a:r>
            <a:r>
              <a:rPr lang="en-US" altLang="zh-CN" sz="1000"/>
              <a:t>39-95</a:t>
            </a:r>
            <a:r>
              <a:rPr lang="zh-CN" altLang="en-US" sz="1000"/>
              <a:t>厘米，孔洞向内斜，孔内底端的下面有一小长方眼，为栓眼，起固定作用。河底的支撑眼多为半圆孔，内壁较深。现在的栈道是</a:t>
            </a:r>
            <a:r>
              <a:rPr lang="en-US" altLang="zh-CN" sz="1000"/>
              <a:t>1991</a:t>
            </a:r>
            <a:r>
              <a:rPr lang="zh-CN" altLang="en-US" sz="1000"/>
              <a:t>年广元市政府按古栈道的形状进行恢复的一段，外形与古栈道完全一样，只是窄了些，古栈道约</a:t>
            </a:r>
            <a:r>
              <a:rPr lang="en-US" altLang="zh-CN" sz="1000"/>
              <a:t>6</a:t>
            </a:r>
            <a:r>
              <a:rPr lang="zh-CN" altLang="en-US" sz="1000"/>
              <a:t>米宽，而现栈道只有</a:t>
            </a:r>
            <a:r>
              <a:rPr lang="en-US" altLang="zh-CN" sz="1000"/>
              <a:t>1.5</a:t>
            </a:r>
            <a:r>
              <a:rPr lang="zh-CN" altLang="en-US" sz="1000"/>
              <a:t>米宽，虽然不够宽阔，但行走其上，也完全能感受到古道的风味。 </a:t>
            </a:r>
            <a:endParaRPr lang="zh-CN" altLang="en-US" sz="10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793" y="275353"/>
            <a:ext cx="8229600" cy="58512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2EEA3C24-BAB8-4063-B0F1-26063B8C0D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DF9E19F-5672-4321-A64D-F9B2A38D1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 cstate="print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EEA3C24-BAB8-4063-B0F1-26063B8C0D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DF9E19F-5672-4321-A64D-F9B2A38D1E3C}" type="slidenum">
              <a:rPr lang="zh-CN" altLang="en-US" smtClean="0"/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17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705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93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81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0998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84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87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8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GIF"/><Relationship Id="rId3" Type="http://schemas.openxmlformats.org/officeDocument/2006/relationships/audio" Target="../media/audio1.wav"/><Relationship Id="rId2" Type="http://schemas.openxmlformats.org/officeDocument/2006/relationships/image" Target="../media/image17.GIF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8.png"/><Relationship Id="rId2" Type="http://schemas.microsoft.com/office/2007/relationships/media" Target="file:///I:\&#36196;&#22721;&#20043;&#25112;%20&#19977;&#22269;&#21382;&#21490;&#30495;&#30456;&#31995;&#21015;_&#39640;&#28165;&#22312;&#32447;&#35266;&#30475;_&#30334;&#24230;&#35270;&#39057;_2.Wmv" TargetMode="External"/><Relationship Id="rId1" Type="http://schemas.openxmlformats.org/officeDocument/2006/relationships/video" Target="file:///I:\&#36196;&#22721;&#20043;&#25112;%20&#19977;&#22269;&#21382;&#21490;&#30495;&#30456;&#31995;&#21015;_&#39640;&#28165;&#22312;&#32447;&#35266;&#30475;_&#30334;&#24230;&#35270;&#39057;_2.Wmv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5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40.png"/><Relationship Id="rId5" Type="http://schemas.microsoft.com/office/2007/relationships/media" Target="file:///C:\Documents%20and%20Settings\Administrator\&#26700;&#38754;\&#26460;&#29995;-&#34560;&#30456;%5b&#26631;&#28165;&#29256;%5d_&#39640;&#28165;&#22312;&#32447;&#35266;&#30475;_&#30334;&#24230;&#35270;&#39057;_1.Wmv" TargetMode="External"/><Relationship Id="rId4" Type="http://schemas.openxmlformats.org/officeDocument/2006/relationships/video" Target="file:///C:\Documents%20and%20Settings\Administrator\&#26700;&#38754;\&#26460;&#29995;-&#34560;&#30456;%5b&#26631;&#28165;&#29256;%5d_&#39640;&#28165;&#22312;&#32447;&#35266;&#30475;_&#30334;&#24230;&#35270;&#39057;_1.Wmv" TargetMode="External"/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3.png"/><Relationship Id="rId1" Type="http://schemas.openxmlformats.org/officeDocument/2006/relationships/image" Target="../media/image42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5.png"/><Relationship Id="rId3" Type="http://schemas.openxmlformats.org/officeDocument/2006/relationships/image" Target="../media/image44.jpeg"/><Relationship Id="rId2" Type="http://schemas.openxmlformats.org/officeDocument/2006/relationships/hyperlink" Target="http://baike.baidu.com/view/285634.htm" TargetMode="External"/><Relationship Id="rId1" Type="http://schemas.openxmlformats.org/officeDocument/2006/relationships/hyperlink" Target="http://baike.baidu.com/view/1325067.htm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3.xml"/><Relationship Id="rId2" Type="http://schemas.openxmlformats.org/officeDocument/2006/relationships/slide" Target="slide5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hyperlink" Target="http://baike.baidu.com/view/1113319.htm" TargetMode="Externa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6" name="文本框 81921"/>
          <p:cNvSpPr txBox="1"/>
          <p:nvPr/>
        </p:nvSpPr>
        <p:spPr>
          <a:xfrm>
            <a:off x="4429681" y="3012717"/>
            <a:ext cx="295910" cy="881380"/>
          </a:xfrm>
          <a:prstGeom prst="rect">
            <a:avLst/>
          </a:prstGeom>
          <a:noFill/>
          <a:ln w="9525">
            <a:noFill/>
          </a:ln>
        </p:spPr>
        <p:txBody>
          <a:bodyPr wrap="none" lIns="84653" tIns="42326" rIns="84653" bIns="42326">
            <a:spAutoFit/>
          </a:bodyPr>
          <a:p>
            <a:pPr lvl="0" defTabSz="1133475" eaLnBrk="0" hangingPunct="0"/>
            <a:endParaRPr lang="en-US" altLang="zh-CN" sz="2615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defTabSz="1133475" eaLnBrk="1" hangingPunct="1"/>
            <a:endParaRPr lang="en-US" altLang="zh-CN" sz="26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87" name="矩形 81922"/>
          <p:cNvSpPr/>
          <p:nvPr/>
        </p:nvSpPr>
        <p:spPr>
          <a:xfrm>
            <a:off x="3200993" y="3113526"/>
            <a:ext cx="1463514" cy="709930"/>
          </a:xfrm>
          <a:prstGeom prst="rect">
            <a:avLst/>
          </a:prstGeom>
          <a:noFill/>
          <a:ln w="9525">
            <a:noFill/>
          </a:ln>
        </p:spPr>
        <p:txBody>
          <a:bodyPr lIns="84653" tIns="42326" rIns="84653" bIns="42326">
            <a:spAutoFit/>
          </a:bodyPr>
          <a:p>
            <a:pPr lvl="0" algn="ctr" defTabSz="1133475" eaLnBrk="1" hangingPunct="1"/>
            <a:endParaRPr lang="zh-CN" altLang="en-US" sz="411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88" name="直接连接符 81925"/>
          <p:cNvSpPr/>
          <p:nvPr/>
        </p:nvSpPr>
        <p:spPr>
          <a:xfrm>
            <a:off x="1351861" y="2222056"/>
            <a:ext cx="504046" cy="0"/>
          </a:xfrm>
          <a:prstGeom prst="line">
            <a:avLst/>
          </a:prstGeom>
          <a:ln w="57150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</p:spPr>
        <p:txBody>
          <a:bodyPr lIns="84653" tIns="42326" rIns="84653" bIns="42326"/>
          <a:p>
            <a:pPr lvl="0" defTabSz="1133475" eaLnBrk="1" hangingPunct="1">
              <a:spcBef>
                <a:spcPct val="50000"/>
              </a:spcBef>
            </a:pPr>
            <a:endParaRPr lang="zh-CN" altLang="en-US" sz="299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0" name="直接连接符 81927"/>
          <p:cNvSpPr/>
          <p:nvPr/>
        </p:nvSpPr>
        <p:spPr>
          <a:xfrm>
            <a:off x="1351861" y="5002812"/>
            <a:ext cx="504046" cy="0"/>
          </a:xfrm>
          <a:prstGeom prst="line">
            <a:avLst/>
          </a:prstGeom>
          <a:ln w="57150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</p:spPr>
        <p:txBody>
          <a:bodyPr lIns="84653" tIns="42326" rIns="84653" bIns="42326"/>
          <a:p>
            <a:pPr lvl="0" defTabSz="1133475" eaLnBrk="1" hangingPunct="1">
              <a:spcBef>
                <a:spcPct val="50000"/>
              </a:spcBef>
            </a:pPr>
            <a:endParaRPr lang="zh-CN" altLang="en-US" sz="299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1" name="文本框 81928"/>
          <p:cNvSpPr txBox="1"/>
          <p:nvPr/>
        </p:nvSpPr>
        <p:spPr>
          <a:xfrm>
            <a:off x="1743710" y="1755775"/>
            <a:ext cx="5892165" cy="1648460"/>
          </a:xfrm>
          <a:prstGeom prst="rect">
            <a:avLst/>
          </a:prstGeom>
          <a:noFill/>
          <a:ln w="9525">
            <a:noFill/>
          </a:ln>
        </p:spPr>
        <p:txBody>
          <a:bodyPr wrap="square" lIns="84653" tIns="42326" rIns="84653" bIns="42326">
            <a:spAutoFit/>
          </a:bodyPr>
          <a:p>
            <a:pPr lvl="0" defTabSz="1133475" eaLnBrk="1" hangingPunct="1">
              <a:spcBef>
                <a:spcPct val="50000"/>
              </a:spcBef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北方：</a:t>
            </a:r>
            <a:r>
              <a:rPr lang="zh-CN" altLang="en-US" sz="2800" b="1" u="sng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VS</a:t>
            </a:r>
            <a:r>
              <a:rPr lang="en-US" altLang="zh-CN" sz="2800" b="1" u="sng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defTabSz="1133475" eaLnBrk="1" hangingPunct="1">
              <a:spcBef>
                <a:spcPct val="50000"/>
              </a:spcBef>
            </a:pPr>
            <a:r>
              <a:rPr lang="zh-CN" altLang="en-US" sz="299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r>
              <a:rPr lang="zh-CN" altLang="en-US" sz="2990" b="1" u="sng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299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之战（</a:t>
            </a:r>
            <a:r>
              <a:rPr lang="zh-CN" altLang="en-US" sz="2990" b="1" u="sng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299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年） </a:t>
            </a:r>
            <a:r>
              <a:rPr lang="en-US" altLang="zh-CN" sz="299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99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意义：奠定曹操</a:t>
            </a:r>
            <a:r>
              <a:rPr lang="zh-CN" altLang="en-US" sz="2990" b="1" u="sng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            </a:t>
            </a:r>
            <a:r>
              <a:rPr lang="zh-CN" altLang="en-US" sz="299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基础。</a:t>
            </a:r>
            <a:endParaRPr lang="zh-CN" altLang="en-US" sz="2990" b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5" name="直接连接符 81932"/>
          <p:cNvSpPr/>
          <p:nvPr/>
        </p:nvSpPr>
        <p:spPr>
          <a:xfrm>
            <a:off x="4240402" y="5109892"/>
            <a:ext cx="2496513" cy="0"/>
          </a:xfrm>
          <a:prstGeom prst="line">
            <a:avLst/>
          </a:prstGeom>
          <a:ln w="57150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</p:spPr>
        <p:txBody>
          <a:bodyPr lIns="84653" tIns="42326" rIns="84653" bIns="42326"/>
          <a:p>
            <a:pPr lvl="0" defTabSz="1133475" eaLnBrk="1" hangingPunct="1">
              <a:spcBef>
                <a:spcPct val="50000"/>
              </a:spcBef>
            </a:pPr>
            <a:endParaRPr lang="zh-CN" altLang="en-US" sz="299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7" name="直接连接符 81934"/>
          <p:cNvSpPr/>
          <p:nvPr/>
        </p:nvSpPr>
        <p:spPr>
          <a:xfrm flipV="1">
            <a:off x="6874510" y="3706495"/>
            <a:ext cx="635" cy="1403350"/>
          </a:xfrm>
          <a:prstGeom prst="line">
            <a:avLst/>
          </a:prstGeom>
          <a:ln w="57150" cap="flat" cmpd="sng">
            <a:solidFill>
              <a:srgbClr val="0033CC"/>
            </a:solidFill>
            <a:prstDash val="solid"/>
            <a:headEnd type="none" w="med" len="med"/>
            <a:tailEnd type="triangle" w="med" len="med"/>
          </a:ln>
        </p:spPr>
        <p:txBody>
          <a:bodyPr lIns="84653" tIns="42326" rIns="84653" bIns="42326"/>
          <a:p>
            <a:pPr lvl="0" defTabSz="1133475" eaLnBrk="1" hangingPunct="1">
              <a:spcBef>
                <a:spcPct val="50000"/>
              </a:spcBef>
            </a:pPr>
            <a:endParaRPr lang="zh-CN" altLang="en-US" sz="299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9" name="直接连接符 81936"/>
          <p:cNvSpPr/>
          <p:nvPr/>
        </p:nvSpPr>
        <p:spPr>
          <a:xfrm>
            <a:off x="6875145" y="2221865"/>
            <a:ext cx="635" cy="1172210"/>
          </a:xfrm>
          <a:prstGeom prst="line">
            <a:avLst/>
          </a:prstGeom>
          <a:ln w="57150" cap="flat" cmpd="sng">
            <a:solidFill>
              <a:srgbClr val="0033CC"/>
            </a:solidFill>
            <a:prstDash val="solid"/>
            <a:headEnd type="none" w="med" len="med"/>
            <a:tailEnd type="triangle" w="med" len="med"/>
          </a:ln>
        </p:spPr>
        <p:txBody>
          <a:bodyPr lIns="84653" tIns="42326" rIns="84653" bIns="42326"/>
          <a:p>
            <a:pPr lvl="0" defTabSz="1133475" eaLnBrk="1" hangingPunct="1">
              <a:spcBef>
                <a:spcPct val="50000"/>
              </a:spcBef>
            </a:pPr>
            <a:endParaRPr lang="zh-CN" altLang="en-US" sz="299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200" name="椭圆 81937"/>
          <p:cNvSpPr/>
          <p:nvPr/>
        </p:nvSpPr>
        <p:spPr>
          <a:xfrm>
            <a:off x="7782548" y="2637405"/>
            <a:ext cx="914400" cy="756663"/>
          </a:xfrm>
          <a:prstGeom prst="ellipse">
            <a:avLst/>
          </a:prstGeom>
          <a:solidFill>
            <a:srgbClr val="FFCC66"/>
          </a:solidFill>
          <a:ln w="9525" cap="flat" cmpd="sng">
            <a:solidFill>
              <a:srgbClr val="CC6600"/>
            </a:solidFill>
            <a:prstDash val="solid"/>
            <a:headEnd type="none" w="med" len="med"/>
            <a:tailEnd type="none" w="med" len="med"/>
          </a:ln>
        </p:spPr>
        <p:txBody>
          <a:bodyPr wrap="none" lIns="84653" tIns="42326" rIns="84653" bIns="42326" anchor="ctr"/>
          <a:p>
            <a:pPr lvl="0" algn="ctr" defTabSz="1133475" eaLnBrk="1" hangingPunct="1"/>
            <a:r>
              <a:rPr lang="zh-CN" altLang="zh-CN" sz="3360" b="1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魏</a:t>
            </a:r>
            <a:endParaRPr lang="zh-CN" altLang="zh-CN" sz="3360" b="1">
              <a:solidFill>
                <a:schemeClr val="folHlink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201" name="椭圆 81938"/>
          <p:cNvSpPr/>
          <p:nvPr/>
        </p:nvSpPr>
        <p:spPr>
          <a:xfrm>
            <a:off x="7203502" y="3823533"/>
            <a:ext cx="933376" cy="755477"/>
          </a:xfrm>
          <a:prstGeom prst="ellipse">
            <a:avLst/>
          </a:prstGeom>
          <a:solidFill>
            <a:srgbClr val="FFCC66"/>
          </a:solidFill>
          <a:ln w="9525" cap="flat" cmpd="sng">
            <a:solidFill>
              <a:srgbClr val="CC6600"/>
            </a:solidFill>
            <a:prstDash val="solid"/>
            <a:headEnd type="none" w="med" len="med"/>
            <a:tailEnd type="none" w="med" len="med"/>
          </a:ln>
        </p:spPr>
        <p:txBody>
          <a:bodyPr wrap="none" lIns="84653" tIns="42326" rIns="84653" bIns="42326" anchor="ctr"/>
          <a:p>
            <a:pPr lvl="0" algn="ctr" defTabSz="1133475" eaLnBrk="1" hangingPunct="1"/>
            <a:r>
              <a:rPr lang="zh-CN" altLang="en-US" sz="3360" b="1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蜀</a:t>
            </a:r>
            <a:endParaRPr lang="zh-CN" altLang="en-US" sz="3360" b="1">
              <a:solidFill>
                <a:schemeClr val="folHlink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202" name="椭圆 81939"/>
          <p:cNvSpPr/>
          <p:nvPr/>
        </p:nvSpPr>
        <p:spPr>
          <a:xfrm>
            <a:off x="8284210" y="3796030"/>
            <a:ext cx="990600" cy="782955"/>
          </a:xfrm>
          <a:prstGeom prst="ellipse">
            <a:avLst/>
          </a:prstGeom>
          <a:solidFill>
            <a:srgbClr val="FFCC66"/>
          </a:solidFill>
          <a:ln w="9525" cap="flat" cmpd="sng">
            <a:solidFill>
              <a:srgbClr val="CC6600"/>
            </a:solidFill>
            <a:prstDash val="solid"/>
            <a:headEnd type="none" w="med" len="med"/>
            <a:tailEnd type="none" w="med" len="med"/>
          </a:ln>
        </p:spPr>
        <p:txBody>
          <a:bodyPr wrap="none" lIns="84653" tIns="42326" rIns="84653" bIns="42326" anchor="ctr"/>
          <a:p>
            <a:pPr lvl="0" algn="ctr" defTabSz="1133475" eaLnBrk="1" hangingPunct="1"/>
            <a:r>
              <a:rPr lang="zh-CN" altLang="en-US" sz="3360" b="1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吴</a:t>
            </a:r>
            <a:endParaRPr lang="zh-CN" altLang="en-US" sz="3360" b="1">
              <a:solidFill>
                <a:schemeClr val="folHlink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203" name="直接连接符 81940"/>
          <p:cNvSpPr/>
          <p:nvPr/>
        </p:nvSpPr>
        <p:spPr>
          <a:xfrm>
            <a:off x="1322651" y="2222102"/>
            <a:ext cx="0" cy="2677970"/>
          </a:xfrm>
          <a:prstGeom prst="line">
            <a:avLst/>
          </a:prstGeom>
          <a:ln w="57150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</p:spPr>
        <p:txBody>
          <a:bodyPr lIns="84653" tIns="42326" rIns="84653" bIns="42326"/>
          <a:p>
            <a:pPr lvl="0" defTabSz="1133475" eaLnBrk="1" hangingPunct="1">
              <a:spcBef>
                <a:spcPct val="50000"/>
              </a:spcBef>
            </a:pPr>
            <a:endParaRPr lang="zh-CN" altLang="en-US" sz="299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205" name="直接连接符 81942"/>
          <p:cNvSpPr/>
          <p:nvPr/>
        </p:nvSpPr>
        <p:spPr>
          <a:xfrm flipV="1">
            <a:off x="847226" y="3556504"/>
            <a:ext cx="1006907" cy="8302"/>
          </a:xfrm>
          <a:prstGeom prst="line">
            <a:avLst/>
          </a:prstGeom>
          <a:ln w="57150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</p:spPr>
        <p:txBody>
          <a:bodyPr lIns="84653" tIns="42326" rIns="84653" bIns="42326"/>
          <a:p>
            <a:pPr lvl="0" defTabSz="1133475" eaLnBrk="1" hangingPunct="1">
              <a:spcBef>
                <a:spcPct val="50000"/>
              </a:spcBef>
            </a:pPr>
            <a:endParaRPr lang="zh-CN" altLang="en-US" sz="299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208" name="矩形 81945"/>
          <p:cNvSpPr/>
          <p:nvPr/>
        </p:nvSpPr>
        <p:spPr>
          <a:xfrm>
            <a:off x="4479493" y="3113526"/>
            <a:ext cx="295910" cy="709930"/>
          </a:xfrm>
          <a:prstGeom prst="rect">
            <a:avLst/>
          </a:prstGeom>
          <a:noFill/>
          <a:ln w="9525">
            <a:noFill/>
          </a:ln>
        </p:spPr>
        <p:txBody>
          <a:bodyPr wrap="none" lIns="84653" tIns="42326" rIns="84653" bIns="42326">
            <a:spAutoFit/>
          </a:bodyPr>
          <a:p>
            <a:pPr lvl="0" defTabSz="1133475" eaLnBrk="1" hangingPunct="1"/>
            <a:endParaRPr lang="zh-CN" altLang="en-US" sz="411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209" name="文本框 81946"/>
          <p:cNvSpPr txBox="1"/>
          <p:nvPr/>
        </p:nvSpPr>
        <p:spPr>
          <a:xfrm>
            <a:off x="222806" y="2033065"/>
            <a:ext cx="624205" cy="3466655"/>
          </a:xfrm>
          <a:prstGeom prst="rect">
            <a:avLst/>
          </a:prstGeom>
          <a:solidFill>
            <a:srgbClr val="FFCC66"/>
          </a:solidFill>
          <a:ln w="9525" cap="flat" cmpd="sng">
            <a:solidFill>
              <a:srgbClr val="CC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lIns="84653" tIns="42326" rIns="84653" bIns="42326">
            <a:spAutoFit/>
          </a:bodyPr>
          <a:p>
            <a:pPr lvl="0" defTabSz="1133475" eaLnBrk="1" hangingPunct="1">
              <a:spcBef>
                <a:spcPct val="50000"/>
              </a:spcBef>
            </a:pPr>
            <a:r>
              <a:rPr lang="zh-CN" altLang="en-US" sz="299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itchFamily="-84" charset="-122"/>
              </a:rPr>
              <a:t>东汉末年军阀混战</a:t>
            </a:r>
            <a:endParaRPr lang="zh-CN" altLang="en-US" sz="299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新魏" pitchFamily="-84" charset="-122"/>
            </a:endParaRPr>
          </a:p>
        </p:txBody>
      </p:sp>
      <p:sp>
        <p:nvSpPr>
          <p:cNvPr id="93210" name="文本框 1"/>
          <p:cNvSpPr txBox="1"/>
          <p:nvPr/>
        </p:nvSpPr>
        <p:spPr>
          <a:xfrm>
            <a:off x="593090" y="1004570"/>
            <a:ext cx="2319020" cy="539115"/>
          </a:xfrm>
          <a:prstGeom prst="rect">
            <a:avLst/>
          </a:prstGeom>
          <a:noFill/>
          <a:ln w="9525">
            <a:noFill/>
          </a:ln>
        </p:spPr>
        <p:txBody>
          <a:bodyPr wrap="square" lIns="84653" tIns="42326" rIns="84653" bIns="42326">
            <a:spAutoFit/>
          </a:bodyPr>
          <a:p>
            <a:pPr lvl="0" defTabSz="1133475" eaLnBrk="0" hangingPunct="0">
              <a:spcBef>
                <a:spcPct val="50000"/>
              </a:spcBef>
            </a:pPr>
            <a:r>
              <a:rPr lang="zh-CN" altLang="en-US" sz="299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知识建网：</a:t>
            </a:r>
            <a:endParaRPr lang="zh-CN" altLang="en-US" sz="299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60500" y="3951605"/>
            <a:ext cx="509397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南方：</a:t>
            </a:r>
            <a:r>
              <a:rPr lang="zh-CN" altLang="en-US" sz="3200" b="1" u="sng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VS</a:t>
            </a:r>
            <a:r>
              <a:rPr lang="en-US" altLang="zh-CN" sz="3200" b="1" u="sng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200" b="1" u="sng">
                <a:latin typeface="黑体" panose="02010609060101010101" pitchFamily="49" charset="-122"/>
                <a:ea typeface="黑体" panose="02010609060101010101" pitchFamily="49" charset="-122"/>
              </a:rPr>
              <a:t>联军</a:t>
            </a:r>
            <a:r>
              <a:rPr lang="en-US" altLang="zh-CN" sz="3200" b="1" u="sng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6873875" y="3337560"/>
            <a:ext cx="617855" cy="6140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553970" y="4530725"/>
            <a:ext cx="4145915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 u="sng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</a:t>
            </a:r>
            <a:r>
              <a:rPr lang="zh-CN" altLang="en-US" sz="3200" b="1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之战（ </a:t>
            </a:r>
            <a:r>
              <a:rPr lang="zh-CN" altLang="en-US" sz="3200" b="1" u="sng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3200" b="1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年）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135505" y="5414645"/>
            <a:ext cx="52095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/>
              <a:t> </a:t>
            </a:r>
            <a:r>
              <a:rPr lang="zh-CN" altLang="en-US" sz="2800" b="1"/>
              <a:t>意义：</a:t>
            </a:r>
            <a:r>
              <a:rPr lang="en-US" altLang="zh-CN" sz="2800" b="1" u="sng"/>
              <a:t>                 </a:t>
            </a:r>
            <a:r>
              <a:rPr lang="zh-CN" altLang="en-US" sz="2800" b="1"/>
              <a:t>局面</a:t>
            </a:r>
            <a:r>
              <a:rPr lang="zh-CN" altLang="en-US" sz="2800" b="1">
                <a:solidFill>
                  <a:srgbClr val="FF0000"/>
                </a:solidFill>
              </a:rPr>
              <a:t>实际</a:t>
            </a:r>
            <a:r>
              <a:rPr lang="zh-CN" altLang="en-US" sz="2800" b="1"/>
              <a:t>形成。</a:t>
            </a:r>
            <a:endParaRPr lang="zh-CN" altLang="en-US"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4239895" y="1703705"/>
            <a:ext cx="89789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袁绍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10505" y="2390775"/>
            <a:ext cx="723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200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01035" y="2390775"/>
            <a:ext cx="89789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官渡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12110" y="1703705"/>
            <a:ext cx="89789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曹操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61840" y="2912745"/>
            <a:ext cx="161290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统一北方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40530" y="3951605"/>
            <a:ext cx="89789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孙刘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25750" y="3893820"/>
            <a:ext cx="89789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曹操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02200" y="4530725"/>
            <a:ext cx="723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208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22245" y="4484370"/>
            <a:ext cx="89789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赤壁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201035" y="5418455"/>
            <a:ext cx="161290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三分天下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8" name="直接连接符 81932"/>
          <p:cNvSpPr/>
          <p:nvPr/>
        </p:nvSpPr>
        <p:spPr>
          <a:xfrm>
            <a:off x="4377562" y="2221912"/>
            <a:ext cx="2496513" cy="0"/>
          </a:xfrm>
          <a:prstGeom prst="line">
            <a:avLst/>
          </a:prstGeom>
          <a:ln w="57150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</p:spPr>
        <p:txBody>
          <a:bodyPr lIns="84653" tIns="42326" rIns="84653" bIns="42326"/>
          <a:p>
            <a:pPr lvl="0" defTabSz="1133475" eaLnBrk="1" hangingPunct="1">
              <a:spcBef>
                <a:spcPct val="50000"/>
              </a:spcBef>
            </a:pPr>
            <a:endParaRPr lang="zh-CN" altLang="en-US" sz="299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3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3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3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3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3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3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  <p:bldP spid="9" grpId="0"/>
      <p:bldP spid="8" grpId="0"/>
      <p:bldP spid="12" grpId="0"/>
      <p:bldP spid="14" grpId="0"/>
      <p:bldP spid="13" grpId="0"/>
      <p:bldP spid="16" grpId="0"/>
      <p:bldP spid="15" grpId="0"/>
      <p:bldP spid="17" grpId="0"/>
      <p:bldP spid="9320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7586" name="Picture 2" descr="官渡之战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94" y="570759"/>
            <a:ext cx="9144000" cy="56714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87" name="Text Box 3"/>
          <p:cNvSpPr txBox="1"/>
          <p:nvPr/>
        </p:nvSpPr>
        <p:spPr>
          <a:xfrm>
            <a:off x="6372337" y="877492"/>
            <a:ext cx="2133600" cy="631825"/>
          </a:xfrm>
          <a:prstGeom prst="rect">
            <a:avLst/>
          </a:prstGeom>
          <a:noFill/>
          <a:ln w="85725">
            <a:noFill/>
          </a:ln>
        </p:spPr>
        <p:txBody>
          <a:bodyPr lIns="84653" tIns="42326" rIns="84653" bIns="42326" anchor="ctr">
            <a:spAutoFit/>
          </a:bodyPr>
          <a:p>
            <a:pPr lvl="0" algn="ctr" defTabSz="1133475" eaLnBrk="1" hangingPunct="1">
              <a:spcBef>
                <a:spcPct val="50000"/>
              </a:spcBef>
            </a:pPr>
            <a:r>
              <a:rPr lang="zh-CN" altLang="en-US" sz="3360" b="1" dirty="0">
                <a:solidFill>
                  <a:schemeClr val="tx2"/>
                </a:solidFill>
                <a:latin typeface="Times New Roman" panose="02020603050405020304" pitchFamily="18" charset="0"/>
                <a:ea typeface="隶书" pitchFamily="49" charset="-122"/>
              </a:rPr>
              <a:t>十万人</a:t>
            </a:r>
            <a:endParaRPr lang="zh-CN" altLang="en-US" sz="3360" b="1" dirty="0">
              <a:solidFill>
                <a:schemeClr val="tx2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7588" name="Text Box 4"/>
          <p:cNvSpPr txBox="1"/>
          <p:nvPr/>
        </p:nvSpPr>
        <p:spPr>
          <a:xfrm>
            <a:off x="2743200" y="5084719"/>
            <a:ext cx="2667296" cy="571500"/>
          </a:xfrm>
          <a:prstGeom prst="rect">
            <a:avLst/>
          </a:prstGeom>
          <a:noFill/>
          <a:ln w="85725">
            <a:noFill/>
          </a:ln>
        </p:spPr>
        <p:txBody>
          <a:bodyPr lIns="84653" tIns="42326" rIns="84653" bIns="42326" anchor="ctr">
            <a:spAutoFit/>
          </a:bodyPr>
          <a:p>
            <a:pPr lvl="0" algn="ctr" defTabSz="1133475" eaLnBrk="1" hangingPunct="1">
              <a:spcBef>
                <a:spcPct val="50000"/>
              </a:spcBef>
            </a:pPr>
            <a:r>
              <a:rPr lang="zh-CN" altLang="en-US" sz="2990" b="1" dirty="0">
                <a:solidFill>
                  <a:schemeClr val="tx2"/>
                </a:solidFill>
                <a:latin typeface="Times New Roman" panose="02020603050405020304" pitchFamily="18" charset="0"/>
                <a:ea typeface="隶书" pitchFamily="49" charset="-122"/>
              </a:rPr>
              <a:t>三四 万人</a:t>
            </a:r>
            <a:endParaRPr lang="zh-CN" altLang="en-US" sz="2990" b="1" dirty="0">
              <a:solidFill>
                <a:schemeClr val="tx2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7589" name="Text Box 5"/>
          <p:cNvSpPr txBox="1"/>
          <p:nvPr/>
        </p:nvSpPr>
        <p:spPr>
          <a:xfrm>
            <a:off x="2972096" y="4689710"/>
            <a:ext cx="2209504" cy="753745"/>
          </a:xfrm>
          <a:prstGeom prst="rect">
            <a:avLst/>
          </a:prstGeom>
          <a:noFill/>
          <a:ln w="9525">
            <a:noFill/>
          </a:ln>
        </p:spPr>
        <p:txBody>
          <a:bodyPr lIns="84653" tIns="42326" rIns="84653" bIns="42326">
            <a:spAutoFit/>
          </a:bodyPr>
          <a:p>
            <a:pPr lvl="0" defTabSz="1133475" eaLnBrk="1" hangingPunct="1">
              <a:spcBef>
                <a:spcPct val="50000"/>
              </a:spcBef>
            </a:pPr>
            <a:r>
              <a:rPr lang="zh-CN" altLang="en-US" sz="411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曹     操</a:t>
            </a:r>
            <a:endParaRPr lang="zh-CN" altLang="en-US" sz="411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7590" name="Freeform 6"/>
          <p:cNvSpPr/>
          <p:nvPr/>
        </p:nvSpPr>
        <p:spPr>
          <a:xfrm>
            <a:off x="5419984" y="995344"/>
            <a:ext cx="371216" cy="109467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4" h="834">
                <a:moveTo>
                  <a:pt x="0" y="0"/>
                </a:moveTo>
                <a:cubicBezTo>
                  <a:pt x="17" y="14"/>
                  <a:pt x="70" y="42"/>
                  <a:pt x="102" y="84"/>
                </a:cubicBezTo>
                <a:cubicBezTo>
                  <a:pt x="134" y="126"/>
                  <a:pt x="171" y="187"/>
                  <a:pt x="192" y="252"/>
                </a:cubicBezTo>
                <a:cubicBezTo>
                  <a:pt x="210" y="363"/>
                  <a:pt x="228" y="474"/>
                  <a:pt x="228" y="474"/>
                </a:cubicBezTo>
                <a:lnTo>
                  <a:pt x="234" y="834"/>
                </a:lnTo>
              </a:path>
            </a:pathLst>
          </a:custGeom>
          <a:noFill/>
          <a:ln w="127000" cap="flat" cmpd="sng">
            <a:solidFill>
              <a:srgbClr val="0000FF">
                <a:alpha val="100000"/>
              </a:srgbClr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 sz="1345"/>
          </a:p>
        </p:txBody>
      </p:sp>
      <p:sp>
        <p:nvSpPr>
          <p:cNvPr id="67591" name="Freeform 7"/>
          <p:cNvSpPr/>
          <p:nvPr/>
        </p:nvSpPr>
        <p:spPr>
          <a:xfrm rot="-10049638">
            <a:off x="4047792" y="4185663"/>
            <a:ext cx="143505" cy="9049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4" h="834">
                <a:moveTo>
                  <a:pt x="0" y="0"/>
                </a:moveTo>
                <a:cubicBezTo>
                  <a:pt x="17" y="14"/>
                  <a:pt x="70" y="42"/>
                  <a:pt x="102" y="84"/>
                </a:cubicBezTo>
                <a:cubicBezTo>
                  <a:pt x="134" y="126"/>
                  <a:pt x="171" y="187"/>
                  <a:pt x="192" y="252"/>
                </a:cubicBezTo>
                <a:cubicBezTo>
                  <a:pt x="210" y="363"/>
                  <a:pt x="228" y="474"/>
                  <a:pt x="228" y="474"/>
                </a:cubicBezTo>
                <a:lnTo>
                  <a:pt x="234" y="834"/>
                </a:lnTo>
              </a:path>
            </a:pathLst>
          </a:custGeom>
          <a:noFill/>
          <a:ln w="1016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 sz="1345"/>
          </a:p>
        </p:txBody>
      </p:sp>
      <p:sp>
        <p:nvSpPr>
          <p:cNvPr id="67592" name="Freeform 8"/>
          <p:cNvSpPr/>
          <p:nvPr/>
        </p:nvSpPr>
        <p:spPr>
          <a:xfrm>
            <a:off x="4496097" y="3726684"/>
            <a:ext cx="723455" cy="71041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pathLst>
              <a:path w="576" h="528">
                <a:moveTo>
                  <a:pt x="0" y="528"/>
                </a:moveTo>
                <a:lnTo>
                  <a:pt x="331" y="282"/>
                </a:lnTo>
                <a:lnTo>
                  <a:pt x="576" y="0"/>
                </a:lnTo>
              </a:path>
            </a:pathLst>
          </a:custGeom>
          <a:noFill/>
          <a:ln w="1016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 sz="1345"/>
          </a:p>
        </p:txBody>
      </p:sp>
      <p:sp>
        <p:nvSpPr>
          <p:cNvPr id="124937" name="Line 9"/>
          <p:cNvSpPr>
            <a:spLocks noChangeShapeType="1"/>
          </p:cNvSpPr>
          <p:nvPr/>
        </p:nvSpPr>
        <p:spPr bwMode="auto">
          <a:xfrm flipH="1">
            <a:off x="4191296" y="3658742"/>
            <a:ext cx="761407" cy="29718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tailEnd type="triangle" w="med" len="med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4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7594" name="Text Box 10"/>
          <p:cNvSpPr txBox="1"/>
          <p:nvPr/>
        </p:nvSpPr>
        <p:spPr>
          <a:xfrm>
            <a:off x="3281295" y="1108849"/>
            <a:ext cx="1676993" cy="653415"/>
          </a:xfrm>
          <a:prstGeom prst="rect">
            <a:avLst/>
          </a:prstGeom>
          <a:noFill/>
          <a:ln w="12700">
            <a:noFill/>
          </a:ln>
        </p:spPr>
        <p:txBody>
          <a:bodyPr lIns="84653" tIns="42326" rIns="84653" bIns="42326">
            <a:spAutoFit/>
          </a:bodyPr>
          <a:p>
            <a:pPr lvl="0" defTabSz="1133475" eaLnBrk="1" hangingPunct="1">
              <a:spcBef>
                <a:spcPct val="50000"/>
              </a:spcBef>
            </a:pPr>
            <a:r>
              <a:rPr lang="zh-CN" altLang="en-US" sz="3735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-84" charset="-122"/>
                <a:ea typeface="华文新魏" pitchFamily="-84" charset="-122"/>
              </a:rPr>
              <a:t>袁  绍</a:t>
            </a:r>
            <a:r>
              <a:rPr lang="zh-CN" altLang="en-US" sz="3735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-84" charset="-122"/>
                <a:ea typeface="华文新魏" pitchFamily="-84" charset="-122"/>
              </a:rPr>
              <a:t> </a:t>
            </a:r>
            <a:endParaRPr lang="zh-CN" altLang="en-US" sz="3735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华文新魏" pitchFamily="-84" charset="-122"/>
              <a:ea typeface="华文新魏" pitchFamily="-84" charset="-122"/>
            </a:endParaRPr>
          </a:p>
        </p:txBody>
      </p:sp>
      <p:sp>
        <p:nvSpPr>
          <p:cNvPr id="67595" name="Text Box 11"/>
          <p:cNvSpPr txBox="1"/>
          <p:nvPr/>
        </p:nvSpPr>
        <p:spPr>
          <a:xfrm>
            <a:off x="1167427" y="1165769"/>
            <a:ext cx="2209503" cy="539115"/>
          </a:xfrm>
          <a:prstGeom prst="rect">
            <a:avLst/>
          </a:prstGeom>
          <a:noFill/>
          <a:ln w="9525">
            <a:noFill/>
          </a:ln>
        </p:spPr>
        <p:txBody>
          <a:bodyPr lIns="84653" tIns="42326" rIns="84653" bIns="42326">
            <a:spAutoFit/>
          </a:bodyPr>
          <a:p>
            <a:pPr lvl="0" defTabSz="1133475" eaLnBrk="1" hangingPunct="1">
              <a:spcBef>
                <a:spcPct val="50000"/>
              </a:spcBef>
            </a:pPr>
            <a:r>
              <a:rPr lang="zh-CN" altLang="en-US" sz="299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公元</a:t>
            </a:r>
            <a:r>
              <a:rPr lang="en-US" altLang="zh-CN" sz="299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200</a:t>
            </a:r>
            <a:r>
              <a:rPr lang="zh-CN" altLang="en-US" sz="299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  <a:endParaRPr lang="zh-CN" altLang="en-US" sz="299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4940" name="Picture 12" descr="31.GIF (340 字节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696" y="3807332"/>
            <a:ext cx="788685" cy="65229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4941" name="Picture 13" descr="huo2">
            <a:hlinkClick r:id="" action="ppaction://noaction">
              <a:snd r:embed="rId3" name="撞击声.wav"/>
            </a:hlinkClick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3539" y="3113526"/>
            <a:ext cx="426957" cy="6119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98" name="Text Box 14"/>
          <p:cNvSpPr txBox="1"/>
          <p:nvPr/>
        </p:nvSpPr>
        <p:spPr>
          <a:xfrm>
            <a:off x="451371" y="1166127"/>
            <a:ext cx="715645" cy="41082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eaVert" lIns="84653" tIns="42326" rIns="84653" bIns="42326">
            <a:spAutoFit/>
          </a:bodyPr>
          <a:p>
            <a:pPr lvl="0" defTabSz="1133475" eaLnBrk="1" hangingPunct="1"/>
            <a:r>
              <a:rPr lang="zh-CN" altLang="en-US" sz="3585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itchFamily="-84" charset="-122"/>
              </a:rPr>
              <a:t>官 渡 之 战 </a:t>
            </a:r>
            <a:endParaRPr lang="zh-CN" altLang="en-US" sz="3585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新魏" pitchFamily="-84" charset="-122"/>
            </a:endParaRPr>
          </a:p>
        </p:txBody>
      </p:sp>
      <p:sp>
        <p:nvSpPr>
          <p:cNvPr id="67599" name="AutoShape 15"/>
          <p:cNvSpPr/>
          <p:nvPr/>
        </p:nvSpPr>
        <p:spPr>
          <a:xfrm>
            <a:off x="6171904" y="2483764"/>
            <a:ext cx="2438400" cy="819521"/>
          </a:xfrm>
          <a:prstGeom prst="cloudCallout">
            <a:avLst>
              <a:gd name="adj1" fmla="val -45963"/>
              <a:gd name="adj2" fmla="val 77083"/>
            </a:avLst>
          </a:prstGeom>
          <a:solidFill>
            <a:srgbClr val="800000"/>
          </a:solidFill>
          <a:ln w="9525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  <p:txBody>
          <a:bodyPr lIns="84653" tIns="42326" rIns="84653" bIns="42326"/>
          <a:p>
            <a:pPr lvl="0" algn="ctr" defTabSz="1133475" eaLnBrk="1" hangingPunct="1">
              <a:spcBef>
                <a:spcPct val="50000"/>
              </a:spcBef>
            </a:pPr>
            <a:r>
              <a:rPr lang="zh-CN" altLang="en-US" sz="1345" b="1" dirty="0">
                <a:solidFill>
                  <a:srgbClr val="00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夜袭乌巢，烧毁袁军粮草</a:t>
            </a:r>
            <a:endParaRPr lang="zh-CN" altLang="en-US" sz="1345" b="1" dirty="0">
              <a:solidFill>
                <a:srgbClr val="00FF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00" name="AutoShape 16"/>
          <p:cNvSpPr/>
          <p:nvPr/>
        </p:nvSpPr>
        <p:spPr>
          <a:xfrm>
            <a:off x="5562304" y="4437094"/>
            <a:ext cx="2820289" cy="945235"/>
          </a:xfrm>
          <a:prstGeom prst="cloudCallout">
            <a:avLst>
              <a:gd name="adj1" fmla="val -90542"/>
              <a:gd name="adj2" fmla="val -50972"/>
            </a:avLst>
          </a:prstGeom>
          <a:solidFill>
            <a:srgbClr val="0000FF"/>
          </a:solidFill>
          <a:ln w="9525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  <p:txBody>
          <a:bodyPr lIns="84653" tIns="42326" rIns="84653" bIns="42326"/>
          <a:p>
            <a:pPr lvl="0" algn="ctr" defTabSz="1133475" eaLnBrk="1" hangingPunct="1">
              <a:spcBef>
                <a:spcPct val="50000"/>
              </a:spcBef>
            </a:pPr>
            <a:r>
              <a:rPr lang="zh-CN" altLang="en-US" sz="299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以少胜多</a:t>
            </a:r>
            <a:endParaRPr lang="zh-CN" altLang="en-US" sz="2990" b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01" name="Text Box 17"/>
          <p:cNvSpPr txBox="1"/>
          <p:nvPr/>
        </p:nvSpPr>
        <p:spPr>
          <a:xfrm>
            <a:off x="5651253" y="3338865"/>
            <a:ext cx="936934" cy="368300"/>
          </a:xfrm>
          <a:prstGeom prst="rect">
            <a:avLst/>
          </a:prstGeom>
          <a:solidFill>
            <a:srgbClr val="FF9900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lIns="84653" tIns="42326" rIns="84653" bIns="42326">
            <a:spAutoFit/>
          </a:bodyPr>
          <a:p>
            <a:pPr lvl="0" defTabSz="1133475" eaLnBrk="1" hangingPunct="1">
              <a:spcBef>
                <a:spcPct val="50000"/>
              </a:spcBef>
            </a:pPr>
            <a:r>
              <a:rPr lang="zh-CN" altLang="en-US" sz="187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乌巢</a:t>
            </a:r>
            <a:endParaRPr lang="zh-CN" altLang="en-US" sz="187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02" name="Freeform 18"/>
          <p:cNvSpPr/>
          <p:nvPr/>
        </p:nvSpPr>
        <p:spPr>
          <a:xfrm>
            <a:off x="6085326" y="1940580"/>
            <a:ext cx="431701" cy="29768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</a:cxnLst>
            <a:pathLst>
              <a:path w="272" h="227">
                <a:moveTo>
                  <a:pt x="0" y="0"/>
                </a:moveTo>
                <a:cubicBezTo>
                  <a:pt x="113" y="98"/>
                  <a:pt x="227" y="197"/>
                  <a:pt x="272" y="227"/>
                </a:cubicBezTo>
              </a:path>
            </a:pathLst>
          </a:custGeom>
          <a:noFill/>
          <a:ln w="762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txBody>
          <a:bodyPr/>
          <a:p>
            <a:endParaRPr lang="zh-CN" altLang="en-US" sz="1345"/>
          </a:p>
        </p:txBody>
      </p:sp>
      <p:sp>
        <p:nvSpPr>
          <p:cNvPr id="124947" name="Line 19"/>
          <p:cNvSpPr>
            <a:spLocks noChangeShapeType="1"/>
          </p:cNvSpPr>
          <p:nvPr/>
        </p:nvSpPr>
        <p:spPr bwMode="auto">
          <a:xfrm flipH="1">
            <a:off x="4859010" y="2177778"/>
            <a:ext cx="1081625" cy="596554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4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7604" name="Freeform 20"/>
          <p:cNvSpPr/>
          <p:nvPr/>
        </p:nvSpPr>
        <p:spPr>
          <a:xfrm>
            <a:off x="3995608" y="2892932"/>
            <a:ext cx="792243" cy="1012837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pathLst>
              <a:path w="499" h="771">
                <a:moveTo>
                  <a:pt x="0" y="771"/>
                </a:moveTo>
                <a:cubicBezTo>
                  <a:pt x="26" y="540"/>
                  <a:pt x="53" y="309"/>
                  <a:pt x="136" y="181"/>
                </a:cubicBezTo>
                <a:cubicBezTo>
                  <a:pt x="219" y="53"/>
                  <a:pt x="359" y="26"/>
                  <a:pt x="499" y="0"/>
                </a:cubicBezTo>
              </a:path>
            </a:pathLst>
          </a:custGeom>
          <a:noFill/>
          <a:ln w="76200" cap="flat" cmpd="sng">
            <a:solidFill>
              <a:srgbClr val="663300">
                <a:alpha val="100000"/>
              </a:srgbClr>
            </a:solidFill>
            <a:prstDash val="solid"/>
            <a:round/>
            <a:headEnd type="none" w="med" len="med"/>
            <a:tailEnd type="arrow" w="med" len="med"/>
          </a:ln>
        </p:spPr>
        <p:txBody>
          <a:bodyPr/>
          <a:p>
            <a:endParaRPr lang="zh-CN" altLang="en-US" sz="1345"/>
          </a:p>
        </p:txBody>
      </p:sp>
      <p:sp>
        <p:nvSpPr>
          <p:cNvPr id="67605" name="Freeform 21"/>
          <p:cNvSpPr/>
          <p:nvPr/>
        </p:nvSpPr>
        <p:spPr>
          <a:xfrm>
            <a:off x="5003702" y="2417349"/>
            <a:ext cx="1368635" cy="495745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pathLst>
              <a:path w="862" h="378">
                <a:moveTo>
                  <a:pt x="0" y="363"/>
                </a:moveTo>
                <a:cubicBezTo>
                  <a:pt x="200" y="370"/>
                  <a:pt x="400" y="378"/>
                  <a:pt x="544" y="317"/>
                </a:cubicBezTo>
                <a:cubicBezTo>
                  <a:pt x="688" y="256"/>
                  <a:pt x="775" y="128"/>
                  <a:pt x="862" y="0"/>
                </a:cubicBezTo>
              </a:path>
            </a:pathLst>
          </a:custGeom>
          <a:noFill/>
          <a:ln w="76200" cap="flat" cmpd="sng">
            <a:solidFill>
              <a:srgbClr val="663300">
                <a:alpha val="100000"/>
              </a:srgbClr>
            </a:solidFill>
            <a:prstDash val="solid"/>
            <a:round/>
            <a:headEnd type="none" w="med" len="med"/>
            <a:tailEnd type="arrow" w="med" len="med"/>
          </a:ln>
        </p:spPr>
        <p:txBody>
          <a:bodyPr/>
          <a:p>
            <a:endParaRPr lang="zh-CN" altLang="en-US" sz="1345"/>
          </a:p>
        </p:txBody>
      </p:sp>
      <p:sp>
        <p:nvSpPr>
          <p:cNvPr id="67606" name="Freeform 22"/>
          <p:cNvSpPr/>
          <p:nvPr/>
        </p:nvSpPr>
        <p:spPr>
          <a:xfrm>
            <a:off x="4787851" y="2297564"/>
            <a:ext cx="1655645" cy="774453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</a:cxnLst>
            <a:pathLst>
              <a:path w="1043" h="590">
                <a:moveTo>
                  <a:pt x="1043" y="0"/>
                </a:moveTo>
                <a:cubicBezTo>
                  <a:pt x="608" y="246"/>
                  <a:pt x="174" y="492"/>
                  <a:pt x="0" y="590"/>
                </a:cubicBezTo>
              </a:path>
            </a:pathLst>
          </a:custGeom>
          <a:noFill/>
          <a:ln w="76200" cap="flat" cmpd="sng">
            <a:solidFill>
              <a:srgbClr val="663300">
                <a:alpha val="100000"/>
              </a:srgbClr>
            </a:solidFill>
            <a:prstDash val="solid"/>
            <a:round/>
            <a:headEnd type="none" w="med" len="med"/>
            <a:tailEnd type="arrow" w="med" len="med"/>
          </a:ln>
        </p:spPr>
        <p:txBody>
          <a:bodyPr/>
          <a:p>
            <a:endParaRPr lang="zh-CN" altLang="en-US" sz="1345"/>
          </a:p>
        </p:txBody>
      </p:sp>
      <p:sp>
        <p:nvSpPr>
          <p:cNvPr id="67607" name="Freeform 23"/>
          <p:cNvSpPr/>
          <p:nvPr/>
        </p:nvSpPr>
        <p:spPr>
          <a:xfrm>
            <a:off x="4140299" y="3131316"/>
            <a:ext cx="576392" cy="774453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</a:cxnLst>
            <a:pathLst>
              <a:path w="363" h="590">
                <a:moveTo>
                  <a:pt x="363" y="0"/>
                </a:moveTo>
                <a:cubicBezTo>
                  <a:pt x="211" y="246"/>
                  <a:pt x="60" y="492"/>
                  <a:pt x="0" y="590"/>
                </a:cubicBezTo>
              </a:path>
            </a:pathLst>
          </a:custGeom>
          <a:noFill/>
          <a:ln w="76200" cap="flat" cmpd="sng">
            <a:solidFill>
              <a:srgbClr val="663300">
                <a:alpha val="100000"/>
              </a:srgbClr>
            </a:solidFill>
            <a:prstDash val="solid"/>
            <a:round/>
            <a:headEnd type="none" w="med" len="med"/>
            <a:tailEnd type="arrow" w="med" len="med"/>
          </a:ln>
        </p:spPr>
        <p:txBody>
          <a:bodyPr/>
          <a:p>
            <a:endParaRPr lang="zh-CN" altLang="en-US" sz="1345"/>
          </a:p>
        </p:txBody>
      </p:sp>
      <p:sp>
        <p:nvSpPr>
          <p:cNvPr id="67608" name="Freeform 24"/>
          <p:cNvSpPr/>
          <p:nvPr/>
        </p:nvSpPr>
        <p:spPr>
          <a:xfrm>
            <a:off x="3408542" y="2715033"/>
            <a:ext cx="1308150" cy="1250036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824" h="952">
                <a:moveTo>
                  <a:pt x="824" y="0"/>
                </a:moveTo>
                <a:cubicBezTo>
                  <a:pt x="510" y="56"/>
                  <a:pt x="196" y="113"/>
                  <a:pt x="98" y="272"/>
                </a:cubicBezTo>
                <a:cubicBezTo>
                  <a:pt x="0" y="431"/>
                  <a:pt x="117" y="691"/>
                  <a:pt x="234" y="952"/>
                </a:cubicBezTo>
              </a:path>
            </a:pathLst>
          </a:custGeom>
          <a:noFill/>
          <a:ln w="762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txBody>
          <a:bodyPr/>
          <a:p>
            <a:endParaRPr lang="zh-CN" altLang="en-US" sz="1345"/>
          </a:p>
        </p:txBody>
      </p:sp>
      <p:sp>
        <p:nvSpPr>
          <p:cNvPr id="67609" name="Text Box 25"/>
          <p:cNvSpPr txBox="1"/>
          <p:nvPr/>
        </p:nvSpPr>
        <p:spPr>
          <a:xfrm>
            <a:off x="3203365" y="2535948"/>
            <a:ext cx="1584486" cy="595630"/>
          </a:xfrm>
          <a:prstGeom prst="rect">
            <a:avLst/>
          </a:prstGeom>
          <a:noFill/>
          <a:ln w="9525">
            <a:noFill/>
          </a:ln>
        </p:spPr>
        <p:txBody>
          <a:bodyPr lIns="84653" tIns="42326" rIns="84653" bIns="42326">
            <a:spAutoFit/>
          </a:bodyPr>
          <a:p>
            <a:pPr lvl="0" defTabSz="1133475" eaLnBrk="1" hangingPunct="1">
              <a:spcBef>
                <a:spcPct val="50000"/>
              </a:spcBef>
            </a:pPr>
            <a:r>
              <a:rPr lang="zh-CN" altLang="en-US" sz="3360" b="1" u="sng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延津</a:t>
            </a:r>
            <a:endParaRPr lang="zh-CN" altLang="en-US" sz="3360" b="1" u="sng" dirty="0">
              <a:solidFill>
                <a:srgbClr val="0033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6770" y="5723890"/>
            <a:ext cx="554545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2800" b="1">
                <a:solidFill>
                  <a:srgbClr val="FF0000"/>
                </a:solidFill>
              </a:rPr>
              <a:t>性质：军事割据集团的</a:t>
            </a:r>
            <a:r>
              <a:rPr lang="zh-CN" altLang="zh-CN" sz="2800" b="1">
                <a:solidFill>
                  <a:schemeClr val="tx1"/>
                </a:solidFill>
              </a:rPr>
              <a:t>争霸</a:t>
            </a:r>
            <a:r>
              <a:rPr lang="zh-CN" altLang="zh-CN" sz="2800" b="1">
                <a:solidFill>
                  <a:srgbClr val="FF0000"/>
                </a:solidFill>
              </a:rPr>
              <a:t>战争。</a:t>
            </a:r>
            <a:endParaRPr lang="zh-CN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7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7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24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67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67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67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67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124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7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7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24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124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7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/>
      <p:bldP spid="67588" grpId="0"/>
      <p:bldP spid="67589" grpId="0"/>
      <p:bldP spid="67594" grpId="0"/>
      <p:bldP spid="67599" grpId="0" bldLvl="0" animBg="1"/>
      <p:bldP spid="67600" grpId="0" bldLvl="0" animBg="1"/>
      <p:bldP spid="67595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8642" name="组合 68641"/>
          <p:cNvGrpSpPr/>
          <p:nvPr/>
        </p:nvGrpSpPr>
        <p:grpSpPr>
          <a:xfrm>
            <a:off x="945236" y="900465"/>
            <a:ext cx="6825385" cy="4410705"/>
            <a:chOff x="1133" y="372"/>
            <a:chExt cx="4893" cy="3218"/>
          </a:xfrm>
        </p:grpSpPr>
        <p:pic>
          <p:nvPicPr>
            <p:cNvPr id="68621" name="Picture 13" descr="New汉末割据-简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33" y="372"/>
              <a:ext cx="4893" cy="32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8641" name="文本框 68640"/>
            <p:cNvSpPr txBox="1"/>
            <p:nvPr/>
          </p:nvSpPr>
          <p:spPr>
            <a:xfrm>
              <a:off x="3342" y="1732"/>
              <a:ext cx="1295" cy="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eaLnBrk="1" hangingPunct="1"/>
              <a:r>
                <a:rPr lang="zh-CN" altLang="en-US" sz="2390" b="1" dirty="0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曹            操</a:t>
              </a:r>
              <a:endParaRPr lang="zh-CN" altLang="en-US" sz="239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68610" name="Text Box 2"/>
          <p:cNvSpPr txBox="1"/>
          <p:nvPr/>
        </p:nvSpPr>
        <p:spPr>
          <a:xfrm>
            <a:off x="4005496" y="4878283"/>
            <a:ext cx="567690" cy="1070951"/>
          </a:xfrm>
          <a:prstGeom prst="rect">
            <a:avLst/>
          </a:prstGeom>
          <a:noFill/>
          <a:ln w="9525">
            <a:noFill/>
          </a:ln>
        </p:spPr>
        <p:txBody>
          <a:bodyPr vert="eaVert" lIns="84653" tIns="42326" rIns="84653" bIns="42326">
            <a:spAutoFit/>
          </a:bodyPr>
          <a:p>
            <a:pPr lvl="0" defTabSz="1133475" eaLnBrk="1" hangingPunct="1">
              <a:spcBef>
                <a:spcPct val="50000"/>
              </a:spcBef>
            </a:pPr>
            <a:endParaRPr lang="zh-CN" altLang="en-US" sz="2615" dirty="0">
              <a:solidFill>
                <a:srgbClr val="FF505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8611" name="Text Box 3"/>
          <p:cNvSpPr txBox="1"/>
          <p:nvPr/>
        </p:nvSpPr>
        <p:spPr>
          <a:xfrm>
            <a:off x="5486400" y="4562809"/>
            <a:ext cx="914400" cy="482600"/>
          </a:xfrm>
          <a:prstGeom prst="rect">
            <a:avLst/>
          </a:prstGeom>
          <a:noFill/>
          <a:ln w="9525">
            <a:noFill/>
          </a:ln>
        </p:spPr>
        <p:txBody>
          <a:bodyPr lIns="84653" tIns="42326" rIns="84653" bIns="42326">
            <a:spAutoFit/>
          </a:bodyPr>
          <a:p>
            <a:pPr lvl="0" defTabSz="1133475" eaLnBrk="1" hangingPunct="1">
              <a:spcBef>
                <a:spcPct val="50000"/>
              </a:spcBef>
            </a:pPr>
            <a:endParaRPr lang="zh-CN" altLang="en-US" sz="2615" dirty="0">
              <a:solidFill>
                <a:srgbClr val="FF505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8612" name="Text Box 4"/>
          <p:cNvSpPr txBox="1"/>
          <p:nvPr/>
        </p:nvSpPr>
        <p:spPr>
          <a:xfrm>
            <a:off x="7659209" y="1160197"/>
            <a:ext cx="509905" cy="882378"/>
          </a:xfrm>
          <a:prstGeom prst="rect">
            <a:avLst/>
          </a:prstGeom>
          <a:noFill/>
          <a:ln w="9525">
            <a:noFill/>
          </a:ln>
        </p:spPr>
        <p:txBody>
          <a:bodyPr vert="eaVert" lIns="84653" tIns="42326" rIns="84653" bIns="42326">
            <a:spAutoFit/>
          </a:bodyPr>
          <a:p>
            <a:pPr lvl="0" defTabSz="1133475" eaLnBrk="1" hangingPunct="1">
              <a:spcBef>
                <a:spcPct val="50000"/>
              </a:spcBef>
            </a:pPr>
            <a:endParaRPr lang="zh-CN" altLang="en-US" sz="2240" dirty="0">
              <a:solidFill>
                <a:srgbClr val="FF505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8613" name="Text Box 5"/>
          <p:cNvSpPr txBox="1"/>
          <p:nvPr/>
        </p:nvSpPr>
        <p:spPr>
          <a:xfrm>
            <a:off x="1524000" y="5445187"/>
            <a:ext cx="990303" cy="482600"/>
          </a:xfrm>
          <a:prstGeom prst="rect">
            <a:avLst/>
          </a:prstGeom>
          <a:noFill/>
          <a:ln w="9525">
            <a:noFill/>
          </a:ln>
        </p:spPr>
        <p:txBody>
          <a:bodyPr lIns="84653" tIns="42326" rIns="84653" bIns="42326">
            <a:spAutoFit/>
          </a:bodyPr>
          <a:p>
            <a:pPr lvl="0" defTabSz="1133475" eaLnBrk="1" hangingPunct="1">
              <a:spcBef>
                <a:spcPct val="50000"/>
              </a:spcBef>
            </a:pPr>
            <a:endParaRPr lang="zh-CN" altLang="en-US" sz="2615" dirty="0">
              <a:solidFill>
                <a:srgbClr val="FF505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8614" name="Text Box 6"/>
          <p:cNvSpPr txBox="1"/>
          <p:nvPr/>
        </p:nvSpPr>
        <p:spPr>
          <a:xfrm>
            <a:off x="4572000" y="2168290"/>
            <a:ext cx="1448096" cy="571500"/>
          </a:xfrm>
          <a:prstGeom prst="rect">
            <a:avLst/>
          </a:prstGeom>
          <a:noFill/>
          <a:ln w="9525">
            <a:noFill/>
          </a:ln>
        </p:spPr>
        <p:txBody>
          <a:bodyPr lIns="84653" tIns="42326" rIns="84653" bIns="42326">
            <a:spAutoFit/>
          </a:bodyPr>
          <a:p>
            <a:pPr lvl="0" defTabSz="1133475" eaLnBrk="1" hangingPunct="1">
              <a:spcBef>
                <a:spcPct val="50000"/>
              </a:spcBef>
            </a:pPr>
            <a:endParaRPr lang="zh-CN" altLang="en-US" sz="2990" dirty="0">
              <a:solidFill>
                <a:srgbClr val="FF5050"/>
              </a:solidFill>
              <a:latin typeface="隶书" pitchFamily="49" charset="-122"/>
              <a:ea typeface="隶书" pitchFamily="49" charset="-122"/>
            </a:endParaRPr>
          </a:p>
        </p:txBody>
      </p:sp>
      <p:grpSp>
        <p:nvGrpSpPr>
          <p:cNvPr id="68615" name="Group 7"/>
          <p:cNvGrpSpPr/>
          <p:nvPr/>
        </p:nvGrpSpPr>
        <p:grpSpPr>
          <a:xfrm>
            <a:off x="4497282" y="1223055"/>
            <a:ext cx="3597115" cy="1580379"/>
            <a:chOff x="2833" y="480"/>
            <a:chExt cx="2266" cy="1203"/>
          </a:xfrm>
        </p:grpSpPr>
        <p:sp>
          <p:nvSpPr>
            <p:cNvPr id="68616" name="Text Box 8"/>
            <p:cNvSpPr txBox="1"/>
            <p:nvPr/>
          </p:nvSpPr>
          <p:spPr>
            <a:xfrm>
              <a:off x="4778" y="480"/>
              <a:ext cx="321" cy="67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lIns="84653" tIns="42326" rIns="84653" bIns="42326">
              <a:spAutoFit/>
            </a:bodyPr>
            <a:p>
              <a:pPr lvl="0" defTabSz="1133475" eaLnBrk="1" hangingPunct="1">
                <a:spcBef>
                  <a:spcPct val="50000"/>
                </a:spcBef>
              </a:pPr>
              <a:endParaRPr lang="zh-CN" altLang="en-US" sz="2240" dirty="0">
                <a:solidFill>
                  <a:srgbClr val="FF505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  <p:sp>
          <p:nvSpPr>
            <p:cNvPr id="68617" name="Text Box 9"/>
            <p:cNvSpPr txBox="1"/>
            <p:nvPr/>
          </p:nvSpPr>
          <p:spPr>
            <a:xfrm>
              <a:off x="2833" y="1248"/>
              <a:ext cx="912" cy="43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84653" tIns="42326" rIns="84653" bIns="42326">
              <a:spAutoFit/>
            </a:bodyPr>
            <a:p>
              <a:pPr lvl="0" defTabSz="1133475" eaLnBrk="1" hangingPunct="1">
                <a:spcBef>
                  <a:spcPct val="50000"/>
                </a:spcBef>
              </a:pPr>
              <a:endParaRPr lang="zh-CN" altLang="en-US" sz="2990" dirty="0">
                <a:solidFill>
                  <a:srgbClr val="FF5050"/>
                </a:solidFill>
                <a:latin typeface="隶书" pitchFamily="49" charset="-122"/>
                <a:ea typeface="隶书" pitchFamily="49" charset="-122"/>
              </a:endParaRPr>
            </a:p>
          </p:txBody>
        </p:sp>
      </p:grpSp>
      <p:grpSp>
        <p:nvGrpSpPr>
          <p:cNvPr id="68618" name="Group 10"/>
          <p:cNvGrpSpPr/>
          <p:nvPr/>
        </p:nvGrpSpPr>
        <p:grpSpPr>
          <a:xfrm>
            <a:off x="4647904" y="1223055"/>
            <a:ext cx="3597114" cy="1580379"/>
            <a:chOff x="2928" y="480"/>
            <a:chExt cx="2266" cy="1203"/>
          </a:xfrm>
        </p:grpSpPr>
        <p:sp>
          <p:nvSpPr>
            <p:cNvPr id="68619" name="Text Box 11"/>
            <p:cNvSpPr txBox="1"/>
            <p:nvPr/>
          </p:nvSpPr>
          <p:spPr>
            <a:xfrm>
              <a:off x="4873" y="480"/>
              <a:ext cx="321" cy="67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lIns="84653" tIns="42326" rIns="84653" bIns="42326">
              <a:spAutoFit/>
            </a:bodyPr>
            <a:p>
              <a:pPr lvl="0" defTabSz="1133475" eaLnBrk="1" hangingPunct="1">
                <a:spcBef>
                  <a:spcPct val="50000"/>
                </a:spcBef>
              </a:pPr>
              <a:endParaRPr lang="zh-CN" altLang="en-US" sz="2240" dirty="0">
                <a:solidFill>
                  <a:srgbClr val="FF505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  <p:sp>
          <p:nvSpPr>
            <p:cNvPr id="68620" name="Text Box 12"/>
            <p:cNvSpPr txBox="1"/>
            <p:nvPr/>
          </p:nvSpPr>
          <p:spPr>
            <a:xfrm>
              <a:off x="2928" y="1248"/>
              <a:ext cx="912" cy="43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84653" tIns="42326" rIns="84653" bIns="42326">
              <a:spAutoFit/>
            </a:bodyPr>
            <a:p>
              <a:pPr lvl="0" defTabSz="1133475" eaLnBrk="1" hangingPunct="1">
                <a:spcBef>
                  <a:spcPct val="50000"/>
                </a:spcBef>
              </a:pPr>
              <a:endParaRPr lang="zh-CN" altLang="en-US" sz="2990" dirty="0">
                <a:solidFill>
                  <a:srgbClr val="FF5050"/>
                </a:solidFill>
                <a:latin typeface="隶书" pitchFamily="49" charset="-122"/>
                <a:ea typeface="隶书" pitchFamily="49" charset="-122"/>
              </a:endParaRPr>
            </a:p>
          </p:txBody>
        </p:sp>
      </p:grpSp>
      <p:sp>
        <p:nvSpPr>
          <p:cNvPr id="68627" name="Text Box 19"/>
          <p:cNvSpPr txBox="1"/>
          <p:nvPr/>
        </p:nvSpPr>
        <p:spPr>
          <a:xfrm>
            <a:off x="1262296" y="1932278"/>
            <a:ext cx="567690" cy="945235"/>
          </a:xfrm>
          <a:prstGeom prst="rect">
            <a:avLst/>
          </a:prstGeom>
          <a:noFill/>
          <a:ln w="9525">
            <a:noFill/>
          </a:ln>
        </p:spPr>
        <p:txBody>
          <a:bodyPr vert="eaVert" lIns="84653" tIns="42326" rIns="84653" bIns="42326">
            <a:spAutoFit/>
          </a:bodyPr>
          <a:p>
            <a:pPr lvl="0" defTabSz="1133475" eaLnBrk="1" hangingPunct="1">
              <a:spcBef>
                <a:spcPct val="50000"/>
              </a:spcBef>
            </a:pPr>
            <a:endParaRPr lang="zh-CN" altLang="en-US" sz="2615" dirty="0">
              <a:solidFill>
                <a:srgbClr val="FF505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8629" name="Text Box 21"/>
          <p:cNvSpPr txBox="1"/>
          <p:nvPr/>
        </p:nvSpPr>
        <p:spPr>
          <a:xfrm>
            <a:off x="2973283" y="4138224"/>
            <a:ext cx="990303" cy="482600"/>
          </a:xfrm>
          <a:prstGeom prst="rect">
            <a:avLst/>
          </a:prstGeom>
          <a:noFill/>
          <a:ln w="9525">
            <a:noFill/>
          </a:ln>
        </p:spPr>
        <p:txBody>
          <a:bodyPr lIns="84653" tIns="42326" rIns="84653" bIns="42326">
            <a:spAutoFit/>
          </a:bodyPr>
          <a:p>
            <a:pPr lvl="0" defTabSz="1133475" eaLnBrk="1" hangingPunct="1">
              <a:spcBef>
                <a:spcPct val="50000"/>
              </a:spcBef>
            </a:pPr>
            <a:endParaRPr lang="zh-CN" altLang="en-US" sz="2615" dirty="0">
              <a:solidFill>
                <a:srgbClr val="FF505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8634" name="文本框 68633"/>
          <p:cNvSpPr txBox="1"/>
          <p:nvPr/>
        </p:nvSpPr>
        <p:spPr>
          <a:xfrm>
            <a:off x="1188085" y="5628005"/>
            <a:ext cx="4831715" cy="45529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239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官渡之战后：曹操基本统一北方。</a:t>
            </a:r>
            <a:endParaRPr lang="zh-CN" altLang="en-US" sz="239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8640" name="组合 68639"/>
          <p:cNvGrpSpPr/>
          <p:nvPr/>
        </p:nvGrpSpPr>
        <p:grpSpPr>
          <a:xfrm>
            <a:off x="435129" y="888400"/>
            <a:ext cx="7342477" cy="4493724"/>
            <a:chOff x="823" y="302"/>
            <a:chExt cx="6191" cy="3789"/>
          </a:xfrm>
        </p:grpSpPr>
        <p:pic>
          <p:nvPicPr>
            <p:cNvPr id="68639" name="图片 28673" descr="cb_yy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23" y="302"/>
              <a:ext cx="6191" cy="378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8635" name="图片 68634" descr="u=2300516788,3828367368&amp;fm=21&amp;gp=0_看图王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0" y="531"/>
              <a:ext cx="1682" cy="173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3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286385" y="5262880"/>
            <a:ext cx="767905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、东汉末年，军事集团混战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， 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官渡之战打败袁绍。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11935" y="2334895"/>
            <a:ext cx="5669280" cy="16764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白骨露于野，千里无鸡鸣。</a:t>
            </a:r>
            <a:endParaRPr lang="zh-CN" altLang="en-US" sz="36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3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生民百遗一，念之断人肠。</a:t>
            </a:r>
            <a:endParaRPr lang="zh-CN" altLang="en-US" sz="36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曹操《蒿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hao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里行》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74930" y="834390"/>
            <a:ext cx="9835515" cy="13716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/>
              <a:t>而遭值董卓之难，兴举义兵，后领兖州，破降黄巾三十万众；</a:t>
            </a:r>
            <a:endParaRPr lang="zh-CN" altLang="en-US" sz="2800" b="1"/>
          </a:p>
          <a:p>
            <a:pPr algn="l"/>
            <a:r>
              <a:rPr lang="en-US" altLang="zh-CN" sz="2800" b="1"/>
              <a:t>——</a:t>
            </a:r>
            <a:r>
              <a:rPr lang="en-US" altLang="zh-CN" sz="2800" b="1">
                <a:solidFill>
                  <a:srgbClr val="FF0000"/>
                </a:solidFill>
              </a:rPr>
              <a:t>摧破袁绍</a:t>
            </a:r>
            <a:r>
              <a:rPr lang="zh-CN" altLang="en-US" sz="2800" b="1">
                <a:solidFill>
                  <a:srgbClr val="FF0000"/>
                </a:solidFill>
              </a:rPr>
              <a:t>，</a:t>
            </a:r>
            <a:r>
              <a:rPr lang="zh-CN" altLang="en-US" sz="2800" b="1"/>
              <a:t>复定刘表，遂平天下</a:t>
            </a:r>
            <a:r>
              <a:rPr lang="en-US" altLang="zh-CN" sz="2800" b="1"/>
              <a:t>——</a:t>
            </a:r>
            <a:r>
              <a:rPr lang="zh-CN" altLang="en-US" sz="2800" b="1"/>
              <a:t>设使国家无有孤，</a:t>
            </a:r>
            <a:endParaRPr lang="zh-CN" altLang="en-US" sz="2800" b="1"/>
          </a:p>
          <a:p>
            <a:pPr algn="l"/>
            <a:r>
              <a:rPr lang="zh-CN" altLang="en-US" sz="2800" b="1"/>
              <a:t>不知当几人称帝，几人称王。</a:t>
            </a:r>
            <a:r>
              <a:rPr lang="en-US" altLang="zh-CN" sz="2800" b="1"/>
              <a:t>——</a:t>
            </a:r>
            <a:r>
              <a:rPr lang="zh-CN" altLang="en-US" sz="2800" b="1"/>
              <a:t>《资治通鉴》</a:t>
            </a:r>
            <a:endParaRPr lang="zh-CN" altLang="en-US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372745" y="4209415"/>
            <a:ext cx="7948295" cy="8261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/>
              <a:t>1</a:t>
            </a:r>
            <a:r>
              <a:rPr lang="zh-CN" altLang="en-US" sz="2400" b="1"/>
              <a:t>、材料一反映了什么历史现象？</a:t>
            </a:r>
            <a:r>
              <a:rPr lang="en-US" altLang="zh-CN" sz="2400" b="1"/>
              <a:t>“</a:t>
            </a:r>
            <a:r>
              <a:rPr lang="zh-CN" altLang="en-US" sz="2400" b="1"/>
              <a:t>催破袁绍</a:t>
            </a:r>
            <a:r>
              <a:rPr lang="en-US" altLang="zh-CN" sz="2400" b="1"/>
              <a:t>”</a:t>
            </a:r>
            <a:r>
              <a:rPr lang="zh-CN" altLang="en-US" sz="2400" b="1"/>
              <a:t>指的是什么？</a:t>
            </a:r>
            <a:endParaRPr lang="zh-CN" altLang="en-US" sz="2400" b="1"/>
          </a:p>
          <a:p>
            <a:r>
              <a:rPr lang="en-US" altLang="zh-CN" sz="2400" b="1"/>
              <a:t>2</a:t>
            </a:r>
            <a:r>
              <a:rPr lang="zh-CN" altLang="en-US" sz="2400" b="1"/>
              <a:t>、材料一和材料二有何关系？</a:t>
            </a:r>
            <a:endParaRPr lang="zh-CN" altLang="en-US" sz="2400" b="1"/>
          </a:p>
        </p:txBody>
      </p:sp>
      <p:sp>
        <p:nvSpPr>
          <p:cNvPr id="6" name="文本框 5"/>
          <p:cNvSpPr txBox="1"/>
          <p:nvPr/>
        </p:nvSpPr>
        <p:spPr>
          <a:xfrm>
            <a:off x="488950" y="5720080"/>
            <a:ext cx="18675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</a:rPr>
              <a:t>2</a:t>
            </a:r>
            <a:r>
              <a:rPr lang="zh-CN" altLang="en-US" sz="2400" b="1">
                <a:solidFill>
                  <a:srgbClr val="FF0000"/>
                </a:solidFill>
              </a:rPr>
              <a:t>、因果关系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ldLvl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69795" y="2316480"/>
            <a:ext cx="4356735" cy="1310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老骥伏枥，</a:t>
            </a:r>
            <a:r>
              <a:rPr lang="zh-CN" altLang="en-US" sz="32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志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在千里。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烈士暮年，壮心不已。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127125" y="4175125"/>
            <a:ext cx="7165975" cy="826135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 sz="2400" b="1"/>
              <a:t>此诗作于</a:t>
            </a:r>
            <a:r>
              <a:rPr lang="zh-CN" altLang="en-US" sz="2400" b="1">
                <a:solidFill>
                  <a:srgbClr val="FF0000"/>
                </a:solidFill>
              </a:rPr>
              <a:t>公元208年初，</a:t>
            </a:r>
            <a:r>
              <a:rPr lang="zh-CN" altLang="en-US" sz="2400" b="1">
                <a:solidFill>
                  <a:schemeClr val="tx1"/>
                </a:solidFill>
              </a:rPr>
              <a:t>此时曹操扫平袁绍残余势力，诗中</a:t>
            </a:r>
            <a:r>
              <a:rPr lang="en-US" altLang="zh-CN" sz="2400" b="1">
                <a:solidFill>
                  <a:schemeClr val="tx1"/>
                </a:solidFill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老骥伏枥，</a:t>
            </a:r>
            <a:r>
              <a:rPr lang="zh-CN" altLang="en-US" sz="24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志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在千里。</a:t>
            </a:r>
            <a:r>
              <a: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400" b="1"/>
              <a:t>他的志向是什么？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3" descr="c0200"/>
          <p:cNvSpPr txBox="1">
            <a:spLocks noChangeArrowheads="1"/>
          </p:cNvSpPr>
          <p:nvPr/>
        </p:nvSpPr>
        <p:spPr bwMode="auto">
          <a:xfrm>
            <a:off x="1097915" y="1007742"/>
            <a:ext cx="7186613" cy="3901440"/>
          </a:xfrm>
          <a:prstGeom prst="rect">
            <a:avLst/>
          </a:prstGeom>
          <a:blipFill dpi="0" rotWithShape="0">
            <a:blip r:embed="rId1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</a:rPr>
              <a:t>南乡子</a:t>
            </a:r>
            <a:endParaRPr lang="zh-CN" altLang="en-US" sz="2800" b="1">
              <a:solidFill>
                <a:srgbClr val="000000"/>
              </a:solidFill>
            </a:endParaRPr>
          </a:p>
          <a:p>
            <a:pPr algn="r"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</a:rPr>
              <a:t>——辛弃疾</a:t>
            </a:r>
            <a:endParaRPr lang="zh-CN" altLang="en-US" sz="2000" b="1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</a:rPr>
              <a:t>       何处望神州？满眼春光北固楼。千古兴亡多少事，悠悠。不尽长江滚滚流。</a:t>
            </a:r>
            <a:endParaRPr lang="zh-CN" altLang="en-US" sz="3200" b="1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</a:rPr>
              <a:t>        年少万兜鍪（móu），坐断东南战未休。天下英雄谁敌手？曹刘。生子当如</a:t>
            </a:r>
            <a:r>
              <a:rPr lang="zh-CN" altLang="en-US" sz="3200" b="1">
                <a:solidFill>
                  <a:srgbClr val="FF0000"/>
                </a:solidFill>
              </a:rPr>
              <a:t>孙仲谋</a:t>
            </a:r>
            <a:r>
              <a:rPr lang="zh-CN" altLang="en-US" sz="3200" b="1">
                <a:solidFill>
                  <a:srgbClr val="000000"/>
                </a:solidFill>
              </a:rPr>
              <a:t>。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811212" y="4895848"/>
            <a:ext cx="7761287" cy="1770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000000"/>
                </a:solidFill>
              </a:rPr>
              <a:t>        </a:t>
            </a:r>
            <a:r>
              <a:rPr lang="zh-CN" altLang="en-US" sz="2000" b="1">
                <a:solidFill>
                  <a:srgbClr val="000000"/>
                </a:solidFill>
                <a:sym typeface="+mn-ea"/>
              </a:rPr>
              <a:t>孙权（182—252），</a:t>
            </a:r>
            <a:r>
              <a:rPr lang="en-US" altLang="zh-CN" sz="2000" b="1">
                <a:solidFill>
                  <a:srgbClr val="000000"/>
                </a:solidFill>
                <a:sym typeface="+mn-ea"/>
              </a:rPr>
              <a:t>208</a:t>
            </a:r>
            <a:r>
              <a:rPr lang="zh-CN" altLang="en-US" sz="2000" b="1">
                <a:solidFill>
                  <a:srgbClr val="000000"/>
                </a:solidFill>
                <a:sym typeface="+mn-ea"/>
              </a:rPr>
              <a:t>年赤壁之战时</a:t>
            </a:r>
            <a:r>
              <a:rPr lang="en-US" altLang="zh-CN" sz="2000" b="1">
                <a:solidFill>
                  <a:srgbClr val="000000"/>
                </a:solidFill>
                <a:sym typeface="+mn-ea"/>
              </a:rPr>
              <a:t>26</a:t>
            </a:r>
            <a:r>
              <a:rPr lang="zh-CN" altLang="en-US" sz="2000" b="1">
                <a:solidFill>
                  <a:srgbClr val="000000"/>
                </a:solidFill>
                <a:sym typeface="+mn-ea"/>
              </a:rPr>
              <a:t>岁。</a:t>
            </a:r>
            <a:endParaRPr lang="zh-CN" altLang="en-US" sz="2000" b="1">
              <a:solidFill>
                <a:srgbClr val="000000"/>
              </a:solidFill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993300"/>
                </a:solidFill>
              </a:rPr>
              <a:t>在东汉末年群雄角逐中，孙氏历经孙坚、孙策、孙权，打败一些军阀，据有江东，成为后来三国鼎立的一方。曹操对孙权能继承和发展父兄的事业，非常赞赏，曾感叹地说“生子当如孙仲谋（孙权）”。</a:t>
            </a:r>
            <a:endParaRPr lang="zh-CN" altLang="en-US" sz="2000" dirty="0">
              <a:solidFill>
                <a:srgbClr val="99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5778" name="图片 31745" descr="我1"/>
          <p:cNvPicPr>
            <a:picLocks noChangeAspect="1"/>
          </p:cNvPicPr>
          <p:nvPr/>
        </p:nvPicPr>
        <p:blipFill>
          <a:blip r:embed="rId1"/>
          <a:srcRect b="15950"/>
          <a:stretch>
            <a:fillRect/>
          </a:stretch>
        </p:blipFill>
        <p:spPr>
          <a:xfrm>
            <a:off x="268034" y="1638152"/>
            <a:ext cx="8661302" cy="4626555"/>
          </a:xfrm>
          <a:prstGeom prst="rect">
            <a:avLst/>
          </a:prstGeom>
          <a:solidFill>
            <a:schemeClr val="folHlink"/>
          </a:solidFill>
          <a:ln w="9525" cap="flat" cmpd="sng">
            <a:solidFill>
              <a:srgbClr val="CC6600"/>
            </a:solidFill>
            <a:prstDash val="solid"/>
            <a:miter/>
            <a:headEnd type="none" w="med" len="med"/>
            <a:tailEnd type="none" w="med" len="med"/>
          </a:ln>
        </p:spPr>
      </p:pic>
      <p:grpSp>
        <p:nvGrpSpPr>
          <p:cNvPr id="75779" name="组合 75778"/>
          <p:cNvGrpSpPr/>
          <p:nvPr/>
        </p:nvGrpSpPr>
        <p:grpSpPr>
          <a:xfrm>
            <a:off x="1047232" y="2252496"/>
            <a:ext cx="7476495" cy="2848753"/>
            <a:chOff x="838" y="651"/>
            <a:chExt cx="6304" cy="2402"/>
          </a:xfrm>
        </p:grpSpPr>
        <p:grpSp>
          <p:nvGrpSpPr>
            <p:cNvPr id="75780" name="组合 75779"/>
            <p:cNvGrpSpPr/>
            <p:nvPr/>
          </p:nvGrpSpPr>
          <p:grpSpPr>
            <a:xfrm>
              <a:off x="838" y="651"/>
              <a:ext cx="4080" cy="2402"/>
              <a:chOff x="907" y="877"/>
              <a:chExt cx="4080" cy="2402"/>
            </a:xfrm>
          </p:grpSpPr>
          <p:pic>
            <p:nvPicPr>
              <p:cNvPr id="75781" name="图片 75780" descr="u=2119202669,2627315121&amp;fm=21&amp;gp=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627" y="877"/>
                <a:ext cx="1092" cy="13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75782" name="组合 75781"/>
              <p:cNvGrpSpPr/>
              <p:nvPr/>
            </p:nvGrpSpPr>
            <p:grpSpPr>
              <a:xfrm>
                <a:off x="907" y="1421"/>
                <a:ext cx="4080" cy="1858"/>
                <a:chOff x="1477" y="1393"/>
                <a:chExt cx="4080" cy="1858"/>
              </a:xfrm>
            </p:grpSpPr>
            <p:grpSp>
              <p:nvGrpSpPr>
                <p:cNvPr id="75783" name="组合 75782"/>
                <p:cNvGrpSpPr/>
                <p:nvPr/>
              </p:nvGrpSpPr>
              <p:grpSpPr>
                <a:xfrm>
                  <a:off x="1477" y="1393"/>
                  <a:ext cx="1579" cy="1858"/>
                  <a:chOff x="1929" y="1239"/>
                  <a:chExt cx="1579" cy="1858"/>
                </a:xfrm>
              </p:grpSpPr>
              <p:sp>
                <p:nvSpPr>
                  <p:cNvPr id="75784" name="文本框 31748"/>
                  <p:cNvSpPr txBox="1"/>
                  <p:nvPr/>
                </p:nvSpPr>
                <p:spPr>
                  <a:xfrm>
                    <a:off x="1929" y="2547"/>
                    <a:ext cx="1579" cy="550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noFill/>
                  </a:ln>
                  <a:effectLst>
                    <a:outerShdw dist="107763" dir="2699999" algn="ctr" rotWithShape="0">
                      <a:schemeClr val="bg2">
                        <a:alpha val="50000"/>
                      </a:schemeClr>
                    </a:outerShdw>
                  </a:effectLst>
                </p:spPr>
                <p:txBody>
                  <a:bodyPr lIns="84653" tIns="42326" rIns="84653" bIns="42326">
                    <a:spAutoFit/>
                  </a:bodyPr>
                  <a:p>
                    <a:pPr lvl="0" defTabSz="1133475" eaLnBrk="1" hangingPunct="1">
                      <a:spcBef>
                        <a:spcPct val="50000"/>
                      </a:spcBef>
                    </a:pPr>
                    <a:r>
                      <a:rPr lang="zh-CN" altLang="en-US" sz="1870" b="1">
                        <a:latin typeface="Arial" panose="020B0604020202020204" pitchFamily="34" charset="0"/>
                        <a:ea typeface="宋体" panose="02010600030101010101" pitchFamily="2" charset="-122"/>
                      </a:rPr>
                      <a:t>刘璋据长江上游益州</a:t>
                    </a:r>
                    <a:r>
                      <a:rPr lang="zh-CN" altLang="en-US" sz="1870" b="1" dirty="0">
                        <a:latin typeface="Arial" panose="020B0604020202020204" pitchFamily="34" charset="0"/>
                        <a:ea typeface="宋体" panose="02010600030101010101" pitchFamily="2" charset="-122"/>
                      </a:rPr>
                      <a:t>地区</a:t>
                    </a:r>
                    <a:r>
                      <a:rPr lang="zh-CN" altLang="en-US" sz="1870" b="1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rPr>
                      <a:t>暗弱</a:t>
                    </a:r>
                    <a:endParaRPr lang="en-US" altLang="zh-CN" sz="1870" b="1">
                      <a:solidFill>
                        <a:srgbClr val="0000FF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pic>
                <p:nvPicPr>
                  <p:cNvPr id="75785" name="图片 75784" descr="u=367582231,2704573968&amp;fm=11&amp;gp=0"/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2267" y="1239"/>
                    <a:ext cx="916" cy="13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sp>
              <p:nvSpPr>
                <p:cNvPr id="75786" name="文本框 31749"/>
                <p:cNvSpPr txBox="1"/>
                <p:nvPr/>
              </p:nvSpPr>
              <p:spPr>
                <a:xfrm>
                  <a:off x="3909" y="2169"/>
                  <a:ext cx="1648" cy="456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noFill/>
                </a:ln>
                <a:effectLst>
                  <a:outerShdw dist="107763" dir="2699999" algn="ctr" rotWithShape="0">
                    <a:schemeClr val="bg2">
                      <a:alpha val="50000"/>
                    </a:schemeClr>
                  </a:outerShdw>
                </a:effectLst>
              </p:spPr>
              <p:txBody>
                <a:bodyPr lIns="84653" tIns="42326" rIns="84653" bIns="42326">
                  <a:spAutoFit/>
                </a:bodyPr>
                <a:p>
                  <a:pPr lvl="0" defTabSz="1133475" eaLnBrk="1" hangingPunct="1">
                    <a:spcBef>
                      <a:spcPct val="50000"/>
                    </a:spcBef>
                  </a:pPr>
                  <a:r>
                    <a:rPr lang="zh-CN" altLang="en-US" sz="1495" b="1">
                      <a:latin typeface="Arial" panose="020B0604020202020204" pitchFamily="34" charset="0"/>
                      <a:ea typeface="宋体" panose="02010600030101010101" pitchFamily="2" charset="-122"/>
                    </a:rPr>
                    <a:t>刘表据长江中游荆州地</a:t>
                  </a:r>
                  <a:r>
                    <a:rPr lang="zh-CN" altLang="en-US" sz="1495" b="1" dirty="0">
                      <a:latin typeface="Arial" panose="020B0604020202020204" pitchFamily="34" charset="0"/>
                      <a:ea typeface="宋体" panose="02010600030101010101" pitchFamily="2" charset="-122"/>
                    </a:rPr>
                    <a:t>区死后</a:t>
                  </a:r>
                  <a:r>
                    <a:rPr lang="zh-CN" altLang="en-US" sz="1495" b="1" dirty="0">
                      <a:solidFill>
                        <a:srgbClr val="0000FF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rPr>
                    <a:t>外戚夺权</a:t>
                  </a:r>
                  <a:endParaRPr lang="en-US" altLang="zh-CN" sz="1495" b="1">
                    <a:solidFill>
                      <a:srgbClr val="0000FF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75787" name="组合 75786"/>
            <p:cNvGrpSpPr/>
            <p:nvPr/>
          </p:nvGrpSpPr>
          <p:grpSpPr>
            <a:xfrm>
              <a:off x="5624" y="943"/>
              <a:ext cx="1518" cy="2110"/>
              <a:chOff x="5785" y="943"/>
              <a:chExt cx="1518" cy="2110"/>
            </a:xfrm>
          </p:grpSpPr>
          <p:sp>
            <p:nvSpPr>
              <p:cNvPr id="75788" name="文本框 31747"/>
              <p:cNvSpPr txBox="1"/>
              <p:nvPr/>
            </p:nvSpPr>
            <p:spPr>
              <a:xfrm>
                <a:off x="5785" y="2263"/>
                <a:ext cx="1518" cy="790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  <a:effectLst>
                <a:outerShdw dist="107763" dir="2699999" algn="ctr" rotWithShape="0">
                  <a:schemeClr val="bg2">
                    <a:alpha val="50000"/>
                  </a:schemeClr>
                </a:outerShdw>
              </a:effectLst>
            </p:spPr>
            <p:txBody>
              <a:bodyPr lIns="84653" tIns="42326" rIns="84653" bIns="42326">
                <a:spAutoFit/>
              </a:bodyPr>
              <a:p>
                <a:pPr lvl="0" defTabSz="1133475" eaLnBrk="1" hangingPunct="1">
                  <a:spcBef>
                    <a:spcPct val="50000"/>
                  </a:spcBef>
                </a:pPr>
                <a:r>
                  <a:rPr lang="zh-CN" altLang="en-US" sz="1870" b="1">
                    <a:latin typeface="Arial" panose="020B0604020202020204" pitchFamily="34" charset="0"/>
                    <a:ea typeface="宋体" panose="02010600030101010101" pitchFamily="2" charset="-122"/>
                  </a:rPr>
                  <a:t>孙</a:t>
                </a:r>
                <a:r>
                  <a:rPr lang="zh-CN" altLang="en-US" sz="187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权继父兄事业据</a:t>
                </a:r>
                <a:r>
                  <a:rPr lang="zh-CN" altLang="en-US" sz="1870" b="1">
                    <a:latin typeface="Arial" panose="020B0604020202020204" pitchFamily="34" charset="0"/>
                    <a:ea typeface="宋体" panose="02010600030101010101" pitchFamily="2" charset="-122"/>
                  </a:rPr>
                  <a:t>长江中下游扬州地区</a:t>
                </a:r>
                <a:endParaRPr lang="en-US" altLang="zh-CN" sz="1870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pic>
            <p:nvPicPr>
              <p:cNvPr id="75789" name="图片 75788" descr="untitled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32" y="943"/>
                <a:ext cx="1111" cy="132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75790" name="文本框 1"/>
          <p:cNvSpPr txBox="1"/>
          <p:nvPr/>
        </p:nvSpPr>
        <p:spPr>
          <a:xfrm>
            <a:off x="268034" y="688172"/>
            <a:ext cx="3291129" cy="539115"/>
          </a:xfrm>
          <a:prstGeom prst="rect">
            <a:avLst/>
          </a:prstGeom>
          <a:noFill/>
          <a:ln w="9525">
            <a:noFill/>
          </a:ln>
        </p:spPr>
        <p:txBody>
          <a:bodyPr lIns="84653" tIns="42326" rIns="84653" bIns="42326">
            <a:spAutoFit/>
          </a:bodyPr>
          <a:p>
            <a:pPr lvl="0" defTabSz="1133475" eaLnBrk="1" hangingPunct="1"/>
            <a:r>
              <a:rPr lang="zh-CN" altLang="en-US" sz="299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南方势力分布图</a:t>
            </a:r>
            <a:endParaRPr lang="zh-CN" altLang="en-US" sz="299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791" name="文本框 31746"/>
          <p:cNvSpPr txBox="1"/>
          <p:nvPr/>
        </p:nvSpPr>
        <p:spPr>
          <a:xfrm>
            <a:off x="2204760" y="1638152"/>
            <a:ext cx="6724576" cy="631825"/>
          </a:xfrm>
          <a:prstGeom prst="rect">
            <a:avLst/>
          </a:prstGeom>
          <a:noFill/>
          <a:ln w="9525">
            <a:noFill/>
          </a:ln>
        </p:spPr>
        <p:txBody>
          <a:bodyPr lIns="84653" tIns="42326" rIns="84653" bIns="42326">
            <a:spAutoFit/>
          </a:bodyPr>
          <a:p>
            <a:pPr lvl="0" defTabSz="1133475" eaLnBrk="1" hangingPunct="1">
              <a:spcBef>
                <a:spcPct val="50000"/>
              </a:spcBef>
            </a:pPr>
            <a:r>
              <a:rPr lang="zh-CN" altLang="en-US" sz="336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</a:rPr>
              <a:t>长江</a:t>
            </a:r>
            <a:r>
              <a:rPr lang="zh-CN" altLang="en-US" sz="3360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</a:rPr>
              <a:t>上、    中、     下</a:t>
            </a:r>
            <a:r>
              <a:rPr lang="zh-CN" altLang="en-US" sz="336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</a:rPr>
              <a:t>游三州地图</a:t>
            </a:r>
            <a:endParaRPr lang="zh-CN" altLang="en-US" sz="336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行楷" pitchFamily="2" charset="-122"/>
            </a:endParaRPr>
          </a:p>
        </p:txBody>
      </p:sp>
      <p:grpSp>
        <p:nvGrpSpPr>
          <p:cNvPr id="75792" name="组合 75791"/>
          <p:cNvGrpSpPr/>
          <p:nvPr/>
        </p:nvGrpSpPr>
        <p:grpSpPr>
          <a:xfrm>
            <a:off x="4488981" y="3536925"/>
            <a:ext cx="1397099" cy="1973491"/>
            <a:chOff x="4322" y="2886"/>
            <a:chExt cx="1178" cy="1664"/>
          </a:xfrm>
        </p:grpSpPr>
        <p:pic>
          <p:nvPicPr>
            <p:cNvPr id="75793" name="图片 75792" descr="u=3896991669,411275627&amp;fm=21&amp;gp=0_看图王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08" y="2886"/>
              <a:ext cx="1092" cy="14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5794" name="文本框 75793"/>
            <p:cNvSpPr txBox="1"/>
            <p:nvPr/>
          </p:nvSpPr>
          <p:spPr>
            <a:xfrm>
              <a:off x="4322" y="4299"/>
              <a:ext cx="1028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eaLnBrk="1" hangingPunct="1"/>
              <a:r>
                <a:rPr lang="zh-CN" altLang="en-US" sz="1345" b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兵败投奔刘表</a:t>
              </a:r>
              <a:endParaRPr lang="zh-CN" altLang="en-US" sz="1345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05088" y="775733"/>
            <a:ext cx="8229600" cy="5851242"/>
          </a:xfrm>
        </p:spPr>
        <p:txBody>
          <a:bodyPr>
            <a:normAutofit lnSpcReduction="20000"/>
          </a:bodyPr>
          <a:p>
            <a:r>
              <a:rPr lang="en-US" altLang="zh-CN" b="1"/>
              <a:t> 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2400" b="1">
                <a:latin typeface="+mj-ea"/>
                <a:ea typeface="+mj-ea"/>
              </a:rPr>
              <a:t>  </a:t>
            </a:r>
            <a:r>
              <a:rPr lang="zh-CN" altLang="en-US" sz="2400" b="1">
                <a:latin typeface="+mj-ea"/>
                <a:ea typeface="+mj-ea"/>
              </a:rPr>
              <a:t>亮曰：</a:t>
            </a:r>
            <a:r>
              <a:rPr lang="en-US" altLang="zh-CN" sz="2400" b="1">
                <a:latin typeface="+mj-ea"/>
                <a:ea typeface="+mj-ea"/>
              </a:rPr>
              <a:t>  </a:t>
            </a:r>
            <a:r>
              <a:rPr lang="zh-CN" altLang="en-US" sz="2400" b="1">
                <a:latin typeface="+mj-ea"/>
                <a:ea typeface="+mj-ea"/>
              </a:rPr>
              <a:t>曹操之众远来疲散，闻追豫州，轻骑一百一夜行三百余里，此所谓‘强弩之末势不能穿鲁缟’者也，故兵法忌之，曰‘必蹶上将军’。且北方之人，不习水战；又，荆州之民附操者，逼兵势耳，非心服也。</a:t>
            </a:r>
            <a:endParaRPr lang="zh-CN" altLang="en-US" sz="2400" b="1">
              <a:latin typeface="+mj-ea"/>
              <a:ea typeface="+mj-ea"/>
            </a:endParaRPr>
          </a:p>
          <a:p>
            <a:r>
              <a:rPr lang="zh-CN" altLang="en-US" sz="2400" b="1">
                <a:latin typeface="+mj-ea"/>
                <a:ea typeface="+mj-ea"/>
              </a:rPr>
              <a:t>     瑜至，谓权曰：今北土未平，马超、韩遂尚在关西，为操后患；而操舍鞍马，仗舟楫，与吴、越争衡。今又盛寒，马无稿草。驱中国士众远涉江湖之间，不习水土，必生疾病。此数者用兵之患也，而操皆冒行之。将军禽操，宜在今日。”</a:t>
            </a:r>
            <a:endParaRPr lang="zh-CN" altLang="en-US" sz="2400" b="1">
              <a:latin typeface="+mj-ea"/>
              <a:ea typeface="+mj-ea"/>
            </a:endParaRPr>
          </a:p>
          <a:p>
            <a:r>
              <a:rPr lang="zh-CN" altLang="en-US" b="1">
                <a:latin typeface="+mj-ea"/>
                <a:ea typeface="+mj-ea"/>
              </a:rPr>
              <a:t> </a:t>
            </a:r>
            <a:r>
              <a:rPr lang="zh-CN" altLang="en-US" sz="2400" b="1">
                <a:latin typeface="+mj-ea"/>
                <a:ea typeface="+mj-ea"/>
              </a:rPr>
              <a:t>        时操军众已有疾疫，初一交战，操军不利，引次江北。瑜等在南岸，瑜部将黄盖曰：“今寇众我寡，难与持久。操军方连船舰，首尾相接，可烧而走也。</a:t>
            </a:r>
            <a:endParaRPr lang="zh-CN" altLang="en-US" sz="2400" b="1">
              <a:latin typeface="+mj-ea"/>
              <a:ea typeface="+mj-ea"/>
            </a:endParaRPr>
          </a:p>
          <a:p>
            <a:r>
              <a:rPr lang="zh-CN" altLang="en-US" b="1">
                <a:latin typeface="+mj-ea"/>
                <a:ea typeface="+mj-ea"/>
              </a:rPr>
              <a:t>     </a:t>
            </a:r>
            <a:r>
              <a:rPr lang="zh-CN" altLang="en-US" sz="2400" b="1">
                <a:latin typeface="+mj-ea"/>
                <a:ea typeface="+mj-ea"/>
              </a:rPr>
              <a:t>时东南风急，</a:t>
            </a:r>
            <a:r>
              <a:rPr lang="en-US" altLang="zh-CN" sz="2400" b="1">
                <a:latin typeface="+mj-ea"/>
                <a:ea typeface="+mj-ea"/>
              </a:rPr>
              <a:t>————</a:t>
            </a:r>
            <a:r>
              <a:rPr lang="zh-CN" altLang="en-US" sz="2400" b="1">
                <a:latin typeface="+mj-ea"/>
                <a:ea typeface="+mj-ea"/>
              </a:rPr>
              <a:t>去北军二里余，同时发火，火烈风猛，船往如箭，烧尽北船，延及岸上营落。顷之，烟炎张天，人马烧溺死者甚众。</a:t>
            </a:r>
            <a:endParaRPr lang="zh-CN" altLang="en-US" sz="2400" b="1">
              <a:latin typeface="+mj-ea"/>
              <a:ea typeface="+mj-ea"/>
            </a:endParaRPr>
          </a:p>
          <a:p>
            <a:r>
              <a:rPr lang="zh-CN" altLang="en-US" b="1">
                <a:latin typeface="+mj-ea"/>
                <a:ea typeface="+mj-ea"/>
              </a:rPr>
              <a:t>     </a:t>
            </a:r>
            <a:r>
              <a:rPr lang="zh-CN" altLang="en-US" sz="2400" b="1">
                <a:latin typeface="+mj-ea"/>
                <a:ea typeface="+mj-ea"/>
              </a:rPr>
              <a:t>操引军从华容道步走，遇泥泞，道不通，天又大风，悉使羸兵负草填之，骑乃得过。羸兵为人马所蹈藉，陷泥中，死者甚众。时操军兼以饥疫，死者太半。 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《资治通鉴》赤壁之战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600825" y="1257935"/>
            <a:ext cx="1426845" cy="4476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787775" y="631825"/>
            <a:ext cx="1426845" cy="4476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09270" y="1441450"/>
            <a:ext cx="1266190" cy="4476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596255" y="2426335"/>
            <a:ext cx="1426845" cy="4476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48615" y="2165350"/>
            <a:ext cx="1426845" cy="34226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134110" y="3634740"/>
            <a:ext cx="1715770" cy="4476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024505" y="3051810"/>
            <a:ext cx="1426845" cy="4476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134110" y="4082415"/>
            <a:ext cx="1715770" cy="4476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216275" y="3246120"/>
            <a:ext cx="271145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-84" charset="-122"/>
                <a:ea typeface="华文新魏" pitchFamily="-84" charset="-122"/>
                <a:sym typeface="+mn-ea"/>
              </a:rPr>
              <a:t>赤壁之战中却惨遭失败？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3185" y="113665"/>
            <a:ext cx="8446770" cy="45720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FF0000"/>
                </a:solidFill>
              </a:rPr>
              <a:t>读《资治通鉴》，你能找到曹操在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赤壁之战</a:t>
            </a:r>
            <a:r>
              <a:rPr lang="zh-CN" altLang="en-US" sz="2400" b="1">
                <a:solidFill>
                  <a:srgbClr val="FF0000"/>
                </a:solidFill>
              </a:rPr>
              <a:t>失败的哪些原因？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5" grpId="0" animBg="1"/>
      <p:bldP spid="7" grpId="0" animBg="1"/>
      <p:bldP spid="6" grpId="0" animBg="1"/>
      <p:bldP spid="9" grpId="0" animBg="1"/>
      <p:bldP spid="8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7826" name="图片 33793" descr="1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93293"/>
            <a:ext cx="9144000" cy="562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27" name="文本框 33794"/>
          <p:cNvSpPr txBox="1"/>
          <p:nvPr/>
        </p:nvSpPr>
        <p:spPr>
          <a:xfrm>
            <a:off x="2673689" y="1033450"/>
            <a:ext cx="595630" cy="631825"/>
          </a:xfrm>
          <a:prstGeom prst="rect">
            <a:avLst/>
          </a:prstGeom>
          <a:noFill/>
          <a:ln w="9525">
            <a:noFill/>
          </a:ln>
        </p:spPr>
        <p:txBody>
          <a:bodyPr wrap="none" lIns="84653" tIns="42326" rIns="84653" bIns="42326" anchor="ctr">
            <a:spAutoFit/>
          </a:bodyPr>
          <a:p>
            <a:pPr lvl="0" algn="ctr" defTabSz="1133475" eaLnBrk="1" hangingPunct="1">
              <a:spcBef>
                <a:spcPct val="50000"/>
              </a:spcBef>
            </a:pPr>
            <a:r>
              <a:rPr lang="zh-CN" altLang="en-US" sz="3360" b="1">
                <a:solidFill>
                  <a:srgbClr val="0033CC"/>
                </a:solidFill>
                <a:latin typeface="Times New Roman" panose="02020603050405020304" pitchFamily="18" charset="0"/>
                <a:ea typeface="隶书" pitchFamily="49" charset="-122"/>
              </a:rPr>
              <a:t>曹</a:t>
            </a:r>
            <a:endParaRPr lang="en-US" altLang="zh-CN" sz="3360" b="1">
              <a:solidFill>
                <a:srgbClr val="00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7828" name="未知"/>
          <p:cNvSpPr/>
          <p:nvPr/>
        </p:nvSpPr>
        <p:spPr>
          <a:xfrm>
            <a:off x="2038721" y="1097340"/>
            <a:ext cx="475583" cy="782755"/>
          </a:xfrm>
          <a:custGeom>
            <a:avLst/>
            <a:gdLst/>
            <a:ahLst/>
            <a:cxnLst/>
            <a:pathLst>
              <a:path w="300" h="596">
                <a:moveTo>
                  <a:pt x="300" y="21"/>
                </a:moveTo>
                <a:cubicBezTo>
                  <a:pt x="290" y="28"/>
                  <a:pt x="284" y="0"/>
                  <a:pt x="242" y="60"/>
                </a:cubicBezTo>
                <a:cubicBezTo>
                  <a:pt x="200" y="120"/>
                  <a:pt x="195" y="100"/>
                  <a:pt x="182" y="138"/>
                </a:cubicBezTo>
                <a:cubicBezTo>
                  <a:pt x="163" y="172"/>
                  <a:pt x="160" y="178"/>
                  <a:pt x="130" y="254"/>
                </a:cubicBezTo>
                <a:cubicBezTo>
                  <a:pt x="112" y="299"/>
                  <a:pt x="104" y="341"/>
                  <a:pt x="82" y="398"/>
                </a:cubicBezTo>
                <a:cubicBezTo>
                  <a:pt x="60" y="455"/>
                  <a:pt x="17" y="555"/>
                  <a:pt x="0" y="596"/>
                </a:cubicBezTo>
              </a:path>
            </a:pathLst>
          </a:custGeom>
          <a:noFill/>
          <a:ln w="12700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 sz="1345"/>
          </a:p>
        </p:txBody>
      </p:sp>
      <p:sp>
        <p:nvSpPr>
          <p:cNvPr id="77829" name="文本框 33796"/>
          <p:cNvSpPr txBox="1"/>
          <p:nvPr/>
        </p:nvSpPr>
        <p:spPr>
          <a:xfrm>
            <a:off x="1624679" y="1777067"/>
            <a:ext cx="595630" cy="631825"/>
          </a:xfrm>
          <a:prstGeom prst="rect">
            <a:avLst/>
          </a:prstGeom>
          <a:noFill/>
          <a:ln w="9525">
            <a:noFill/>
          </a:ln>
        </p:spPr>
        <p:txBody>
          <a:bodyPr wrap="none" lIns="84653" tIns="42326" rIns="84653" bIns="42326" anchor="ctr">
            <a:spAutoFit/>
          </a:bodyPr>
          <a:p>
            <a:pPr lvl="0" algn="ctr" defTabSz="1133475" eaLnBrk="1" hangingPunct="1">
              <a:spcBef>
                <a:spcPct val="50000"/>
              </a:spcBef>
            </a:pPr>
            <a:r>
              <a:rPr lang="zh-CN" altLang="en-US" sz="3360" b="1">
                <a:solidFill>
                  <a:schemeClr val="tx2"/>
                </a:solidFill>
                <a:latin typeface="Times New Roman" panose="02020603050405020304" pitchFamily="18" charset="0"/>
                <a:ea typeface="隶书" pitchFamily="49" charset="-122"/>
              </a:rPr>
              <a:t>刘</a:t>
            </a:r>
            <a:endParaRPr lang="en-US" altLang="zh-CN" sz="3360" b="1">
              <a:solidFill>
                <a:schemeClr val="tx2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7830" name="未知"/>
          <p:cNvSpPr/>
          <p:nvPr/>
        </p:nvSpPr>
        <p:spPr>
          <a:xfrm rot="-78914">
            <a:off x="2057697" y="2105433"/>
            <a:ext cx="75904" cy="945235"/>
          </a:xfrm>
          <a:custGeom>
            <a:avLst/>
            <a:gdLst/>
            <a:ahLst/>
            <a:cxnLst/>
            <a:pathLst>
              <a:path w="192" h="1232">
                <a:moveTo>
                  <a:pt x="8" y="0"/>
                </a:moveTo>
                <a:lnTo>
                  <a:pt x="0" y="424"/>
                </a:lnTo>
                <a:lnTo>
                  <a:pt x="48" y="664"/>
                </a:lnTo>
                <a:lnTo>
                  <a:pt x="192" y="1232"/>
                </a:lnTo>
              </a:path>
            </a:pathLst>
          </a:custGeom>
          <a:noFill/>
          <a:ln w="63500" cap="flat" cmpd="sng">
            <a:solidFill>
              <a:srgbClr val="FF99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 sz="1345"/>
          </a:p>
        </p:txBody>
      </p:sp>
      <p:sp>
        <p:nvSpPr>
          <p:cNvPr id="77831" name="文本框 33798"/>
          <p:cNvSpPr txBox="1"/>
          <p:nvPr/>
        </p:nvSpPr>
        <p:spPr>
          <a:xfrm>
            <a:off x="2435897" y="2544404"/>
            <a:ext cx="595630" cy="631825"/>
          </a:xfrm>
          <a:prstGeom prst="rect">
            <a:avLst/>
          </a:prstGeom>
          <a:noFill/>
          <a:ln w="9525">
            <a:noFill/>
          </a:ln>
        </p:spPr>
        <p:txBody>
          <a:bodyPr wrap="none" lIns="84653" tIns="42326" rIns="84653" bIns="42326" anchor="ctr">
            <a:spAutoFit/>
          </a:bodyPr>
          <a:p>
            <a:pPr lvl="0" algn="ctr" defTabSz="1133475" eaLnBrk="1" hangingPunct="1">
              <a:spcBef>
                <a:spcPct val="50000"/>
              </a:spcBef>
            </a:pPr>
            <a:r>
              <a:rPr lang="zh-CN" altLang="en-US" sz="3360" b="1">
                <a:solidFill>
                  <a:schemeClr val="tx2"/>
                </a:solidFill>
                <a:latin typeface="Times New Roman" panose="02020603050405020304" pitchFamily="18" charset="0"/>
                <a:ea typeface="隶书" pitchFamily="49" charset="-122"/>
              </a:rPr>
              <a:t>刘</a:t>
            </a:r>
            <a:endParaRPr lang="en-US" altLang="zh-CN" sz="3360" b="1">
              <a:solidFill>
                <a:schemeClr val="tx2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7832" name="未知"/>
          <p:cNvSpPr/>
          <p:nvPr/>
        </p:nvSpPr>
        <p:spPr>
          <a:xfrm>
            <a:off x="2411123" y="3131316"/>
            <a:ext cx="3600672" cy="1072137"/>
          </a:xfrm>
          <a:custGeom>
            <a:avLst/>
            <a:gdLst/>
            <a:ahLst/>
            <a:cxnLst/>
            <a:pathLst>
              <a:path w="2678" h="575">
                <a:moveTo>
                  <a:pt x="0" y="0"/>
                </a:moveTo>
                <a:lnTo>
                  <a:pt x="582" y="236"/>
                </a:lnTo>
                <a:lnTo>
                  <a:pt x="939" y="296"/>
                </a:lnTo>
                <a:lnTo>
                  <a:pt x="1710" y="287"/>
                </a:lnTo>
                <a:lnTo>
                  <a:pt x="2318" y="351"/>
                </a:lnTo>
                <a:lnTo>
                  <a:pt x="2678" y="575"/>
                </a:lnTo>
              </a:path>
            </a:pathLst>
          </a:custGeom>
          <a:noFill/>
          <a:ln w="63500" cap="flat" cmpd="sng">
            <a:solidFill>
              <a:srgbClr val="FF99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 sz="1345"/>
          </a:p>
        </p:txBody>
      </p:sp>
      <p:sp>
        <p:nvSpPr>
          <p:cNvPr id="77833" name="文本框 33800"/>
          <p:cNvSpPr txBox="1"/>
          <p:nvPr/>
        </p:nvSpPr>
        <p:spPr>
          <a:xfrm>
            <a:off x="3948630" y="3021173"/>
            <a:ext cx="595630" cy="631825"/>
          </a:xfrm>
          <a:prstGeom prst="rect">
            <a:avLst/>
          </a:prstGeom>
          <a:noFill/>
          <a:ln w="9525">
            <a:noFill/>
          </a:ln>
        </p:spPr>
        <p:txBody>
          <a:bodyPr wrap="none" lIns="84653" tIns="42326" rIns="84653" bIns="42326" anchor="ctr">
            <a:spAutoFit/>
          </a:bodyPr>
          <a:p>
            <a:pPr lvl="0" algn="ctr" defTabSz="1133475" eaLnBrk="1" hangingPunct="1">
              <a:spcBef>
                <a:spcPct val="50000"/>
              </a:spcBef>
            </a:pPr>
            <a:r>
              <a:rPr lang="zh-CN" altLang="en-US" sz="3360" b="1">
                <a:solidFill>
                  <a:schemeClr val="tx2"/>
                </a:solidFill>
                <a:latin typeface="Times New Roman" panose="02020603050405020304" pitchFamily="18" charset="0"/>
                <a:ea typeface="隶书" pitchFamily="49" charset="-122"/>
              </a:rPr>
              <a:t>刘</a:t>
            </a:r>
            <a:endParaRPr lang="en-US" altLang="zh-CN" sz="3360" b="1">
              <a:solidFill>
                <a:schemeClr val="tx2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7834" name="文本框 33801"/>
          <p:cNvSpPr txBox="1"/>
          <p:nvPr/>
        </p:nvSpPr>
        <p:spPr>
          <a:xfrm>
            <a:off x="5891879" y="3502686"/>
            <a:ext cx="595630" cy="631825"/>
          </a:xfrm>
          <a:prstGeom prst="rect">
            <a:avLst/>
          </a:prstGeom>
          <a:noFill/>
          <a:ln w="9525">
            <a:noFill/>
          </a:ln>
        </p:spPr>
        <p:txBody>
          <a:bodyPr wrap="none" lIns="84653" tIns="42326" rIns="84653" bIns="42326" anchor="ctr">
            <a:spAutoFit/>
          </a:bodyPr>
          <a:p>
            <a:pPr lvl="0" algn="ctr" defTabSz="1133475" eaLnBrk="1" hangingPunct="1">
              <a:spcBef>
                <a:spcPct val="50000"/>
              </a:spcBef>
            </a:pPr>
            <a:r>
              <a:rPr lang="zh-CN" altLang="en-US" sz="3360" b="1">
                <a:solidFill>
                  <a:schemeClr val="tx2"/>
                </a:solidFill>
                <a:latin typeface="Times New Roman" panose="02020603050405020304" pitchFamily="18" charset="0"/>
                <a:ea typeface="隶书" pitchFamily="49" charset="-122"/>
              </a:rPr>
              <a:t>刘</a:t>
            </a:r>
            <a:endParaRPr lang="en-US" altLang="zh-CN" sz="3360" b="1">
              <a:solidFill>
                <a:schemeClr val="tx2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7835" name="未知"/>
          <p:cNvSpPr/>
          <p:nvPr/>
        </p:nvSpPr>
        <p:spPr>
          <a:xfrm>
            <a:off x="1879798" y="2168290"/>
            <a:ext cx="342751" cy="1723247"/>
          </a:xfrm>
          <a:custGeom>
            <a:avLst/>
            <a:gdLst/>
            <a:ahLst/>
            <a:cxnLst/>
            <a:pathLst>
              <a:path w="216" h="1312">
                <a:moveTo>
                  <a:pt x="16" y="0"/>
                </a:moveTo>
                <a:cubicBezTo>
                  <a:pt x="15" y="64"/>
                  <a:pt x="0" y="241"/>
                  <a:pt x="8" y="384"/>
                </a:cubicBezTo>
                <a:lnTo>
                  <a:pt x="64" y="856"/>
                </a:lnTo>
                <a:lnTo>
                  <a:pt x="216" y="1312"/>
                </a:lnTo>
              </a:path>
            </a:pathLst>
          </a:custGeom>
          <a:noFill/>
          <a:ln w="12700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 sz="1345"/>
          </a:p>
        </p:txBody>
      </p:sp>
      <p:sp>
        <p:nvSpPr>
          <p:cNvPr id="77836" name="未知"/>
          <p:cNvSpPr/>
          <p:nvPr/>
        </p:nvSpPr>
        <p:spPr>
          <a:xfrm>
            <a:off x="2578347" y="4216499"/>
            <a:ext cx="2064813" cy="403237"/>
          </a:xfrm>
          <a:custGeom>
            <a:avLst/>
            <a:gdLst/>
            <a:ahLst/>
            <a:cxnLst/>
            <a:pathLst>
              <a:path w="1064" h="384">
                <a:moveTo>
                  <a:pt x="0" y="0"/>
                </a:moveTo>
                <a:lnTo>
                  <a:pt x="192" y="184"/>
                </a:lnTo>
                <a:lnTo>
                  <a:pt x="392" y="304"/>
                </a:lnTo>
                <a:cubicBezTo>
                  <a:pt x="461" y="335"/>
                  <a:pt x="559" y="355"/>
                  <a:pt x="608" y="368"/>
                </a:cubicBezTo>
                <a:cubicBezTo>
                  <a:pt x="654" y="379"/>
                  <a:pt x="657" y="384"/>
                  <a:pt x="688" y="384"/>
                </a:cubicBezTo>
                <a:cubicBezTo>
                  <a:pt x="719" y="384"/>
                  <a:pt x="729" y="380"/>
                  <a:pt x="792" y="368"/>
                </a:cubicBezTo>
                <a:lnTo>
                  <a:pt x="1064" y="312"/>
                </a:lnTo>
                <a:lnTo>
                  <a:pt x="1056" y="312"/>
                </a:lnTo>
              </a:path>
            </a:pathLst>
          </a:custGeom>
          <a:noFill/>
          <a:ln w="12700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 sz="1345"/>
          </a:p>
        </p:txBody>
      </p:sp>
      <p:sp>
        <p:nvSpPr>
          <p:cNvPr id="77837" name="未知"/>
          <p:cNvSpPr/>
          <p:nvPr/>
        </p:nvSpPr>
        <p:spPr>
          <a:xfrm>
            <a:off x="6324897" y="4248521"/>
            <a:ext cx="1371007" cy="629762"/>
          </a:xfrm>
          <a:custGeom>
            <a:avLst/>
            <a:gdLst/>
            <a:ahLst/>
            <a:cxnLst/>
            <a:pathLst>
              <a:path w="864" h="480">
                <a:moveTo>
                  <a:pt x="864" y="480"/>
                </a:moveTo>
                <a:lnTo>
                  <a:pt x="664" y="464"/>
                </a:lnTo>
                <a:lnTo>
                  <a:pt x="392" y="368"/>
                </a:lnTo>
                <a:lnTo>
                  <a:pt x="160" y="208"/>
                </a:lnTo>
                <a:lnTo>
                  <a:pt x="0" y="0"/>
                </a:lnTo>
              </a:path>
            </a:pathLst>
          </a:custGeom>
          <a:noFill/>
          <a:ln w="50800" cap="flat" cmpd="sng">
            <a:solidFill>
              <a:srgbClr val="99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 sz="1345"/>
          </a:p>
        </p:txBody>
      </p:sp>
      <p:sp>
        <p:nvSpPr>
          <p:cNvPr id="77838" name="文本框 33805"/>
          <p:cNvSpPr txBox="1"/>
          <p:nvPr/>
        </p:nvSpPr>
        <p:spPr>
          <a:xfrm>
            <a:off x="4540322" y="4576009"/>
            <a:ext cx="2302510" cy="631825"/>
          </a:xfrm>
          <a:prstGeom prst="rect">
            <a:avLst/>
          </a:prstGeom>
          <a:noFill/>
          <a:ln w="9525">
            <a:noFill/>
          </a:ln>
        </p:spPr>
        <p:txBody>
          <a:bodyPr wrap="none" lIns="84653" tIns="42326" rIns="84653" bIns="42326" anchor="ctr">
            <a:spAutoFit/>
          </a:bodyPr>
          <a:p>
            <a:pPr lvl="0" algn="ctr" defTabSz="1133475" eaLnBrk="1" hangingPunct="1">
              <a:spcBef>
                <a:spcPct val="50000"/>
              </a:spcBef>
            </a:pPr>
            <a:r>
              <a:rPr lang="zh-CN" altLang="en-US" sz="3360" b="1">
                <a:latin typeface="Times New Roman" panose="02020603050405020304" pitchFamily="18" charset="0"/>
                <a:ea typeface="隶书" pitchFamily="49" charset="-122"/>
              </a:rPr>
              <a:t>孙、刘联军</a:t>
            </a:r>
            <a:endParaRPr lang="en-US" altLang="zh-CN" sz="336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7839" name="文本框 33806"/>
          <p:cNvSpPr txBox="1"/>
          <p:nvPr/>
        </p:nvSpPr>
        <p:spPr>
          <a:xfrm>
            <a:off x="7017385" y="4751536"/>
            <a:ext cx="595630" cy="631825"/>
          </a:xfrm>
          <a:prstGeom prst="rect">
            <a:avLst/>
          </a:prstGeom>
          <a:noFill/>
          <a:ln w="9525">
            <a:noFill/>
          </a:ln>
        </p:spPr>
        <p:txBody>
          <a:bodyPr wrap="none" lIns="84653" tIns="42326" rIns="84653" bIns="42326" anchor="ctr">
            <a:spAutoFit/>
          </a:bodyPr>
          <a:p>
            <a:pPr lvl="0" algn="ctr" defTabSz="1133475" eaLnBrk="1" hangingPunct="1">
              <a:spcBef>
                <a:spcPct val="50000"/>
              </a:spcBef>
            </a:pPr>
            <a:r>
              <a:rPr lang="zh-CN" altLang="en-US" sz="336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孙</a:t>
            </a:r>
            <a:endParaRPr lang="en-US" altLang="zh-CN" sz="336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7840" name="爆炸形 2 33807"/>
          <p:cNvSpPr/>
          <p:nvPr/>
        </p:nvSpPr>
        <p:spPr>
          <a:xfrm>
            <a:off x="2992259" y="2908770"/>
            <a:ext cx="4101161" cy="3179990"/>
          </a:xfrm>
          <a:prstGeom prst="irregularSeal2">
            <a:avLst/>
          </a:prstGeom>
          <a:solidFill>
            <a:srgbClr val="FF0000"/>
          </a:solidFill>
          <a:ln w="9525">
            <a:noFill/>
          </a:ln>
        </p:spPr>
        <p:txBody>
          <a:bodyPr lIns="84653" tIns="42326" rIns="84653" bIns="42326" anchor="ctr">
            <a:spAutoFit/>
          </a:bodyPr>
          <a:p>
            <a:pPr lvl="0" algn="ctr" defTabSz="1133475" eaLnBrk="1" hangingPunct="1">
              <a:spcBef>
                <a:spcPct val="50000"/>
              </a:spcBef>
            </a:pPr>
            <a:r>
              <a:rPr lang="zh-CN" altLang="en-US" sz="3735" b="1">
                <a:solidFill>
                  <a:srgbClr val="000000"/>
                </a:solidFill>
                <a:latin typeface="Times New Roman" panose="02020603050405020304" pitchFamily="18" charset="0"/>
                <a:ea typeface="隶书" pitchFamily="49" charset="-122"/>
              </a:rPr>
              <a:t>赤壁</a:t>
            </a:r>
            <a:endParaRPr lang="zh-CN" altLang="en-US" sz="3735" b="1">
              <a:solidFill>
                <a:srgbClr val="000000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 lvl="0" algn="ctr" defTabSz="1133475" eaLnBrk="1" hangingPunct="1">
              <a:spcBef>
                <a:spcPct val="50000"/>
              </a:spcBef>
            </a:pPr>
            <a:r>
              <a:rPr lang="zh-CN" altLang="en-US" sz="3735" b="1">
                <a:solidFill>
                  <a:srgbClr val="000000"/>
                </a:solidFill>
                <a:latin typeface="Times New Roman" panose="02020603050405020304" pitchFamily="18" charset="0"/>
                <a:ea typeface="隶书" pitchFamily="49" charset="-122"/>
              </a:rPr>
              <a:t>大战</a:t>
            </a:r>
            <a:endParaRPr lang="en-US" altLang="zh-CN" sz="3735" b="1">
              <a:solidFill>
                <a:srgbClr val="00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7841" name="未知"/>
          <p:cNvSpPr/>
          <p:nvPr/>
        </p:nvSpPr>
        <p:spPr>
          <a:xfrm>
            <a:off x="5003702" y="4262753"/>
            <a:ext cx="936934" cy="297684"/>
          </a:xfrm>
          <a:custGeom>
            <a:avLst/>
            <a:gdLst/>
            <a:ahLst/>
            <a:cxnLst/>
            <a:pathLst>
              <a:path w="528" h="480">
                <a:moveTo>
                  <a:pt x="528" y="0"/>
                </a:moveTo>
                <a:lnTo>
                  <a:pt x="336" y="248"/>
                </a:lnTo>
                <a:lnTo>
                  <a:pt x="0" y="480"/>
                </a:lnTo>
              </a:path>
            </a:pathLst>
          </a:custGeom>
          <a:noFill/>
          <a:ln w="127000" cap="flat" cmpd="sng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  <p:txBody>
          <a:bodyPr/>
          <a:p>
            <a:endParaRPr lang="zh-CN" altLang="en-US" sz="1345"/>
          </a:p>
        </p:txBody>
      </p:sp>
      <p:sp>
        <p:nvSpPr>
          <p:cNvPr id="33810" name="直接连接符 33809"/>
          <p:cNvSpPr/>
          <p:nvPr/>
        </p:nvSpPr>
        <p:spPr>
          <a:xfrm flipH="1" flipV="1">
            <a:off x="2700505" y="4560437"/>
            <a:ext cx="1510954" cy="179084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3811" name="直接连接符 33810"/>
          <p:cNvSpPr/>
          <p:nvPr/>
        </p:nvSpPr>
        <p:spPr>
          <a:xfrm flipH="1" flipV="1">
            <a:off x="2987515" y="4382538"/>
            <a:ext cx="1219200" cy="251430"/>
          </a:xfrm>
          <a:prstGeom prst="line">
            <a:avLst/>
          </a:prstGeom>
          <a:ln w="101600" cap="flat" cmpd="sng">
            <a:solidFill>
              <a:srgbClr val="FF000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77844" name="未知"/>
          <p:cNvSpPr/>
          <p:nvPr/>
        </p:nvSpPr>
        <p:spPr>
          <a:xfrm>
            <a:off x="1551278" y="1633408"/>
            <a:ext cx="430516" cy="2299639"/>
          </a:xfrm>
          <a:custGeom>
            <a:avLst/>
            <a:gdLst/>
            <a:ahLst/>
            <a:cxnLst/>
            <a:pathLst>
              <a:path w="271" h="1752">
                <a:moveTo>
                  <a:pt x="271" y="1752"/>
                </a:moveTo>
                <a:lnTo>
                  <a:pt x="143" y="1464"/>
                </a:lnTo>
                <a:lnTo>
                  <a:pt x="55" y="1208"/>
                </a:lnTo>
                <a:lnTo>
                  <a:pt x="7" y="952"/>
                </a:lnTo>
                <a:cubicBezTo>
                  <a:pt x="0" y="867"/>
                  <a:pt x="14" y="799"/>
                  <a:pt x="15" y="696"/>
                </a:cubicBezTo>
                <a:cubicBezTo>
                  <a:pt x="16" y="593"/>
                  <a:pt x="0" y="452"/>
                  <a:pt x="15" y="336"/>
                </a:cubicBezTo>
                <a:lnTo>
                  <a:pt x="103" y="0"/>
                </a:lnTo>
              </a:path>
            </a:pathLst>
          </a:custGeom>
          <a:noFill/>
          <a:ln w="5080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 sz="1345"/>
          </a:p>
        </p:txBody>
      </p:sp>
      <p:sp>
        <p:nvSpPr>
          <p:cNvPr id="77845" name="未知"/>
          <p:cNvSpPr/>
          <p:nvPr/>
        </p:nvSpPr>
        <p:spPr>
          <a:xfrm>
            <a:off x="2268803" y="4083668"/>
            <a:ext cx="2349450" cy="914400"/>
          </a:xfrm>
          <a:custGeom>
            <a:avLst/>
            <a:gdLst/>
            <a:ahLst/>
            <a:cxnLst/>
            <a:pathLst>
              <a:path w="1480" h="696">
                <a:moveTo>
                  <a:pt x="1480" y="504"/>
                </a:moveTo>
                <a:lnTo>
                  <a:pt x="1088" y="688"/>
                </a:lnTo>
                <a:lnTo>
                  <a:pt x="728" y="696"/>
                </a:lnTo>
                <a:lnTo>
                  <a:pt x="360" y="568"/>
                </a:lnTo>
                <a:lnTo>
                  <a:pt x="176" y="352"/>
                </a:lnTo>
                <a:lnTo>
                  <a:pt x="0" y="0"/>
                </a:lnTo>
              </a:path>
            </a:pathLst>
          </a:custGeom>
          <a:noFill/>
          <a:ln w="127000" cap="flat" cmpd="sng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</p:spPr>
        <p:txBody>
          <a:bodyPr/>
          <a:p>
            <a:endParaRPr lang="zh-CN" altLang="en-US" sz="1345"/>
          </a:p>
        </p:txBody>
      </p:sp>
      <p:sp>
        <p:nvSpPr>
          <p:cNvPr id="77846" name="文本框 33813"/>
          <p:cNvSpPr txBox="1"/>
          <p:nvPr/>
        </p:nvSpPr>
        <p:spPr>
          <a:xfrm>
            <a:off x="4716691" y="1106828"/>
            <a:ext cx="3384822" cy="1097280"/>
          </a:xfrm>
          <a:prstGeom prst="rect">
            <a:avLst/>
          </a:prstGeom>
          <a:noFill/>
          <a:ln w="9525">
            <a:noFill/>
          </a:ln>
        </p:spPr>
        <p:txBody>
          <a:bodyPr lIns="84653" tIns="42326" rIns="84653" bIns="42326">
            <a:spAutoFit/>
          </a:bodyPr>
          <a:p>
            <a:pPr lvl="0" defTabSz="1133475" eaLnBrk="1" hangingPunct="1">
              <a:spcBef>
                <a:spcPct val="50000"/>
              </a:spcBef>
            </a:pPr>
            <a:r>
              <a:rPr lang="zh-CN" altLang="en-US" sz="665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208年</a:t>
            </a:r>
            <a:endParaRPr lang="en-US" altLang="zh-CN" sz="665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78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77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77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1000"/>
                                        <p:tgtEl>
                                          <p:spTgt spid="77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78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78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1000"/>
                                        <p:tgtEl>
                                          <p:spTgt spid="778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7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78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78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撞击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68" decel="100000"/>
                                        <p:tgtEl>
                                          <p:spTgt spid="778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768" decel="100000"/>
                                        <p:tgtEl>
                                          <p:spTgt spid="7784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6" dur="1228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7784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7" dur="768" fill="hold"/>
                                        <p:tgtEl>
                                          <p:spTgt spid="77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8" dur="1228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77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9" dur="768" fill="hold"/>
                                        <p:tgtEl>
                                          <p:spTgt spid="77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0" dur="1228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77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10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10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1000"/>
                                        <p:tgtEl>
                                          <p:spTgt spid="77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1000"/>
                                        <p:tgtEl>
                                          <p:spTgt spid="77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/>
      <p:bldP spid="77829" grpId="0"/>
      <p:bldP spid="77831" grpId="0"/>
      <p:bldP spid="77833" grpId="0"/>
      <p:bldP spid="77834" grpId="0"/>
      <p:bldP spid="77838" grpId="0"/>
      <p:bldP spid="77840" grpId="0" bldLvl="0" animBg="1"/>
      <p:bldP spid="778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4" name="文本框 78853"/>
          <p:cNvSpPr txBox="1"/>
          <p:nvPr/>
        </p:nvSpPr>
        <p:spPr>
          <a:xfrm>
            <a:off x="3496305" y="791354"/>
            <a:ext cx="1791970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sz="1795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真实的赤壁之战</a:t>
            </a:r>
            <a:endParaRPr lang="zh-CN" altLang="en-US" sz="1795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55" name="文本框 78854"/>
          <p:cNvSpPr txBox="1"/>
          <p:nvPr/>
        </p:nvSpPr>
        <p:spPr>
          <a:xfrm>
            <a:off x="1652088" y="5439257"/>
            <a:ext cx="2428240" cy="2971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sz="1345" b="1" dirty="0">
                <a:latin typeface="Arial" panose="020B0604020202020204" pitchFamily="34" charset="0"/>
                <a:ea typeface="宋体" panose="02010600030101010101" pitchFamily="2" charset="-122"/>
              </a:rPr>
              <a:t>影片中提到的可怕的敌人是？</a:t>
            </a:r>
            <a:endParaRPr lang="zh-CN" altLang="en-US" sz="1345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56" name="文本框 78855"/>
          <p:cNvSpPr txBox="1"/>
          <p:nvPr/>
        </p:nvSpPr>
        <p:spPr>
          <a:xfrm>
            <a:off x="4786665" y="5379957"/>
            <a:ext cx="1249680" cy="4095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sz="209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瘟疫蔓延</a:t>
            </a:r>
            <a:endParaRPr lang="zh-CN" altLang="en-US" sz="209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赤壁之战 三国历史真相系列_高清在线观看_百度视频_2">
            <a:hlinkClick r:id="" action="ppaction://media"/>
          </p:cNvPr>
          <p:cNvPicPr/>
          <p:nvPr>
            <p:ph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6510" y="1156970"/>
            <a:ext cx="9205595" cy="510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85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885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7885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1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78855" grpId="0"/>
      <p:bldP spid="78856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3" name="文本框 35842"/>
          <p:cNvSpPr txBox="1"/>
          <p:nvPr/>
        </p:nvSpPr>
        <p:spPr>
          <a:xfrm>
            <a:off x="241935" y="792480"/>
            <a:ext cx="8414385" cy="10039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585" b="1">
                <a:solidFill>
                  <a:schemeClr val="fol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思考： </a:t>
            </a:r>
            <a:r>
              <a:rPr lang="zh-CN" altLang="en-US" sz="24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-84" charset="-122"/>
                <a:ea typeface="华文新魏" pitchFamily="-84" charset="-122"/>
              </a:rPr>
              <a:t>为什么曹操在官渡之战中大获全胜，在赤壁之战中却惨遭失败？这留给后人哪些经验教训？（</a:t>
            </a:r>
            <a:r>
              <a:rPr lang="en-US" altLang="zh-CN" sz="24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-84" charset="-122"/>
                <a:ea typeface="华文新魏" pitchFamily="-84" charset="-122"/>
              </a:rPr>
              <a:t>P107</a:t>
            </a:r>
            <a:r>
              <a:rPr lang="zh-CN" altLang="en-US" sz="24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-84" charset="-122"/>
                <a:ea typeface="华文新魏" pitchFamily="-84" charset="-122"/>
              </a:rPr>
              <a:t>）</a:t>
            </a:r>
            <a:endParaRPr lang="en-US" altLang="zh-CN" sz="2400" b="1">
              <a:solidFill>
                <a:srgbClr val="0000FF"/>
              </a:solidFill>
            </a:endParaRPr>
          </a:p>
        </p:txBody>
      </p:sp>
      <p:sp>
        <p:nvSpPr>
          <p:cNvPr id="81931" name="文本框 36875"/>
          <p:cNvSpPr txBox="1"/>
          <p:nvPr/>
        </p:nvSpPr>
        <p:spPr>
          <a:xfrm>
            <a:off x="2585693" y="1796395"/>
            <a:ext cx="1990095" cy="529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269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赤壁之战</a:t>
            </a:r>
            <a:endParaRPr lang="zh-CN" altLang="en-US" sz="269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81935" name="文本占位符 35846"/>
          <p:cNvSpPr/>
          <p:nvPr/>
        </p:nvSpPr>
        <p:spPr>
          <a:xfrm>
            <a:off x="218440" y="2691130"/>
            <a:ext cx="4357370" cy="186309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421005" lvl="0" indent="-421005" algn="l" defTabSz="1120775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9955" lvl="1" indent="-349250" algn="l" defTabSz="1120775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3000" kern="1200">
                <a:solidFill>
                  <a:schemeClr val="tx1"/>
                </a:solidFill>
                <a:latin typeface="+mn-lt"/>
                <a:ea typeface="+mn-ea"/>
              </a:defRPr>
            </a:lvl2pPr>
            <a:lvl3pPr marL="1400175" lvl="2" indent="-279400" algn="l" defTabSz="1120775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</a:defRPr>
            </a:lvl3pPr>
            <a:lvl4pPr marL="1960880" lvl="3" indent="-279400" algn="l" defTabSz="1120775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</a:defRPr>
            </a:lvl4pPr>
            <a:lvl5pPr marL="2520950" lvl="4" indent="-279400" algn="l" defTabSz="112077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>
              <a:buNone/>
            </a:pPr>
            <a:r>
              <a:rPr lang="en-US" altLang="zh-CN" sz="2090" b="1"/>
              <a:t>1.</a:t>
            </a:r>
            <a:r>
              <a:rPr lang="zh-CN" altLang="en-US" sz="2090" b="1" dirty="0"/>
              <a:t>来自北方，不习水战。</a:t>
            </a:r>
            <a:endParaRPr lang="zh-CN" altLang="en-US" sz="2090" b="1" dirty="0"/>
          </a:p>
          <a:p>
            <a:pPr lvl="0">
              <a:buNone/>
            </a:pPr>
            <a:r>
              <a:rPr lang="en-US" altLang="zh-CN" sz="2090" b="1" dirty="0"/>
              <a:t>2</a:t>
            </a:r>
            <a:r>
              <a:rPr lang="zh-CN" altLang="en-US" sz="2090" b="1" dirty="0"/>
              <a:t>水土不服，多生疾病。</a:t>
            </a:r>
            <a:endParaRPr lang="zh-CN" altLang="en-US" sz="2090" b="1" dirty="0"/>
          </a:p>
          <a:p>
            <a:pPr lvl="0">
              <a:buNone/>
            </a:pPr>
            <a:r>
              <a:rPr lang="en-US" altLang="zh-CN" sz="2090" b="1"/>
              <a:t>3.</a:t>
            </a:r>
            <a:r>
              <a:rPr lang="zh-CN" altLang="en-US" sz="2090" b="1" dirty="0"/>
              <a:t>骄傲自大，麻痹轻敌。</a:t>
            </a:r>
            <a:endParaRPr lang="zh-CN" altLang="en-US" sz="2090" b="1" dirty="0"/>
          </a:p>
          <a:p>
            <a:pPr lvl="0">
              <a:buNone/>
            </a:pPr>
            <a:r>
              <a:rPr lang="en-US" altLang="zh-CN" sz="2090" b="1" dirty="0"/>
              <a:t>4</a:t>
            </a:r>
            <a:r>
              <a:rPr lang="zh-CN" altLang="en-US" sz="2090" b="1" dirty="0"/>
              <a:t>战船连环，战术失误。</a:t>
            </a:r>
            <a:endParaRPr lang="zh-CN" altLang="en-US" sz="2090" b="1" dirty="0"/>
          </a:p>
        </p:txBody>
      </p:sp>
      <p:sp>
        <p:nvSpPr>
          <p:cNvPr id="81936" name="文本占位符 35845"/>
          <p:cNvSpPr/>
          <p:nvPr/>
        </p:nvSpPr>
        <p:spPr>
          <a:xfrm>
            <a:off x="4691353" y="2690826"/>
            <a:ext cx="3017164" cy="16615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421005" lvl="0" indent="-421005" algn="l" defTabSz="1120775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9955" lvl="1" indent="-349250" algn="l" defTabSz="1120775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3000" kern="1200">
                <a:solidFill>
                  <a:schemeClr val="tx1"/>
                </a:solidFill>
                <a:latin typeface="+mn-lt"/>
                <a:ea typeface="+mn-ea"/>
              </a:defRPr>
            </a:lvl2pPr>
            <a:lvl3pPr marL="1400175" lvl="2" indent="-279400" algn="l" defTabSz="1120775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</a:defRPr>
            </a:lvl3pPr>
            <a:lvl4pPr marL="1960880" lvl="3" indent="-279400" algn="l" defTabSz="1120775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</a:defRPr>
            </a:lvl4pPr>
            <a:lvl5pPr marL="2520950" lvl="4" indent="-279400" algn="l" defTabSz="112077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>
              <a:buNone/>
            </a:pPr>
            <a:r>
              <a:rPr lang="en-US" altLang="zh-CN" sz="2090" b="1"/>
              <a:t>1.</a:t>
            </a:r>
            <a:r>
              <a:rPr lang="zh-CN" altLang="en-US" sz="2090" b="1" dirty="0"/>
              <a:t>组成联军，战略得当</a:t>
            </a:r>
            <a:endParaRPr lang="zh-CN" altLang="en-US" sz="2090" b="1" dirty="0"/>
          </a:p>
          <a:p>
            <a:pPr lvl="0">
              <a:buNone/>
            </a:pPr>
            <a:r>
              <a:rPr lang="en-US" altLang="zh-CN" sz="2090" b="1"/>
              <a:t>2.</a:t>
            </a:r>
            <a:r>
              <a:rPr lang="zh-CN" altLang="en-US" sz="2090" b="1" dirty="0"/>
              <a:t>采用火攻，战术得当</a:t>
            </a:r>
            <a:endParaRPr lang="zh-CN" altLang="en-US" sz="2090" b="1" dirty="0"/>
          </a:p>
          <a:p>
            <a:pPr lvl="0">
              <a:buNone/>
            </a:pPr>
            <a:r>
              <a:rPr lang="en-US" altLang="zh-CN" sz="2090" b="1"/>
              <a:t>3.</a:t>
            </a:r>
            <a:r>
              <a:rPr lang="zh-CN" altLang="en-US" sz="2090" b="1" dirty="0"/>
              <a:t>利用气候，地理条件</a:t>
            </a:r>
            <a:endParaRPr lang="zh-CN" altLang="en-US" sz="2090" b="1" dirty="0"/>
          </a:p>
        </p:txBody>
      </p:sp>
      <p:sp>
        <p:nvSpPr>
          <p:cNvPr id="81938" name="文本框 81937"/>
          <p:cNvSpPr txBox="1"/>
          <p:nvPr/>
        </p:nvSpPr>
        <p:spPr>
          <a:xfrm>
            <a:off x="218487" y="4279841"/>
            <a:ext cx="6289040" cy="10020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 eaLnBrk="1" hangingPunct="1"/>
            <a:r>
              <a:rPr lang="zh-CN" altLang="en-US" sz="299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启示：</a:t>
            </a:r>
            <a:endParaRPr lang="zh-CN" altLang="en-US" sz="299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 eaLnBrk="1" hangingPunct="1"/>
            <a:r>
              <a:rPr lang="zh-CN" altLang="en-US" sz="2985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骄兵必败！</a:t>
            </a:r>
            <a:r>
              <a:rPr lang="zh-CN" altLang="en-US" sz="299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要脚踏实地，戒骄戒躁。</a:t>
            </a:r>
            <a:endParaRPr lang="zh-CN" altLang="en-US" sz="299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8440" y="5484495"/>
            <a:ext cx="4828540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说明：天下统一条件不成熟</a:t>
            </a:r>
            <a:r>
              <a:rPr lang="zh-CN" altLang="en-US" sz="280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4902200" y="2141855"/>
            <a:ext cx="1407160" cy="4572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孙刘联军</a:t>
            </a:r>
            <a:endParaRPr lang="zh-CN" altLang="en-US" sz="24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3930" y="2115820"/>
            <a:ext cx="792480" cy="483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  <a:sym typeface="+mn-ea"/>
              </a:rPr>
              <a:t>曹操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6" grpId="0"/>
      <p:bldP spid="819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42900" y="2127885"/>
            <a:ext cx="2843530" cy="29959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65430" y="995680"/>
            <a:ext cx="2540000" cy="822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/>
              <a:t>魏文帝</a:t>
            </a:r>
            <a:r>
              <a:rPr lang="zh-CN" altLang="en-US" sz="2400" b="1">
                <a:solidFill>
                  <a:srgbClr val="FF0000"/>
                </a:solidFill>
              </a:rPr>
              <a:t>曹丕</a:t>
            </a:r>
            <a:endParaRPr lang="zh-CN" altLang="en-US" sz="2400" b="1">
              <a:solidFill>
                <a:srgbClr val="FF0000"/>
              </a:solidFill>
            </a:endParaRPr>
          </a:p>
          <a:p>
            <a:r>
              <a:rPr lang="zh-CN" altLang="en-US" sz="2400" b="1"/>
              <a:t>沛国人</a:t>
            </a:r>
            <a:endParaRPr lang="zh-CN" altLang="en-US" sz="2400" b="1"/>
          </a:p>
        </p:txBody>
      </p:sp>
      <p:sp>
        <p:nvSpPr>
          <p:cNvPr id="3" name="文本框 2"/>
          <p:cNvSpPr txBox="1"/>
          <p:nvPr/>
        </p:nvSpPr>
        <p:spPr>
          <a:xfrm>
            <a:off x="3103880" y="995680"/>
            <a:ext cx="2540000" cy="822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/>
              <a:t>东吴大帝</a:t>
            </a:r>
            <a:r>
              <a:rPr lang="zh-CN" altLang="en-US" sz="2400" b="1">
                <a:solidFill>
                  <a:srgbClr val="FF0000"/>
                </a:solidFill>
              </a:rPr>
              <a:t>孙权</a:t>
            </a:r>
            <a:endParaRPr lang="zh-CN" altLang="en-US" sz="2400" b="1">
              <a:solidFill>
                <a:srgbClr val="FF0000"/>
              </a:solidFill>
            </a:endParaRPr>
          </a:p>
          <a:p>
            <a:r>
              <a:rPr lang="zh-CN" altLang="en-US" sz="2400" b="1"/>
              <a:t>生于古徐州下邳</a:t>
            </a:r>
            <a:endParaRPr lang="zh-CN" altLang="en-US" sz="2400" b="1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630" y="2174240"/>
            <a:ext cx="3425825" cy="29032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41745" y="995680"/>
            <a:ext cx="2540000" cy="822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/>
              <a:t>蜀昭烈帝</a:t>
            </a:r>
            <a:r>
              <a:rPr lang="zh-CN" altLang="en-US" sz="2400" b="1">
                <a:solidFill>
                  <a:srgbClr val="FF0000"/>
                </a:solidFill>
              </a:rPr>
              <a:t>刘备</a:t>
            </a:r>
            <a:endParaRPr lang="zh-CN" altLang="en-US" sz="2400" b="1">
              <a:solidFill>
                <a:srgbClr val="FF0000"/>
              </a:solidFill>
            </a:endParaRPr>
          </a:p>
          <a:p>
            <a:r>
              <a:rPr lang="zh-CN" altLang="en-US" sz="2400" b="1"/>
              <a:t>祖籍古徐州</a:t>
            </a:r>
            <a:endParaRPr lang="zh-CN" altLang="en-US" sz="2400" b="1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1070" y="2232025"/>
            <a:ext cx="3664585" cy="26746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379980" y="57150"/>
            <a:ext cx="4818380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徐州历史上出过26位皇帝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560" y="2232025"/>
            <a:ext cx="2114550" cy="279019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635125" y="5594350"/>
            <a:ext cx="671576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三国的开国君主，祖籍都是</a:t>
            </a:r>
            <a:r>
              <a:rPr lang="zh-CN" altLang="en-US" sz="3200" b="1">
                <a:solidFill>
                  <a:srgbClr val="FF0000"/>
                </a:solidFill>
              </a:rPr>
              <a:t>徐州</a:t>
            </a:r>
            <a:r>
              <a:rPr lang="zh-CN" altLang="en-US" sz="3200" b="1"/>
              <a:t>人。</a:t>
            </a:r>
            <a:endParaRPr lang="zh-CN" altLang="en-US" sz="3200" b="1"/>
          </a:p>
        </p:txBody>
      </p:sp>
      <p:sp>
        <p:nvSpPr>
          <p:cNvPr id="12" name="文本框 11"/>
          <p:cNvSpPr txBox="1"/>
          <p:nvPr/>
        </p:nvSpPr>
        <p:spPr>
          <a:xfrm>
            <a:off x="60960" y="5212080"/>
            <a:ext cx="304292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/>
              <a:t>魏武帝</a:t>
            </a:r>
            <a:r>
              <a:rPr lang="zh-CN" altLang="en-US" sz="2800" b="1">
                <a:solidFill>
                  <a:srgbClr val="FF0000"/>
                </a:solidFill>
              </a:rPr>
              <a:t>曹操</a:t>
            </a:r>
            <a:r>
              <a:rPr lang="zh-CN" altLang="en-US" sz="2800" b="1"/>
              <a:t>沛国人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3733800" y="4714875"/>
            <a:ext cx="2012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</a:rPr>
              <a:t>《赤壁大战》国画</a:t>
            </a: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19459" name="Picture 3" descr="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70" y="1557338"/>
            <a:ext cx="8248610" cy="2928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下弧形箭头 3"/>
          <p:cNvSpPr/>
          <p:nvPr/>
        </p:nvSpPr>
        <p:spPr>
          <a:xfrm rot="19602882">
            <a:off x="7846722" y="5848864"/>
            <a:ext cx="1243913" cy="486032"/>
          </a:xfrm>
          <a:prstGeom prst="curvedUpArrow">
            <a:avLst/>
          </a:prstGeom>
          <a:solidFill>
            <a:srgbClr val="E581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66988" y="57061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hlinkClick r:id="rId2" action="ppaction://hlinksldjump"/>
              </a:rPr>
              <a:t>返回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5950" y="5211445"/>
            <a:ext cx="7987665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chemeClr val="tx1"/>
                </a:solidFill>
              </a:rPr>
              <a:t>赤壁之战后，</a:t>
            </a:r>
            <a:r>
              <a:rPr lang="zh-CN" altLang="en-US" sz="3600" b="1">
                <a:solidFill>
                  <a:srgbClr val="FF0000"/>
                </a:solidFill>
              </a:rPr>
              <a:t>三国</a:t>
            </a:r>
            <a:r>
              <a:rPr lang="zh-CN" altLang="en-US" sz="3600" b="1">
                <a:solidFill>
                  <a:schemeClr val="tx1"/>
                </a:solidFill>
              </a:rPr>
              <a:t>鼎立局面</a:t>
            </a:r>
            <a:r>
              <a:rPr lang="zh-CN" altLang="en-US" sz="3600" b="1">
                <a:solidFill>
                  <a:srgbClr val="FF0000"/>
                </a:solidFill>
              </a:rPr>
              <a:t>实际形成</a:t>
            </a:r>
            <a:r>
              <a:rPr lang="zh-CN" altLang="en-US" sz="3600" b="1">
                <a:solidFill>
                  <a:schemeClr val="tx1"/>
                </a:solidFill>
              </a:rPr>
              <a:t>。</a:t>
            </a:r>
            <a:endParaRPr lang="zh-CN" altLang="en-US" sz="36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 descr="c0200"/>
          <p:cNvSpPr txBox="1">
            <a:spLocks noChangeArrowheads="1"/>
          </p:cNvSpPr>
          <p:nvPr/>
        </p:nvSpPr>
        <p:spPr bwMode="auto">
          <a:xfrm>
            <a:off x="426720" y="1115695"/>
            <a:ext cx="8152130" cy="4215130"/>
          </a:xfrm>
          <a:prstGeom prst="rect">
            <a:avLst/>
          </a:prstGeom>
          <a:blipFill dpi="0" rotWithShape="0">
            <a:blip r:embed="rId1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360000" tIns="180000" rIns="180000" bIns="1800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993300"/>
                </a:solidFill>
                <a:latin typeface="隶书" pitchFamily="49" charset="-122"/>
                <a:ea typeface="隶书" pitchFamily="49" charset="-122"/>
              </a:rPr>
              <a:t>念奴娇 </a:t>
            </a:r>
            <a:r>
              <a:rPr lang="zh-CN" altLang="en-US" sz="2800" b="1">
                <a:solidFill>
                  <a:srgbClr val="993300"/>
                </a:solidFill>
                <a:latin typeface="Times New Roman" panose="02020603050405020304"/>
                <a:ea typeface="隶书" pitchFamily="49" charset="-122"/>
              </a:rPr>
              <a:t>·</a:t>
            </a:r>
            <a:r>
              <a:rPr lang="zh-CN" altLang="en-US" sz="2800" b="1">
                <a:solidFill>
                  <a:srgbClr val="993300"/>
                </a:solidFill>
                <a:latin typeface="隶书" pitchFamily="49" charset="-122"/>
                <a:ea typeface="隶书" pitchFamily="49" charset="-122"/>
              </a:rPr>
              <a:t> 赤壁怀古</a:t>
            </a:r>
            <a:endParaRPr lang="zh-CN" altLang="en-US" sz="2800" b="1">
              <a:solidFill>
                <a:srgbClr val="993300"/>
              </a:solidFill>
              <a:latin typeface="隶书" pitchFamily="49" charset="-122"/>
              <a:ea typeface="隶书" pitchFamily="49" charset="-122"/>
            </a:endParaRPr>
          </a:p>
          <a:p>
            <a:pPr algn="r">
              <a:spcBef>
                <a:spcPct val="50000"/>
              </a:spcBef>
            </a:pPr>
            <a:r>
              <a:rPr lang="zh-CN" altLang="en-US" sz="2000" b="1">
                <a:solidFill>
                  <a:srgbClr val="993300"/>
                </a:solidFill>
                <a:latin typeface="隶书" pitchFamily="49" charset="-122"/>
                <a:ea typeface="隶书" pitchFamily="49" charset="-122"/>
              </a:rPr>
              <a:t>             </a:t>
            </a:r>
            <a:r>
              <a:rPr lang="zh-CN" altLang="en-US" sz="2800" b="1">
                <a:solidFill>
                  <a:srgbClr val="993300"/>
                </a:solidFill>
                <a:latin typeface="隶书" pitchFamily="49" charset="-122"/>
                <a:ea typeface="隶书" pitchFamily="49" charset="-122"/>
              </a:rPr>
              <a:t>大江东去，浪淘尽，千古风流人物。故垒西边，人道是，三国</a:t>
            </a:r>
            <a:r>
              <a:rPr lang="zh-CN" altLang="en-US" sz="28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周郎</a:t>
            </a:r>
            <a:r>
              <a:rPr lang="zh-CN" altLang="en-US" sz="2800" b="1">
                <a:solidFill>
                  <a:srgbClr val="993300"/>
                </a:solidFill>
                <a:latin typeface="隶书" pitchFamily="49" charset="-122"/>
                <a:ea typeface="隶书" pitchFamily="49" charset="-122"/>
              </a:rPr>
              <a:t>赤壁。乱石穿空，惊涛拍岸，卷起千堆雪。江山如画，一时多少豪杰。</a:t>
            </a:r>
            <a:endParaRPr lang="zh-CN" altLang="en-US" sz="2800" b="1">
              <a:solidFill>
                <a:srgbClr val="993300"/>
              </a:solidFill>
              <a:latin typeface="隶书" pitchFamily="49" charset="-122"/>
              <a:ea typeface="隶书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800" b="1">
                <a:solidFill>
                  <a:srgbClr val="993300"/>
                </a:solidFill>
                <a:latin typeface="隶书" pitchFamily="49" charset="-122"/>
                <a:ea typeface="隶书" pitchFamily="49" charset="-122"/>
              </a:rPr>
              <a:t>    遥想公瑾当年，小乔初嫁了，雄姿英发。羽扇纶巾，</a:t>
            </a:r>
            <a:r>
              <a:rPr lang="zh-CN" altLang="en-US" sz="28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谈笑间，樯橹灰飞烟灭。</a:t>
            </a:r>
            <a:r>
              <a:rPr lang="zh-CN" altLang="en-US" sz="2800" b="1">
                <a:solidFill>
                  <a:srgbClr val="993300"/>
                </a:solidFill>
                <a:latin typeface="隶书" pitchFamily="49" charset="-122"/>
                <a:ea typeface="隶书" pitchFamily="49" charset="-122"/>
              </a:rPr>
              <a:t>故国神游，多情应笑我，早生华发。人生如梦，一尊还酹江月。</a:t>
            </a:r>
            <a:r>
              <a:rPr lang="zh-CN" altLang="en-US">
                <a:solidFill>
                  <a:srgbClr val="993300"/>
                </a:solidFill>
                <a:latin typeface="隶书" pitchFamily="49" charset="-122"/>
                <a:ea typeface="隶书" pitchFamily="49" charset="-122"/>
              </a:rPr>
              <a:t>             </a:t>
            </a:r>
            <a:endParaRPr lang="zh-CN" altLang="en-US">
              <a:solidFill>
                <a:srgbClr val="993300"/>
              </a:solidFill>
              <a:latin typeface="隶书" pitchFamily="49" charset="-122"/>
              <a:ea typeface="隶书" pitchFamily="49" charset="-122"/>
            </a:endParaRPr>
          </a:p>
          <a:p>
            <a:pPr algn="r">
              <a:spcBef>
                <a:spcPct val="50000"/>
              </a:spcBef>
            </a:pPr>
            <a:r>
              <a:rPr lang="zh-CN" altLang="en-US">
                <a:solidFill>
                  <a:srgbClr val="993300"/>
                </a:solidFill>
                <a:latin typeface="隶书" pitchFamily="49" charset="-122"/>
                <a:ea typeface="隶书" pitchFamily="49" charset="-122"/>
              </a:rPr>
              <a:t> </a:t>
            </a:r>
            <a:endParaRPr lang="zh-CN" altLang="en-US">
              <a:solidFill>
                <a:srgbClr val="9933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0900" name="图片 80899" descr="e35d3e33gw1eblni4gl2dj21kw0ua1kx_看图王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739" y="593293"/>
            <a:ext cx="9037261" cy="5565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901" name="图片 80900" descr="u=2772880496,3387451092&amp;fm=21&amp;gp=0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0596" y="2837190"/>
            <a:ext cx="3478516" cy="231387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0904" name="组合 80903"/>
          <p:cNvGrpSpPr/>
          <p:nvPr/>
        </p:nvGrpSpPr>
        <p:grpSpPr>
          <a:xfrm>
            <a:off x="4357335" y="1093781"/>
            <a:ext cx="3177274" cy="1922494"/>
            <a:chOff x="3671" y="531"/>
            <a:chExt cx="2679" cy="1621"/>
          </a:xfrm>
        </p:grpSpPr>
        <p:pic>
          <p:nvPicPr>
            <p:cNvPr id="80902" name="图片 80901" descr="584_2016022435521402_看图王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71" y="531"/>
              <a:ext cx="1318" cy="16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44" name="矩形标注 39943"/>
            <p:cNvSpPr>
              <a:spLocks noChangeAspect="1"/>
            </p:cNvSpPr>
            <p:nvPr/>
          </p:nvSpPr>
          <p:spPr>
            <a:xfrm>
              <a:off x="4989" y="729"/>
              <a:ext cx="1361" cy="1150"/>
            </a:xfrm>
            <a:prstGeom prst="wedgeRectCallout">
              <a:avLst>
                <a:gd name="adj1" fmla="val -20977"/>
                <a:gd name="adj2" fmla="val 82894"/>
              </a:avLst>
            </a:prstGeom>
            <a:solidFill>
              <a:srgbClr val="FFFFFF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p>
              <a:pPr lvl="0" algn="ctr" eaLnBrk="1" hangingPunct="1"/>
              <a:r>
                <a:rPr lang="zh-CN" altLang="en-US" sz="2090" b="1">
                  <a:latin typeface="幼圆" pitchFamily="49" charset="-122"/>
                  <a:ea typeface="幼圆" pitchFamily="49" charset="-122"/>
                </a:rPr>
                <a:t>220年，</a:t>
              </a:r>
              <a:r>
                <a:rPr lang="zh-CN" altLang="en-US" sz="2090" b="1">
                  <a:solidFill>
                    <a:srgbClr val="0000FF"/>
                  </a:solidFill>
                  <a:latin typeface="幼圆" pitchFamily="49" charset="-122"/>
                  <a:ea typeface="幼圆" pitchFamily="49" charset="-122"/>
                </a:rPr>
                <a:t>曹丕</a:t>
              </a:r>
              <a:r>
                <a:rPr lang="zh-CN" altLang="en-US" sz="2090" b="1">
                  <a:latin typeface="幼圆" pitchFamily="49" charset="-122"/>
                  <a:ea typeface="幼圆" pitchFamily="49" charset="-122"/>
                </a:rPr>
                <a:t>自称皇帝，国号魏，定都洛阳。</a:t>
              </a:r>
              <a:endParaRPr lang="en-US" altLang="zh-CN" sz="2090" b="1">
                <a:latin typeface="幼圆" pitchFamily="49" charset="-122"/>
                <a:ea typeface="幼圆" pitchFamily="49" charset="-122"/>
              </a:endParaRPr>
            </a:p>
          </p:txBody>
        </p:sp>
      </p:grpSp>
      <p:grpSp>
        <p:nvGrpSpPr>
          <p:cNvPr id="80908" name="组合 80907"/>
          <p:cNvGrpSpPr/>
          <p:nvPr/>
        </p:nvGrpSpPr>
        <p:grpSpPr>
          <a:xfrm>
            <a:off x="944050" y="3277193"/>
            <a:ext cx="3489189" cy="2056510"/>
            <a:chOff x="1043" y="2210"/>
            <a:chExt cx="2942" cy="1734"/>
          </a:xfrm>
        </p:grpSpPr>
        <p:pic>
          <p:nvPicPr>
            <p:cNvPr id="80909" name="图片 80908" descr="u=964195870,4055361053&amp;fm=21&amp;gp=0_看图王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3" y="2210"/>
              <a:ext cx="1315" cy="172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43" name="矩形标注 39942"/>
            <p:cNvSpPr>
              <a:spLocks noChangeAspect="1"/>
            </p:cNvSpPr>
            <p:nvPr/>
          </p:nvSpPr>
          <p:spPr>
            <a:xfrm>
              <a:off x="2358" y="2794"/>
              <a:ext cx="1627" cy="1150"/>
            </a:xfrm>
            <a:prstGeom prst="wedgeRectCallout">
              <a:avLst>
                <a:gd name="adj1" fmla="val 59282"/>
                <a:gd name="adj2" fmla="val -52981"/>
              </a:avLst>
            </a:prstGeom>
            <a:solidFill>
              <a:srgbClr val="FFFFFF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p>
              <a:pPr lvl="0" algn="ctr" eaLnBrk="1" hangingPunct="1"/>
              <a:r>
                <a:rPr lang="zh-CN" altLang="en-US" sz="2090" b="1">
                  <a:latin typeface="幼圆" pitchFamily="49" charset="-122"/>
                  <a:ea typeface="幼圆" pitchFamily="49" charset="-122"/>
                </a:rPr>
                <a:t>221年，刘备称帝，国号汉，史称蜀汉，定都成都。</a:t>
              </a:r>
              <a:endParaRPr lang="en-US" altLang="zh-CN" sz="2090" b="1">
                <a:latin typeface="幼圆" pitchFamily="49" charset="-122"/>
                <a:ea typeface="幼圆" pitchFamily="49" charset="-122"/>
              </a:endParaRPr>
            </a:p>
          </p:txBody>
        </p:sp>
      </p:grpSp>
      <p:grpSp>
        <p:nvGrpSpPr>
          <p:cNvPr id="80927" name="组合 80926"/>
          <p:cNvGrpSpPr/>
          <p:nvPr/>
        </p:nvGrpSpPr>
        <p:grpSpPr>
          <a:xfrm>
            <a:off x="5307316" y="3277193"/>
            <a:ext cx="2421796" cy="2020373"/>
            <a:chOff x="3500" y="1879"/>
            <a:chExt cx="2488" cy="1872"/>
          </a:xfrm>
        </p:grpSpPr>
        <p:sp>
          <p:nvSpPr>
            <p:cNvPr id="80928" name="矩形标注 39941"/>
            <p:cNvSpPr>
              <a:spLocks noChangeAspect="1"/>
            </p:cNvSpPr>
            <p:nvPr/>
          </p:nvSpPr>
          <p:spPr>
            <a:xfrm>
              <a:off x="4808" y="2650"/>
              <a:ext cx="1180" cy="1101"/>
            </a:xfrm>
            <a:prstGeom prst="wedgeRectCallout">
              <a:avLst>
                <a:gd name="adj1" fmla="val 41523"/>
                <a:gd name="adj2" fmla="val -73579"/>
              </a:avLst>
            </a:prstGeom>
            <a:solidFill>
              <a:srgbClr val="FFFFFF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p>
              <a:pPr lvl="0" algn="ctr" eaLnBrk="1" hangingPunct="1"/>
              <a:r>
                <a:rPr lang="zh-CN" altLang="en-US" sz="1795" b="1" dirty="0">
                  <a:latin typeface="幼圆" pitchFamily="49" charset="-122"/>
                  <a:ea typeface="幼圆" pitchFamily="49" charset="-122"/>
                </a:rPr>
                <a:t>22</a:t>
              </a:r>
              <a:r>
                <a:rPr lang="en-US" altLang="zh-CN" sz="1795" b="1">
                  <a:latin typeface="幼圆" pitchFamily="49" charset="-122"/>
                  <a:ea typeface="幼圆" pitchFamily="49" charset="-122"/>
                </a:rPr>
                <a:t>9</a:t>
              </a:r>
              <a:r>
                <a:rPr lang="zh-CN" altLang="en-US" sz="1795" b="1" dirty="0">
                  <a:latin typeface="幼圆" pitchFamily="49" charset="-122"/>
                  <a:ea typeface="幼圆" pitchFamily="49" charset="-122"/>
                </a:rPr>
                <a:t>年</a:t>
              </a:r>
              <a:r>
                <a:rPr lang="zh-CN" altLang="en-US" sz="1795" b="1">
                  <a:latin typeface="幼圆" pitchFamily="49" charset="-122"/>
                  <a:ea typeface="幼圆" pitchFamily="49" charset="-122"/>
                </a:rPr>
                <a:t>，孙</a:t>
              </a:r>
              <a:r>
                <a:rPr lang="zh-CN" altLang="en-US" sz="1795" b="1" dirty="0">
                  <a:latin typeface="幼圆" pitchFamily="49" charset="-122"/>
                  <a:ea typeface="幼圆" pitchFamily="49" charset="-122"/>
                </a:rPr>
                <a:t>权称帝，</a:t>
              </a:r>
              <a:r>
                <a:rPr lang="zh-CN" altLang="en-US" sz="1795" b="1">
                  <a:latin typeface="幼圆" pitchFamily="49" charset="-122"/>
                  <a:ea typeface="幼圆" pitchFamily="49" charset="-122"/>
                </a:rPr>
                <a:t>国号吴，定都建业。</a:t>
              </a:r>
              <a:endParaRPr lang="en-US" altLang="zh-CN" sz="1795" b="1">
                <a:latin typeface="幼圆" pitchFamily="49" charset="-122"/>
                <a:ea typeface="幼圆" pitchFamily="49" charset="-122"/>
              </a:endParaRPr>
            </a:p>
          </p:txBody>
        </p:sp>
        <p:pic>
          <p:nvPicPr>
            <p:cNvPr id="80929" name="图片 80928" descr="f666a4529822720e97aca74779cb0a46f31fabbb_看图王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00" y="1879"/>
              <a:ext cx="1308" cy="181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0930" name="文本框 80929"/>
          <p:cNvSpPr txBox="1"/>
          <p:nvPr/>
        </p:nvSpPr>
        <p:spPr>
          <a:xfrm>
            <a:off x="375960" y="792539"/>
            <a:ext cx="2851125" cy="59245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85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三、三国鼎立</a:t>
            </a:r>
            <a:endParaRPr lang="zh-CN" altLang="en-US" sz="3285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69970" y="593090"/>
            <a:ext cx="3449320" cy="5791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曹操死，三国始。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0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0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0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0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0114" name="表格 90113"/>
          <p:cNvGraphicFramePr/>
          <p:nvPr/>
        </p:nvGraphicFramePr>
        <p:xfrm>
          <a:off x="380704" y="2118479"/>
          <a:ext cx="8512810" cy="3512820"/>
        </p:xfrm>
        <a:graphic>
          <a:graphicData uri="http://schemas.openxmlformats.org/drawingml/2006/table">
            <a:tbl>
              <a:tblPr/>
              <a:tblGrid>
                <a:gridCol w="2058035"/>
                <a:gridCol w="2237740"/>
                <a:gridCol w="1882775"/>
                <a:gridCol w="2334260"/>
              </a:tblGrid>
              <a:tr h="661670">
                <a:tc>
                  <a:txBody>
                    <a:bodyPr/>
                    <a:lstStyle>
                      <a:lvl1pPr marL="421005" lvl="0" indent="-421005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909955" lvl="1" indent="-34925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3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400175" lvl="2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960880" lvl="3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520950" lvl="4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defTabSz="914400"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615" dirty="0">
                        <a:solidFill>
                          <a:schemeClr val="bg2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84653" marR="84653" marT="42326" marB="42326">
                    <a:lnL w="28575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421005" lvl="0" indent="-421005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909955" lvl="1" indent="-34925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3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400175" lvl="2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960880" lvl="3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520950" lvl="4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defTabSz="914400"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615" dirty="0">
                        <a:solidFill>
                          <a:schemeClr val="bg2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84653" marR="84653" marT="42326" marB="42326">
                    <a:lnL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421005" lvl="0" indent="-421005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909955" lvl="1" indent="-34925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3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400175" lvl="2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960880" lvl="3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520950" lvl="4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defTabSz="914400"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615" dirty="0">
                        <a:solidFill>
                          <a:schemeClr val="bg2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84653" marR="84653" marT="42326" marB="42326">
                    <a:lnL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421005" lvl="0" indent="-421005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909955" lvl="1" indent="-34925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3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400175" lvl="2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960880" lvl="3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520950" lvl="4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defTabSz="914400"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615" dirty="0">
                        <a:solidFill>
                          <a:schemeClr val="bg2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84653" marR="84653" marT="42326" marB="42326">
                    <a:lnL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950595">
                <a:tc>
                  <a:txBody>
                    <a:bodyPr/>
                    <a:lstStyle>
                      <a:lvl1pPr marL="421005" lvl="0" indent="-421005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909955" lvl="1" indent="-34925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3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400175" lvl="2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960880" lvl="3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520950" lvl="4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defTabSz="914400"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615" dirty="0">
                        <a:solidFill>
                          <a:schemeClr val="bg2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84653" marR="84653" marT="42326" marB="42326">
                    <a:lnL w="28575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421005" lvl="0" indent="-421005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909955" lvl="1" indent="-34925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3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400175" lvl="2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960880" lvl="3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520950" lvl="4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defTabSz="914400"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615" dirty="0">
                        <a:solidFill>
                          <a:schemeClr val="bg2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84653" marR="84653" marT="42326" marB="42326">
                    <a:lnL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421005" lvl="0" indent="-421005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909955" lvl="1" indent="-34925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3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400175" lvl="2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960880" lvl="3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520950" lvl="4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defTabSz="914400"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615" dirty="0">
                        <a:solidFill>
                          <a:schemeClr val="bg2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84653" marR="84653" marT="42326" marB="42326">
                    <a:lnL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421005" lvl="0" indent="-421005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909955" lvl="1" indent="-34925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3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400175" lvl="2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960880" lvl="3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520950" lvl="4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defTabSz="914400"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615" dirty="0">
                        <a:solidFill>
                          <a:schemeClr val="bg2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84653" marR="84653" marT="42326" marB="42326">
                    <a:lnL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0595">
                <a:tc>
                  <a:txBody>
                    <a:bodyPr/>
                    <a:lstStyle>
                      <a:lvl1pPr marL="421005" lvl="0" indent="-421005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909955" lvl="1" indent="-34925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3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400175" lvl="2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960880" lvl="3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520950" lvl="4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defTabSz="914400"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615" dirty="0">
                        <a:solidFill>
                          <a:schemeClr val="bg2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84653" marR="84653" marT="42326" marB="42326">
                    <a:lnL w="28575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421005" lvl="0" indent="-421005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909955" lvl="1" indent="-34925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3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400175" lvl="2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960880" lvl="3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520950" lvl="4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defTabSz="914400"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615" dirty="0">
                        <a:solidFill>
                          <a:schemeClr val="bg2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84653" marR="84653" marT="42326" marB="42326">
                    <a:lnL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421005" lvl="0" indent="-421005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909955" lvl="1" indent="-34925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3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400175" lvl="2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960880" lvl="3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520950" lvl="4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defTabSz="914400"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615" dirty="0">
                        <a:solidFill>
                          <a:schemeClr val="bg2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84653" marR="84653" marT="42326" marB="42326">
                    <a:lnL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421005" lvl="0" indent="-421005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909955" lvl="1" indent="-34925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3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400175" lvl="2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960880" lvl="3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520950" lvl="4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defTabSz="914400"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615" dirty="0">
                        <a:solidFill>
                          <a:schemeClr val="bg2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84653" marR="84653" marT="42326" marB="42326">
                    <a:lnL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9960">
                <a:tc>
                  <a:txBody>
                    <a:bodyPr/>
                    <a:lstStyle>
                      <a:lvl1pPr marL="421005" lvl="0" indent="-421005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909955" lvl="1" indent="-34925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3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400175" lvl="2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960880" lvl="3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520950" lvl="4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defTabSz="914400"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615" dirty="0">
                        <a:solidFill>
                          <a:schemeClr val="bg2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84653" marR="84653" marT="42326" marB="42326">
                    <a:lnL w="28575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421005" lvl="0" indent="-421005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909955" lvl="1" indent="-34925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3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400175" lvl="2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960880" lvl="3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520950" lvl="4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defTabSz="914400"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615" dirty="0">
                        <a:solidFill>
                          <a:schemeClr val="bg2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84653" marR="84653" marT="42326" marB="42326">
                    <a:lnL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421005" lvl="0" indent="-421005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909955" lvl="1" indent="-34925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3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400175" lvl="2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960880" lvl="3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520950" lvl="4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defTabSz="914400"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615" dirty="0">
                        <a:solidFill>
                          <a:schemeClr val="bg2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84653" marR="84653" marT="42326" marB="42326">
                    <a:lnL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421005" lvl="0" indent="-421005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909955" lvl="1" indent="-34925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3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400175" lvl="2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960880" lvl="3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520950" lvl="4" indent="-279400" algn="l" defTabSz="1120775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defTabSz="914400"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615" dirty="0">
                        <a:solidFill>
                          <a:schemeClr val="bg2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84653" marR="84653" marT="42326" marB="42326">
                    <a:lnL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2F131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0141" name="文本框 37916"/>
          <p:cNvSpPr txBox="1"/>
          <p:nvPr/>
        </p:nvSpPr>
        <p:spPr>
          <a:xfrm>
            <a:off x="2883147" y="2898861"/>
            <a:ext cx="1235710" cy="595630"/>
          </a:xfrm>
          <a:prstGeom prst="rect">
            <a:avLst/>
          </a:prstGeom>
          <a:noFill/>
          <a:ln w="9525">
            <a:noFill/>
          </a:ln>
        </p:spPr>
        <p:txBody>
          <a:bodyPr wrap="none" lIns="84653" tIns="42326" rIns="84653" bIns="42326">
            <a:spAutoFit/>
          </a:bodyPr>
          <a:p>
            <a:pPr lvl="0" defTabSz="1133475" eaLnBrk="1" hangingPunct="1"/>
            <a:r>
              <a:rPr lang="en-US" altLang="zh-CN" sz="3360">
                <a:solidFill>
                  <a:srgbClr val="FE1A0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220</a:t>
            </a:r>
            <a:r>
              <a:rPr lang="zh-CN" altLang="en-US" sz="3360">
                <a:solidFill>
                  <a:srgbClr val="FE1A0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年</a:t>
            </a:r>
            <a:endParaRPr lang="zh-CN" altLang="en-US" sz="3360">
              <a:solidFill>
                <a:srgbClr val="FE1A0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0142" name="文本框 37917"/>
          <p:cNvSpPr txBox="1"/>
          <p:nvPr/>
        </p:nvSpPr>
        <p:spPr>
          <a:xfrm>
            <a:off x="2908053" y="3955581"/>
            <a:ext cx="1235710" cy="595630"/>
          </a:xfrm>
          <a:prstGeom prst="rect">
            <a:avLst/>
          </a:prstGeom>
          <a:noFill/>
          <a:ln w="9525">
            <a:noFill/>
          </a:ln>
        </p:spPr>
        <p:txBody>
          <a:bodyPr wrap="none" lIns="84653" tIns="42326" rIns="84653" bIns="42326">
            <a:spAutoFit/>
          </a:bodyPr>
          <a:p>
            <a:pPr lvl="0" defTabSz="1133475" eaLnBrk="1" hangingPunct="1"/>
            <a:r>
              <a:rPr lang="en-US" altLang="zh-CN" sz="3360">
                <a:solidFill>
                  <a:srgbClr val="FE1A0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221</a:t>
            </a:r>
            <a:r>
              <a:rPr lang="zh-CN" altLang="en-US" sz="3360">
                <a:solidFill>
                  <a:srgbClr val="FE1A0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年</a:t>
            </a:r>
            <a:endParaRPr lang="zh-CN" altLang="en-US" sz="3360">
              <a:solidFill>
                <a:srgbClr val="FE1A0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0143" name="文本框 37918"/>
          <p:cNvSpPr txBox="1"/>
          <p:nvPr/>
        </p:nvSpPr>
        <p:spPr>
          <a:xfrm>
            <a:off x="2883147" y="4909119"/>
            <a:ext cx="1235710" cy="595630"/>
          </a:xfrm>
          <a:prstGeom prst="rect">
            <a:avLst/>
          </a:prstGeom>
          <a:noFill/>
          <a:ln w="9525">
            <a:noFill/>
          </a:ln>
        </p:spPr>
        <p:txBody>
          <a:bodyPr wrap="none" lIns="84653" tIns="42326" rIns="84653" bIns="42326">
            <a:spAutoFit/>
          </a:bodyPr>
          <a:p>
            <a:pPr lvl="0" defTabSz="1133475" eaLnBrk="1" hangingPunct="1"/>
            <a:r>
              <a:rPr lang="en-US" altLang="zh-CN" sz="3360">
                <a:solidFill>
                  <a:srgbClr val="FE1A0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229</a:t>
            </a:r>
            <a:r>
              <a:rPr lang="zh-CN" altLang="en-US" sz="3360" dirty="0">
                <a:solidFill>
                  <a:srgbClr val="FE1A0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年</a:t>
            </a:r>
            <a:endParaRPr lang="zh-CN" altLang="en-US" sz="3360">
              <a:solidFill>
                <a:srgbClr val="FE1A0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0144" name="文本框 37919"/>
          <p:cNvSpPr txBox="1"/>
          <p:nvPr/>
        </p:nvSpPr>
        <p:spPr>
          <a:xfrm>
            <a:off x="4970494" y="2911908"/>
            <a:ext cx="1506210" cy="595630"/>
          </a:xfrm>
          <a:prstGeom prst="rect">
            <a:avLst/>
          </a:prstGeom>
          <a:noFill/>
          <a:ln w="9525">
            <a:noFill/>
          </a:ln>
        </p:spPr>
        <p:txBody>
          <a:bodyPr lIns="84653" tIns="42326" rIns="84653" bIns="42326">
            <a:spAutoFit/>
          </a:bodyPr>
          <a:p>
            <a:pPr lvl="0" defTabSz="1133475" eaLnBrk="1" hangingPunct="1"/>
            <a:r>
              <a:rPr lang="zh-CN" altLang="en-US" sz="3360" dirty="0">
                <a:solidFill>
                  <a:srgbClr val="FE1A0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曹丕</a:t>
            </a:r>
            <a:endParaRPr lang="zh-CN" altLang="en-US" sz="3360" dirty="0">
              <a:solidFill>
                <a:srgbClr val="FE1A0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0145" name="文本框 37920"/>
          <p:cNvSpPr txBox="1"/>
          <p:nvPr/>
        </p:nvSpPr>
        <p:spPr>
          <a:xfrm>
            <a:off x="5002515" y="3933047"/>
            <a:ext cx="1703085" cy="595630"/>
          </a:xfrm>
          <a:prstGeom prst="rect">
            <a:avLst/>
          </a:prstGeom>
          <a:noFill/>
          <a:ln w="9525">
            <a:noFill/>
          </a:ln>
        </p:spPr>
        <p:txBody>
          <a:bodyPr lIns="84653" tIns="42326" rIns="84653" bIns="42326">
            <a:spAutoFit/>
          </a:bodyPr>
          <a:p>
            <a:pPr lvl="0" defTabSz="1133475" eaLnBrk="1" hangingPunct="1"/>
            <a:r>
              <a:rPr lang="zh-CN" altLang="en-US" sz="3360" dirty="0">
                <a:solidFill>
                  <a:srgbClr val="FE1A0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刘备</a:t>
            </a:r>
            <a:endParaRPr lang="zh-CN" altLang="en-US" sz="3360">
              <a:solidFill>
                <a:srgbClr val="FE1A0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0146" name="文本框 37921"/>
          <p:cNvSpPr txBox="1"/>
          <p:nvPr/>
        </p:nvSpPr>
        <p:spPr>
          <a:xfrm>
            <a:off x="5032165" y="4865237"/>
            <a:ext cx="1749338" cy="595630"/>
          </a:xfrm>
          <a:prstGeom prst="rect">
            <a:avLst/>
          </a:prstGeom>
          <a:noFill/>
          <a:ln w="9525">
            <a:noFill/>
          </a:ln>
        </p:spPr>
        <p:txBody>
          <a:bodyPr lIns="84653" tIns="42326" rIns="84653" bIns="42326">
            <a:spAutoFit/>
          </a:bodyPr>
          <a:p>
            <a:pPr lvl="0" defTabSz="1133475" eaLnBrk="1" hangingPunct="1"/>
            <a:r>
              <a:rPr lang="zh-CN" altLang="en-US" sz="3360" dirty="0">
                <a:solidFill>
                  <a:srgbClr val="FE1A0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孙权</a:t>
            </a:r>
            <a:endParaRPr lang="zh-CN" altLang="en-US" sz="3360">
              <a:solidFill>
                <a:srgbClr val="FE1A0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0147" name="文本框 37922"/>
          <p:cNvSpPr txBox="1"/>
          <p:nvPr/>
        </p:nvSpPr>
        <p:spPr>
          <a:xfrm>
            <a:off x="7105280" y="2911908"/>
            <a:ext cx="1809824" cy="595630"/>
          </a:xfrm>
          <a:prstGeom prst="rect">
            <a:avLst/>
          </a:prstGeom>
          <a:noFill/>
          <a:ln w="9525">
            <a:noFill/>
          </a:ln>
        </p:spPr>
        <p:txBody>
          <a:bodyPr lIns="84653" tIns="42326" rIns="84653" bIns="42326">
            <a:spAutoFit/>
          </a:bodyPr>
          <a:p>
            <a:pPr lvl="0" defTabSz="1133475" eaLnBrk="1" hangingPunct="1"/>
            <a:r>
              <a:rPr lang="zh-CN" altLang="en-US" sz="3360" dirty="0">
                <a:solidFill>
                  <a:srgbClr val="FE1A0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洛阳</a:t>
            </a:r>
            <a:endParaRPr lang="zh-CN" altLang="en-US" sz="3360">
              <a:solidFill>
                <a:srgbClr val="FE1A0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0148" name="文本框 37923"/>
          <p:cNvSpPr txBox="1"/>
          <p:nvPr/>
        </p:nvSpPr>
        <p:spPr>
          <a:xfrm>
            <a:off x="7086304" y="3906955"/>
            <a:ext cx="2133600" cy="595630"/>
          </a:xfrm>
          <a:prstGeom prst="rect">
            <a:avLst/>
          </a:prstGeom>
          <a:noFill/>
          <a:ln w="9525">
            <a:noFill/>
          </a:ln>
        </p:spPr>
        <p:txBody>
          <a:bodyPr lIns="84653" tIns="42326" rIns="84653" bIns="42326">
            <a:spAutoFit/>
          </a:bodyPr>
          <a:p>
            <a:pPr lvl="0" defTabSz="1133475" eaLnBrk="1" hangingPunct="1"/>
            <a:r>
              <a:rPr lang="zh-CN" altLang="en-US" sz="3360" dirty="0">
                <a:solidFill>
                  <a:srgbClr val="FE1A0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成都</a:t>
            </a:r>
            <a:endParaRPr lang="zh-CN" altLang="en-US" sz="3360">
              <a:solidFill>
                <a:srgbClr val="FE1A0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0149" name="文本框 37924"/>
          <p:cNvSpPr txBox="1"/>
          <p:nvPr/>
        </p:nvSpPr>
        <p:spPr>
          <a:xfrm>
            <a:off x="7127813" y="4909119"/>
            <a:ext cx="1022350" cy="595630"/>
          </a:xfrm>
          <a:prstGeom prst="rect">
            <a:avLst/>
          </a:prstGeom>
          <a:noFill/>
          <a:ln w="9525">
            <a:noFill/>
          </a:ln>
        </p:spPr>
        <p:txBody>
          <a:bodyPr wrap="none" lIns="84653" tIns="42326" rIns="84653" bIns="42326">
            <a:spAutoFit/>
          </a:bodyPr>
          <a:p>
            <a:pPr lvl="0" defTabSz="1133475" eaLnBrk="1" hangingPunct="1"/>
            <a:r>
              <a:rPr lang="zh-CN" altLang="en-US" sz="3360" dirty="0">
                <a:solidFill>
                  <a:srgbClr val="FE1A0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建业</a:t>
            </a:r>
            <a:endParaRPr lang="zh-CN" altLang="en-US" sz="3360">
              <a:solidFill>
                <a:srgbClr val="FE1A0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0150" name="文本框 37925"/>
          <p:cNvSpPr txBox="1"/>
          <p:nvPr/>
        </p:nvSpPr>
        <p:spPr>
          <a:xfrm>
            <a:off x="481513" y="2168290"/>
            <a:ext cx="2032791" cy="539115"/>
          </a:xfrm>
          <a:prstGeom prst="rect">
            <a:avLst/>
          </a:prstGeom>
          <a:noFill/>
          <a:ln w="9525">
            <a:noFill/>
          </a:ln>
        </p:spPr>
        <p:txBody>
          <a:bodyPr lIns="84653" tIns="42326" rIns="84653" bIns="42326">
            <a:spAutoFit/>
          </a:bodyPr>
          <a:p>
            <a:pPr lvl="0" defTabSz="1133475" eaLnBrk="1" hangingPunct="1">
              <a:spcBef>
                <a:spcPct val="50000"/>
              </a:spcBef>
            </a:pPr>
            <a:r>
              <a:rPr lang="zh-CN" altLang="en-US" sz="2990" dirty="0">
                <a:solidFill>
                  <a:srgbClr val="8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政权名称</a:t>
            </a:r>
            <a:endParaRPr lang="zh-CN" altLang="en-US" sz="2990" dirty="0">
              <a:solidFill>
                <a:srgbClr val="8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0151" name="文本框 37926"/>
          <p:cNvSpPr txBox="1"/>
          <p:nvPr/>
        </p:nvSpPr>
        <p:spPr>
          <a:xfrm>
            <a:off x="3071720" y="2130339"/>
            <a:ext cx="1880984" cy="539115"/>
          </a:xfrm>
          <a:prstGeom prst="rect">
            <a:avLst/>
          </a:prstGeom>
          <a:noFill/>
          <a:ln w="9525">
            <a:noFill/>
          </a:ln>
        </p:spPr>
        <p:txBody>
          <a:bodyPr lIns="84653" tIns="42326" rIns="84653" bIns="42326">
            <a:spAutoFit/>
          </a:bodyPr>
          <a:p>
            <a:pPr lvl="0" defTabSz="1133475" eaLnBrk="1" hangingPunct="1">
              <a:spcBef>
                <a:spcPct val="50000"/>
              </a:spcBef>
            </a:pPr>
            <a:r>
              <a:rPr lang="zh-CN" altLang="en-US" sz="2990" dirty="0">
                <a:solidFill>
                  <a:srgbClr val="8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时间</a:t>
            </a:r>
            <a:endParaRPr lang="zh-CN" altLang="en-US" sz="2990">
              <a:solidFill>
                <a:srgbClr val="8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0152" name="文本框 37927"/>
          <p:cNvSpPr txBox="1"/>
          <p:nvPr/>
        </p:nvSpPr>
        <p:spPr>
          <a:xfrm>
            <a:off x="4906450" y="2130339"/>
            <a:ext cx="1723246" cy="539115"/>
          </a:xfrm>
          <a:prstGeom prst="rect">
            <a:avLst/>
          </a:prstGeom>
          <a:noFill/>
          <a:ln w="9525">
            <a:noFill/>
          </a:ln>
        </p:spPr>
        <p:txBody>
          <a:bodyPr lIns="84653" tIns="42326" rIns="84653" bIns="42326">
            <a:spAutoFit/>
          </a:bodyPr>
          <a:p>
            <a:pPr lvl="0" defTabSz="1133475" eaLnBrk="1" hangingPunct="1">
              <a:spcBef>
                <a:spcPct val="50000"/>
              </a:spcBef>
            </a:pPr>
            <a:r>
              <a:rPr lang="zh-CN" altLang="en-US" sz="2990" dirty="0">
                <a:solidFill>
                  <a:srgbClr val="8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创建者</a:t>
            </a:r>
            <a:endParaRPr lang="zh-CN" altLang="en-US" sz="2990" dirty="0">
              <a:solidFill>
                <a:srgbClr val="8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0153" name="文本框 37928"/>
          <p:cNvSpPr txBox="1"/>
          <p:nvPr/>
        </p:nvSpPr>
        <p:spPr>
          <a:xfrm>
            <a:off x="6934497" y="2130339"/>
            <a:ext cx="1371007" cy="539115"/>
          </a:xfrm>
          <a:prstGeom prst="rect">
            <a:avLst/>
          </a:prstGeom>
          <a:noFill/>
          <a:ln w="9525">
            <a:noFill/>
          </a:ln>
        </p:spPr>
        <p:txBody>
          <a:bodyPr lIns="84653" tIns="42326" rIns="84653" bIns="42326">
            <a:spAutoFit/>
          </a:bodyPr>
          <a:p>
            <a:pPr lvl="0" algn="ctr" defTabSz="1133475" eaLnBrk="1" hangingPunct="1">
              <a:spcBef>
                <a:spcPct val="50000"/>
              </a:spcBef>
            </a:pPr>
            <a:r>
              <a:rPr lang="zh-CN" altLang="en-US" sz="2990" dirty="0">
                <a:solidFill>
                  <a:srgbClr val="8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定都</a:t>
            </a:r>
            <a:endParaRPr lang="zh-CN" altLang="en-US" sz="2990" dirty="0">
              <a:solidFill>
                <a:srgbClr val="8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0154" name="文本框 37929"/>
          <p:cNvSpPr txBox="1"/>
          <p:nvPr/>
        </p:nvSpPr>
        <p:spPr>
          <a:xfrm>
            <a:off x="913214" y="2799238"/>
            <a:ext cx="763779" cy="709930"/>
          </a:xfrm>
          <a:prstGeom prst="rect">
            <a:avLst/>
          </a:prstGeom>
          <a:noFill/>
          <a:ln w="9525">
            <a:noFill/>
          </a:ln>
        </p:spPr>
        <p:txBody>
          <a:bodyPr lIns="84653" tIns="42326" rIns="84653" bIns="42326">
            <a:spAutoFit/>
          </a:bodyPr>
          <a:p>
            <a:pPr lvl="0" defTabSz="1133475" eaLnBrk="1" hangingPunct="1">
              <a:spcBef>
                <a:spcPct val="50000"/>
              </a:spcBef>
            </a:pPr>
            <a:r>
              <a:rPr lang="zh-CN" altLang="en-US" sz="4110" dirty="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魏</a:t>
            </a:r>
            <a:endParaRPr lang="zh-CN" altLang="en-US" sz="4110" dirty="0">
              <a:solidFill>
                <a:srgbClr val="00009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0155" name="文本框 37930"/>
          <p:cNvSpPr txBox="1"/>
          <p:nvPr/>
        </p:nvSpPr>
        <p:spPr>
          <a:xfrm>
            <a:off x="913214" y="3870189"/>
            <a:ext cx="839682" cy="709930"/>
          </a:xfrm>
          <a:prstGeom prst="rect">
            <a:avLst/>
          </a:prstGeom>
          <a:noFill/>
          <a:ln w="9525">
            <a:noFill/>
          </a:ln>
        </p:spPr>
        <p:txBody>
          <a:bodyPr lIns="84653" tIns="42326" rIns="84653" bIns="42326">
            <a:spAutoFit/>
          </a:bodyPr>
          <a:p>
            <a:pPr lvl="0" defTabSz="1133475" eaLnBrk="1" hangingPunct="1">
              <a:spcBef>
                <a:spcPct val="50000"/>
              </a:spcBef>
            </a:pPr>
            <a:r>
              <a:rPr lang="zh-CN" altLang="en-US" sz="4110" dirty="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蜀</a:t>
            </a:r>
            <a:endParaRPr lang="zh-CN" altLang="en-US" sz="4110" dirty="0">
              <a:solidFill>
                <a:srgbClr val="00009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0156" name="文本框 37931"/>
          <p:cNvSpPr txBox="1"/>
          <p:nvPr/>
        </p:nvSpPr>
        <p:spPr>
          <a:xfrm>
            <a:off x="913214" y="4815425"/>
            <a:ext cx="763779" cy="709930"/>
          </a:xfrm>
          <a:prstGeom prst="rect">
            <a:avLst/>
          </a:prstGeom>
          <a:noFill/>
          <a:ln w="9525">
            <a:noFill/>
          </a:ln>
        </p:spPr>
        <p:txBody>
          <a:bodyPr lIns="84653" tIns="42326" rIns="84653" bIns="42326">
            <a:spAutoFit/>
          </a:bodyPr>
          <a:p>
            <a:pPr lvl="0" defTabSz="1133475" eaLnBrk="1" hangingPunct="1">
              <a:spcBef>
                <a:spcPct val="50000"/>
              </a:spcBef>
            </a:pPr>
            <a:r>
              <a:rPr lang="zh-CN" altLang="en-US" sz="4110" dirty="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吴</a:t>
            </a:r>
            <a:endParaRPr lang="zh-CN" altLang="en-US" sz="4110" dirty="0">
              <a:solidFill>
                <a:srgbClr val="00009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0157" name="矩形 37932"/>
          <p:cNvSpPr/>
          <p:nvPr/>
        </p:nvSpPr>
        <p:spPr>
          <a:xfrm>
            <a:off x="3004119" y="868443"/>
            <a:ext cx="3584068" cy="926465"/>
          </a:xfrm>
          <a:prstGeom prst="rect">
            <a:avLst/>
          </a:prstGeom>
          <a:noFill/>
          <a:ln w="9525">
            <a:noFill/>
          </a:ln>
        </p:spPr>
        <p:txBody>
          <a:bodyPr lIns="84653" tIns="42326" rIns="84653" bIns="42326">
            <a:spAutoFit/>
          </a:bodyPr>
          <a:p>
            <a:pPr lvl="0" defTabSz="1133475" eaLnBrk="1" hangingPunct="1"/>
            <a:r>
              <a:rPr lang="zh-CN" altLang="en-US" sz="5530" dirty="0">
                <a:latin typeface="Arial" panose="020B0604020202020204" pitchFamily="34" charset="0"/>
                <a:ea typeface="黑体" panose="02010609060101010101" pitchFamily="49" charset="-122"/>
              </a:rPr>
              <a:t>三国鼎立</a:t>
            </a:r>
            <a:endParaRPr lang="zh-CN" altLang="en-US" sz="553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90160" name="组合 90159"/>
          <p:cNvGrpSpPr/>
          <p:nvPr/>
        </p:nvGrpSpPr>
        <p:grpSpPr>
          <a:xfrm>
            <a:off x="5808990" y="411836"/>
            <a:ext cx="3753666" cy="1756454"/>
            <a:chOff x="226" y="32"/>
            <a:chExt cx="2854" cy="1296"/>
          </a:xfrm>
        </p:grpSpPr>
        <p:sp>
          <p:nvSpPr>
            <p:cNvPr id="90159" name="爆炸形 2 90158"/>
            <p:cNvSpPr/>
            <p:nvPr/>
          </p:nvSpPr>
          <p:spPr>
            <a:xfrm>
              <a:off x="226" y="32"/>
              <a:ext cx="2854" cy="1296"/>
            </a:xfrm>
            <a:prstGeom prst="irregularSeal2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345"/>
            </a:p>
          </p:txBody>
        </p:sp>
        <p:sp>
          <p:nvSpPr>
            <p:cNvPr id="90158" name="文本框 90157"/>
            <p:cNvSpPr txBox="1"/>
            <p:nvPr/>
          </p:nvSpPr>
          <p:spPr>
            <a:xfrm>
              <a:off x="712" y="622"/>
              <a:ext cx="1853" cy="2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1795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曹操是东汉末年丞相</a:t>
              </a:r>
              <a:endParaRPr lang="zh-CN" altLang="en-US" sz="1795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677035" y="5836920"/>
            <a:ext cx="5998210" cy="45720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p>
            <a:r>
              <a:rPr lang="zh-CN" altLang="en-US" sz="2400" b="1"/>
              <a:t>意义：实现了局部统一，有利于全国统一。</a:t>
            </a:r>
            <a:endParaRPr lang="zh-CN" altLang="en-US" sz="2400" b="1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0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0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0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0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0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0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0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90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90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0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0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2000" fill="hold"/>
                                        <p:tgtEl>
                                          <p:spTgt spid="9016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41" grpId="0"/>
      <p:bldP spid="90142" grpId="0"/>
      <p:bldP spid="90143" grpId="0"/>
      <p:bldP spid="90144" grpId="0"/>
      <p:bldP spid="90145" grpId="0"/>
      <p:bldP spid="90146" grpId="0"/>
      <p:bldP spid="90147" grpId="0"/>
      <p:bldP spid="90148" grpId="0"/>
      <p:bldP spid="90149" grpId="0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833120" y="5180647"/>
            <a:ext cx="7477125" cy="1554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000000"/>
                </a:solidFill>
              </a:rPr>
              <a:t>　</a:t>
            </a:r>
            <a:r>
              <a:rPr lang="zh-CN" altLang="en-US" sz="2400" b="1">
                <a:solidFill>
                  <a:srgbClr val="000000"/>
                </a:solidFill>
              </a:rPr>
              <a:t>　蜀国的丞相诸葛亮，注意减轻赋税、奖励农耕、重视水利，蜀国农业有了较大发展，</a:t>
            </a:r>
            <a:r>
              <a:rPr lang="zh-CN" altLang="en-US" sz="2400" b="1">
                <a:solidFill>
                  <a:srgbClr val="FF0000"/>
                </a:solidFill>
              </a:rPr>
              <a:t>丝织业</a:t>
            </a:r>
            <a:r>
              <a:rPr lang="zh-CN" altLang="en-US" sz="2400" b="1">
                <a:solidFill>
                  <a:srgbClr val="000000"/>
                </a:solidFill>
              </a:rPr>
              <a:t>尤其发达。诸葛亮还改善了同</a:t>
            </a:r>
            <a:r>
              <a:rPr lang="zh-CN" altLang="en-US" sz="2400" b="1">
                <a:solidFill>
                  <a:srgbClr val="FF0000"/>
                </a:solidFill>
              </a:rPr>
              <a:t>西南</a:t>
            </a:r>
            <a:r>
              <a:rPr lang="zh-CN" altLang="en-US" sz="2400" b="1">
                <a:solidFill>
                  <a:srgbClr val="000000"/>
                </a:solidFill>
              </a:rPr>
              <a:t>少数民族的关系，促进了西南地区的开发。</a:t>
            </a:r>
            <a:endParaRPr lang="zh-CN" altLang="en-US" sz="2400" b="1">
              <a:solidFill>
                <a:srgbClr val="000000"/>
              </a:solidFill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5659437" y="4375149"/>
            <a:ext cx="145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000000"/>
                </a:solidFill>
              </a:rPr>
              <a:t>成都武侯祠</a:t>
            </a:r>
            <a:endParaRPr lang="zh-CN" altLang="en-US" sz="2000" dirty="0">
              <a:solidFill>
                <a:srgbClr val="0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1950" y="867568"/>
            <a:ext cx="4429125" cy="33218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62" name="Picture 14" descr="200366120537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83" y="867568"/>
            <a:ext cx="3163888" cy="439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09220" y="657860"/>
            <a:ext cx="5082540" cy="106680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功盖三分国，名成八阵图。</a:t>
            </a:r>
            <a:endParaRPr lang="zh-CN" altLang="en-US" sz="3200" b="1">
              <a:solidFill>
                <a:srgbClr val="FF0000"/>
              </a:solidFill>
            </a:endParaRPr>
          </a:p>
          <a:p>
            <a:r>
              <a:rPr lang="zh-CN" altLang="en-US" sz="3200" b="1">
                <a:solidFill>
                  <a:srgbClr val="FF0000"/>
                </a:solidFill>
              </a:rPr>
              <a:t>江流石不转，遗恨失吞吴。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9" name="文本框 84998"/>
          <p:cNvSpPr txBox="1"/>
          <p:nvPr/>
        </p:nvSpPr>
        <p:spPr>
          <a:xfrm flipH="1" flipV="1">
            <a:off x="1506210" y="487740"/>
            <a:ext cx="199247" cy="297180"/>
          </a:xfrm>
          <a:prstGeom prst="rect">
            <a:avLst/>
          </a:prstGeom>
          <a:noFill/>
          <a:ln w="9525">
            <a:noFill/>
          </a:ln>
        </p:spPr>
        <p:txBody>
          <a:bodyPr rot="10800000">
            <a:spAutoFit/>
          </a:bodyPr>
          <a:p>
            <a:pPr lvl="0" eaLnBrk="1" hangingPunct="1"/>
            <a:endParaRPr lang="zh-CN" altLang="en-US" sz="1345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5000" name="文本框 84999"/>
          <p:cNvSpPr txBox="1"/>
          <p:nvPr/>
        </p:nvSpPr>
        <p:spPr>
          <a:xfrm>
            <a:off x="590624" y="806771"/>
            <a:ext cx="3916680" cy="4095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sz="209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白帝托孤，平定南中，北上伐魏</a:t>
            </a:r>
            <a:endParaRPr lang="en-US" altLang="zh-CN" sz="209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5001" name="图片 85000" descr="u=1491449486,2822917653&amp;fm=23&amp;gp=0_看图王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295" y="1194591"/>
            <a:ext cx="4841220" cy="250362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5002" name="图片 85001" descr="W020150107414561652995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923" y="3698220"/>
            <a:ext cx="4843592" cy="236486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5003" name="图片 85002" descr="u=3844929257,2985804741&amp;fm=23&amp;gp=0_看图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2515" y="1194591"/>
            <a:ext cx="3925634" cy="20102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5004" name="杜甫-蜀相[标清版]_高清在线观看_百度视频_1.Wmv">
            <a:hlinkClick r:id="" action="ppaction://media"/>
          </p:cNvPr>
          <p:cNvPicPr>
            <a:picLocks noRot="1" noChangeAspect="1"/>
          </p:cNvPicPr>
          <p:nvPr>
            <p:ph/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002515" y="3204847"/>
            <a:ext cx="3925634" cy="2858241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5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5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5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5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5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5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5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50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1" dur="1" fill="hold"/>
                                        <p:tgtEl>
                                          <p:spTgt spid="850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004"/>
                  </p:tgtEl>
                </p:cond>
              </p:nextCondLst>
            </p:seq>
            <p:vide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5004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0" y="685800"/>
            <a:ext cx="1098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夷陵之战</a:t>
            </a:r>
            <a:endParaRPr lang="zh-CN" altLang="en-US"/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3654425" y="5684045"/>
            <a:ext cx="1784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/>
              <a:t>夷陵之战示意图</a:t>
            </a:r>
            <a:endParaRPr lang="zh-CN" altLang="en-US" dirty="0"/>
          </a:p>
        </p:txBody>
      </p:sp>
      <p:pic>
        <p:nvPicPr>
          <p:cNvPr id="26631" name="Picture 7" descr="未标题-456811 拷贝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214437"/>
            <a:ext cx="6959600" cy="437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1485900" y="4863148"/>
            <a:ext cx="18288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>
                <a:solidFill>
                  <a:srgbClr val="333333"/>
                </a:solidFill>
                <a:latin typeface="宋体" panose="02010600030101010101" pitchFamily="2" charset="-122"/>
              </a:rPr>
              <a:t>四川广元古栈道</a:t>
            </a:r>
            <a:r>
              <a:rPr lang="zh-CN" altLang="en-US" sz="1600" b="1"/>
              <a:t> </a:t>
            </a:r>
            <a:endParaRPr lang="zh-CN" altLang="en-US" sz="1600" b="1"/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485900" y="5359400"/>
            <a:ext cx="617220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1600" dirty="0">
                <a:solidFill>
                  <a:srgbClr val="333333"/>
                </a:solidFill>
                <a:latin typeface="宋体" panose="02010600030101010101" pitchFamily="2" charset="-122"/>
              </a:rPr>
              <a:t>    在今四川省广元市北的老虎嘴绝壁上。这段古栈道在先秦时代就已建成，诸葛亮为北伐曹魏，对栈道进行了修整扩建，使之成为调兵谴将、运送粮草的通道。</a:t>
            </a:r>
            <a:endParaRPr lang="zh-CN" altLang="en-US" sz="1600" dirty="0"/>
          </a:p>
        </p:txBody>
      </p:sp>
      <p:pic>
        <p:nvPicPr>
          <p:cNvPr id="31749" name="Picture 5" descr="广元明月峡古栈道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8595" y="893445"/>
            <a:ext cx="5734050" cy="3719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345" y="1515745"/>
            <a:ext cx="4016375" cy="2947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tx1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6" name="文本框 81921"/>
          <p:cNvSpPr txBox="1"/>
          <p:nvPr/>
        </p:nvSpPr>
        <p:spPr>
          <a:xfrm>
            <a:off x="4429681" y="3012717"/>
            <a:ext cx="295910" cy="881380"/>
          </a:xfrm>
          <a:prstGeom prst="rect">
            <a:avLst/>
          </a:prstGeom>
          <a:noFill/>
          <a:ln w="9525">
            <a:noFill/>
          </a:ln>
        </p:spPr>
        <p:txBody>
          <a:bodyPr wrap="none" lIns="84653" tIns="42326" rIns="84653" bIns="42326">
            <a:spAutoFit/>
          </a:bodyPr>
          <a:p>
            <a:pPr lvl="0" defTabSz="1133475" eaLnBrk="0" hangingPunct="0"/>
            <a:endParaRPr lang="en-US" altLang="zh-CN" sz="2615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defTabSz="1133475" eaLnBrk="1" hangingPunct="1"/>
            <a:endParaRPr lang="en-US" altLang="zh-CN" sz="26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87" name="矩形 81922"/>
          <p:cNvSpPr/>
          <p:nvPr/>
        </p:nvSpPr>
        <p:spPr>
          <a:xfrm>
            <a:off x="3200993" y="3113526"/>
            <a:ext cx="1463514" cy="709930"/>
          </a:xfrm>
          <a:prstGeom prst="rect">
            <a:avLst/>
          </a:prstGeom>
          <a:noFill/>
          <a:ln w="9525">
            <a:noFill/>
          </a:ln>
        </p:spPr>
        <p:txBody>
          <a:bodyPr lIns="84653" tIns="42326" rIns="84653" bIns="42326">
            <a:spAutoFit/>
          </a:bodyPr>
          <a:p>
            <a:pPr lvl="0" algn="ctr" defTabSz="1133475" eaLnBrk="1" hangingPunct="1"/>
            <a:endParaRPr lang="zh-CN" altLang="en-US" sz="411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88" name="直接连接符 81925"/>
          <p:cNvSpPr/>
          <p:nvPr/>
        </p:nvSpPr>
        <p:spPr>
          <a:xfrm>
            <a:off x="1351861" y="2222056"/>
            <a:ext cx="504046" cy="0"/>
          </a:xfrm>
          <a:prstGeom prst="line">
            <a:avLst/>
          </a:prstGeom>
          <a:ln w="57150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</p:spPr>
        <p:txBody>
          <a:bodyPr lIns="84653" tIns="42326" rIns="84653" bIns="42326"/>
          <a:p>
            <a:pPr lvl="0" defTabSz="1133475" eaLnBrk="1" hangingPunct="1">
              <a:spcBef>
                <a:spcPct val="50000"/>
              </a:spcBef>
            </a:pPr>
            <a:endParaRPr lang="zh-CN" altLang="en-US" sz="299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0" name="直接连接符 81927"/>
          <p:cNvSpPr/>
          <p:nvPr/>
        </p:nvSpPr>
        <p:spPr>
          <a:xfrm>
            <a:off x="1351861" y="5002812"/>
            <a:ext cx="504046" cy="0"/>
          </a:xfrm>
          <a:prstGeom prst="line">
            <a:avLst/>
          </a:prstGeom>
          <a:ln w="57150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</p:spPr>
        <p:txBody>
          <a:bodyPr lIns="84653" tIns="42326" rIns="84653" bIns="42326"/>
          <a:p>
            <a:pPr lvl="0" defTabSz="1133475" eaLnBrk="1" hangingPunct="1">
              <a:spcBef>
                <a:spcPct val="50000"/>
              </a:spcBef>
            </a:pPr>
            <a:endParaRPr lang="zh-CN" altLang="en-US" sz="299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1" name="文本框 81928"/>
          <p:cNvSpPr txBox="1"/>
          <p:nvPr/>
        </p:nvSpPr>
        <p:spPr>
          <a:xfrm>
            <a:off x="1743710" y="1755775"/>
            <a:ext cx="5892165" cy="1648460"/>
          </a:xfrm>
          <a:prstGeom prst="rect">
            <a:avLst/>
          </a:prstGeom>
          <a:noFill/>
          <a:ln w="9525">
            <a:noFill/>
          </a:ln>
        </p:spPr>
        <p:txBody>
          <a:bodyPr wrap="square" lIns="84653" tIns="42326" rIns="84653" bIns="42326">
            <a:spAutoFit/>
          </a:bodyPr>
          <a:p>
            <a:pPr lvl="0" defTabSz="1133475" eaLnBrk="1" hangingPunct="1">
              <a:spcBef>
                <a:spcPct val="50000"/>
              </a:spcBef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北方：</a:t>
            </a:r>
            <a:r>
              <a:rPr lang="zh-CN" altLang="en-US" sz="2800" b="1" u="sng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VS</a:t>
            </a:r>
            <a:r>
              <a:rPr lang="en-US" altLang="zh-CN" sz="2800" b="1" u="sng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defTabSz="1133475" eaLnBrk="1" hangingPunct="1">
              <a:spcBef>
                <a:spcPct val="50000"/>
              </a:spcBef>
            </a:pPr>
            <a:r>
              <a:rPr lang="zh-CN" altLang="en-US" sz="299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r>
              <a:rPr lang="zh-CN" altLang="en-US" sz="2990" b="1" u="sng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299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之战（</a:t>
            </a:r>
            <a:r>
              <a:rPr lang="zh-CN" altLang="en-US" sz="2990" b="1" u="sng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299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年） </a:t>
            </a:r>
            <a:r>
              <a:rPr lang="en-US" altLang="zh-CN" sz="299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99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意义：奠定曹操</a:t>
            </a:r>
            <a:r>
              <a:rPr lang="zh-CN" altLang="en-US" sz="2990" b="1" u="sng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            </a:t>
            </a:r>
            <a:r>
              <a:rPr lang="zh-CN" altLang="en-US" sz="299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基础。</a:t>
            </a:r>
            <a:endParaRPr lang="zh-CN" altLang="en-US" sz="2990" b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5" name="直接连接符 81932"/>
          <p:cNvSpPr/>
          <p:nvPr/>
        </p:nvSpPr>
        <p:spPr>
          <a:xfrm>
            <a:off x="4240402" y="5109892"/>
            <a:ext cx="2496513" cy="0"/>
          </a:xfrm>
          <a:prstGeom prst="line">
            <a:avLst/>
          </a:prstGeom>
          <a:ln w="57150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</p:spPr>
        <p:txBody>
          <a:bodyPr lIns="84653" tIns="42326" rIns="84653" bIns="42326"/>
          <a:p>
            <a:pPr lvl="0" defTabSz="1133475" eaLnBrk="1" hangingPunct="1">
              <a:spcBef>
                <a:spcPct val="50000"/>
              </a:spcBef>
            </a:pPr>
            <a:endParaRPr lang="zh-CN" altLang="en-US" sz="299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7" name="直接连接符 81934"/>
          <p:cNvSpPr/>
          <p:nvPr/>
        </p:nvSpPr>
        <p:spPr>
          <a:xfrm flipV="1">
            <a:off x="6874510" y="3706495"/>
            <a:ext cx="635" cy="1403350"/>
          </a:xfrm>
          <a:prstGeom prst="line">
            <a:avLst/>
          </a:prstGeom>
          <a:ln w="57150" cap="flat" cmpd="sng">
            <a:solidFill>
              <a:srgbClr val="0033CC"/>
            </a:solidFill>
            <a:prstDash val="solid"/>
            <a:headEnd type="none" w="med" len="med"/>
            <a:tailEnd type="triangle" w="med" len="med"/>
          </a:ln>
        </p:spPr>
        <p:txBody>
          <a:bodyPr lIns="84653" tIns="42326" rIns="84653" bIns="42326"/>
          <a:p>
            <a:pPr lvl="0" defTabSz="1133475" eaLnBrk="1" hangingPunct="1">
              <a:spcBef>
                <a:spcPct val="50000"/>
              </a:spcBef>
            </a:pPr>
            <a:endParaRPr lang="zh-CN" altLang="en-US" sz="299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9" name="直接连接符 81936"/>
          <p:cNvSpPr/>
          <p:nvPr/>
        </p:nvSpPr>
        <p:spPr>
          <a:xfrm>
            <a:off x="6875145" y="2221865"/>
            <a:ext cx="635" cy="1172210"/>
          </a:xfrm>
          <a:prstGeom prst="line">
            <a:avLst/>
          </a:prstGeom>
          <a:ln w="57150" cap="flat" cmpd="sng">
            <a:solidFill>
              <a:srgbClr val="0033CC"/>
            </a:solidFill>
            <a:prstDash val="solid"/>
            <a:headEnd type="none" w="med" len="med"/>
            <a:tailEnd type="triangle" w="med" len="med"/>
          </a:ln>
        </p:spPr>
        <p:txBody>
          <a:bodyPr lIns="84653" tIns="42326" rIns="84653" bIns="42326"/>
          <a:p>
            <a:pPr lvl="0" defTabSz="1133475" eaLnBrk="1" hangingPunct="1">
              <a:spcBef>
                <a:spcPct val="50000"/>
              </a:spcBef>
            </a:pPr>
            <a:endParaRPr lang="zh-CN" altLang="en-US" sz="299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200" name="椭圆 81937"/>
          <p:cNvSpPr/>
          <p:nvPr/>
        </p:nvSpPr>
        <p:spPr>
          <a:xfrm>
            <a:off x="7782548" y="2637405"/>
            <a:ext cx="914400" cy="756663"/>
          </a:xfrm>
          <a:prstGeom prst="ellipse">
            <a:avLst/>
          </a:prstGeom>
          <a:solidFill>
            <a:srgbClr val="FFCC66"/>
          </a:solidFill>
          <a:ln w="9525" cap="flat" cmpd="sng">
            <a:solidFill>
              <a:srgbClr val="CC6600"/>
            </a:solidFill>
            <a:prstDash val="solid"/>
            <a:headEnd type="none" w="med" len="med"/>
            <a:tailEnd type="none" w="med" len="med"/>
          </a:ln>
        </p:spPr>
        <p:txBody>
          <a:bodyPr wrap="none" lIns="84653" tIns="42326" rIns="84653" bIns="42326" anchor="ctr"/>
          <a:p>
            <a:pPr lvl="0" algn="ctr" defTabSz="1133475" eaLnBrk="1" hangingPunct="1"/>
            <a:r>
              <a:rPr lang="en-US" altLang="zh-CN" sz="3360" b="1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zh-CN" sz="3360" b="1">
              <a:solidFill>
                <a:schemeClr val="folHlink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201" name="椭圆 81938"/>
          <p:cNvSpPr/>
          <p:nvPr/>
        </p:nvSpPr>
        <p:spPr>
          <a:xfrm>
            <a:off x="7203502" y="3823533"/>
            <a:ext cx="933376" cy="755477"/>
          </a:xfrm>
          <a:prstGeom prst="ellipse">
            <a:avLst/>
          </a:prstGeom>
          <a:solidFill>
            <a:srgbClr val="FFCC66"/>
          </a:solidFill>
          <a:ln w="9525" cap="flat" cmpd="sng">
            <a:solidFill>
              <a:srgbClr val="CC6600"/>
            </a:solidFill>
            <a:prstDash val="solid"/>
            <a:headEnd type="none" w="med" len="med"/>
            <a:tailEnd type="none" w="med" len="med"/>
          </a:ln>
        </p:spPr>
        <p:txBody>
          <a:bodyPr wrap="none" lIns="84653" tIns="42326" rIns="84653" bIns="42326" anchor="ctr"/>
          <a:p>
            <a:pPr lvl="0" algn="ctr" defTabSz="1133475" eaLnBrk="1" hangingPunct="1"/>
            <a:r>
              <a:rPr lang="en-US" altLang="zh-CN" sz="3360" b="1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zh-CN" sz="3360" b="1">
              <a:solidFill>
                <a:schemeClr val="folHlink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202" name="椭圆 81939"/>
          <p:cNvSpPr/>
          <p:nvPr/>
        </p:nvSpPr>
        <p:spPr>
          <a:xfrm>
            <a:off x="8428990" y="3823335"/>
            <a:ext cx="990600" cy="782955"/>
          </a:xfrm>
          <a:prstGeom prst="ellipse">
            <a:avLst/>
          </a:prstGeom>
          <a:solidFill>
            <a:srgbClr val="FFCC66"/>
          </a:solidFill>
          <a:ln w="9525" cap="flat" cmpd="sng">
            <a:solidFill>
              <a:srgbClr val="CC6600"/>
            </a:solidFill>
            <a:prstDash val="solid"/>
            <a:headEnd type="none" w="med" len="med"/>
            <a:tailEnd type="none" w="med" len="med"/>
          </a:ln>
        </p:spPr>
        <p:txBody>
          <a:bodyPr wrap="none" lIns="84653" tIns="42326" rIns="84653" bIns="42326" anchor="ctr"/>
          <a:p>
            <a:pPr lvl="0" algn="ctr" defTabSz="1133475" eaLnBrk="1" hangingPunct="1"/>
            <a:r>
              <a:rPr lang="en-US" altLang="zh-CN" sz="3360" b="1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zh-CN" sz="3360" b="1">
              <a:solidFill>
                <a:schemeClr val="folHlink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203" name="直接连接符 81940"/>
          <p:cNvSpPr/>
          <p:nvPr/>
        </p:nvSpPr>
        <p:spPr>
          <a:xfrm>
            <a:off x="1322651" y="2222102"/>
            <a:ext cx="0" cy="2677970"/>
          </a:xfrm>
          <a:prstGeom prst="line">
            <a:avLst/>
          </a:prstGeom>
          <a:ln w="57150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</p:spPr>
        <p:txBody>
          <a:bodyPr lIns="84653" tIns="42326" rIns="84653" bIns="42326"/>
          <a:p>
            <a:pPr lvl="0" defTabSz="1133475" eaLnBrk="1" hangingPunct="1">
              <a:spcBef>
                <a:spcPct val="50000"/>
              </a:spcBef>
            </a:pPr>
            <a:endParaRPr lang="zh-CN" altLang="en-US" sz="299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205" name="直接连接符 81942"/>
          <p:cNvSpPr/>
          <p:nvPr/>
        </p:nvSpPr>
        <p:spPr>
          <a:xfrm flipV="1">
            <a:off x="847226" y="3556504"/>
            <a:ext cx="1006907" cy="8302"/>
          </a:xfrm>
          <a:prstGeom prst="line">
            <a:avLst/>
          </a:prstGeom>
          <a:ln w="57150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</p:spPr>
        <p:txBody>
          <a:bodyPr lIns="84653" tIns="42326" rIns="84653" bIns="42326"/>
          <a:p>
            <a:pPr lvl="0" defTabSz="1133475" eaLnBrk="1" hangingPunct="1">
              <a:spcBef>
                <a:spcPct val="50000"/>
              </a:spcBef>
            </a:pPr>
            <a:endParaRPr lang="zh-CN" altLang="en-US" sz="299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208" name="矩形 81945"/>
          <p:cNvSpPr/>
          <p:nvPr/>
        </p:nvSpPr>
        <p:spPr>
          <a:xfrm>
            <a:off x="4479493" y="3113526"/>
            <a:ext cx="295910" cy="709930"/>
          </a:xfrm>
          <a:prstGeom prst="rect">
            <a:avLst/>
          </a:prstGeom>
          <a:noFill/>
          <a:ln w="9525">
            <a:noFill/>
          </a:ln>
        </p:spPr>
        <p:txBody>
          <a:bodyPr wrap="none" lIns="84653" tIns="42326" rIns="84653" bIns="42326">
            <a:spAutoFit/>
          </a:bodyPr>
          <a:p>
            <a:pPr lvl="0" defTabSz="1133475" eaLnBrk="1" hangingPunct="1"/>
            <a:endParaRPr lang="zh-CN" altLang="en-US" sz="411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209" name="文本框 81946"/>
          <p:cNvSpPr txBox="1"/>
          <p:nvPr/>
        </p:nvSpPr>
        <p:spPr>
          <a:xfrm>
            <a:off x="222806" y="2033065"/>
            <a:ext cx="624205" cy="3466655"/>
          </a:xfrm>
          <a:prstGeom prst="rect">
            <a:avLst/>
          </a:prstGeom>
          <a:solidFill>
            <a:srgbClr val="FFCC66"/>
          </a:solidFill>
          <a:ln w="9525" cap="flat" cmpd="sng">
            <a:solidFill>
              <a:srgbClr val="CC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lIns="84653" tIns="42326" rIns="84653" bIns="42326">
            <a:spAutoFit/>
          </a:bodyPr>
          <a:p>
            <a:pPr lvl="0" defTabSz="1133475" eaLnBrk="1" hangingPunct="1">
              <a:spcBef>
                <a:spcPct val="50000"/>
              </a:spcBef>
            </a:pPr>
            <a:r>
              <a:rPr lang="zh-CN" altLang="en-US" sz="299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itchFamily="-84" charset="-122"/>
              </a:rPr>
              <a:t>东汉末年军阀混战</a:t>
            </a:r>
            <a:endParaRPr lang="zh-CN" altLang="en-US" sz="299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新魏" pitchFamily="-84" charset="-122"/>
            </a:endParaRPr>
          </a:p>
        </p:txBody>
      </p:sp>
      <p:sp>
        <p:nvSpPr>
          <p:cNvPr id="93210" name="文本框 1"/>
          <p:cNvSpPr txBox="1"/>
          <p:nvPr/>
        </p:nvSpPr>
        <p:spPr>
          <a:xfrm>
            <a:off x="592996" y="1004832"/>
            <a:ext cx="2022117" cy="539115"/>
          </a:xfrm>
          <a:prstGeom prst="rect">
            <a:avLst/>
          </a:prstGeom>
          <a:noFill/>
          <a:ln w="9525">
            <a:noFill/>
          </a:ln>
        </p:spPr>
        <p:txBody>
          <a:bodyPr lIns="84653" tIns="42326" rIns="84653" bIns="42326">
            <a:spAutoFit/>
          </a:bodyPr>
          <a:p>
            <a:pPr lvl="0" defTabSz="1133475" eaLnBrk="0" hangingPunct="0">
              <a:spcBef>
                <a:spcPct val="50000"/>
              </a:spcBef>
            </a:pPr>
            <a:r>
              <a:rPr lang="zh-CN" altLang="en-US" sz="299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课堂小结</a:t>
            </a:r>
            <a:endParaRPr lang="zh-CN" altLang="en-US" sz="299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60500" y="3951605"/>
            <a:ext cx="509397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南方：</a:t>
            </a:r>
            <a:r>
              <a:rPr lang="zh-CN" altLang="en-US" sz="3200" b="1" u="sng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VS</a:t>
            </a:r>
            <a:r>
              <a:rPr lang="en-US" altLang="zh-CN" sz="3200" b="1" u="sng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200" b="1" u="sng">
                <a:latin typeface="黑体" panose="02010609060101010101" pitchFamily="49" charset="-122"/>
                <a:ea typeface="黑体" panose="02010609060101010101" pitchFamily="49" charset="-122"/>
              </a:rPr>
              <a:t>联军</a:t>
            </a:r>
            <a:r>
              <a:rPr lang="en-US" altLang="zh-CN" sz="3200" b="1" u="sng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6873875" y="3337560"/>
            <a:ext cx="617855" cy="6140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553970" y="4530725"/>
            <a:ext cx="4145915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 u="sng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</a:t>
            </a:r>
            <a:r>
              <a:rPr lang="zh-CN" altLang="en-US" sz="3200" b="1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之战（ </a:t>
            </a:r>
            <a:r>
              <a:rPr lang="zh-CN" altLang="en-US" sz="3200" b="1" u="sng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3200" b="1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年）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135505" y="5414645"/>
            <a:ext cx="52095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/>
              <a:t> </a:t>
            </a:r>
            <a:r>
              <a:rPr lang="zh-CN" altLang="en-US" sz="2800" b="1"/>
              <a:t>意义：</a:t>
            </a:r>
            <a:r>
              <a:rPr lang="en-US" altLang="zh-CN" sz="2800" b="1" u="sng"/>
              <a:t>                 </a:t>
            </a:r>
            <a:r>
              <a:rPr lang="zh-CN" altLang="en-US" sz="2800" b="1"/>
              <a:t>局面</a:t>
            </a:r>
            <a:r>
              <a:rPr lang="zh-CN" altLang="en-US" sz="2800" b="1">
                <a:solidFill>
                  <a:srgbClr val="FF0000"/>
                </a:solidFill>
              </a:rPr>
              <a:t>实际</a:t>
            </a:r>
            <a:r>
              <a:rPr lang="zh-CN" altLang="en-US" sz="2800" b="1"/>
              <a:t>形成。</a:t>
            </a:r>
            <a:endParaRPr lang="zh-CN" altLang="en-US"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4239895" y="1703705"/>
            <a:ext cx="89789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袁绍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10505" y="2390775"/>
            <a:ext cx="723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200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01035" y="2390775"/>
            <a:ext cx="89789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官渡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12110" y="1703705"/>
            <a:ext cx="89789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曹操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61840" y="2912745"/>
            <a:ext cx="161290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统一北方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40530" y="3951605"/>
            <a:ext cx="89789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孙刘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25750" y="3893820"/>
            <a:ext cx="89789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曹操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02200" y="4530725"/>
            <a:ext cx="723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208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22245" y="4484370"/>
            <a:ext cx="89789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赤壁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201035" y="5418455"/>
            <a:ext cx="161290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三分天下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8" name="直接连接符 81932"/>
          <p:cNvSpPr/>
          <p:nvPr/>
        </p:nvSpPr>
        <p:spPr>
          <a:xfrm>
            <a:off x="4377562" y="2221912"/>
            <a:ext cx="2496513" cy="0"/>
          </a:xfrm>
          <a:prstGeom prst="line">
            <a:avLst/>
          </a:prstGeom>
          <a:ln w="57150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</p:spPr>
        <p:txBody>
          <a:bodyPr lIns="84653" tIns="42326" rIns="84653" bIns="42326"/>
          <a:p>
            <a:pPr lvl="0" defTabSz="1133475" eaLnBrk="1" hangingPunct="1">
              <a:spcBef>
                <a:spcPct val="50000"/>
              </a:spcBef>
            </a:pPr>
            <a:endParaRPr lang="zh-CN" altLang="en-US" sz="299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  <p:bldP spid="9" grpId="0"/>
      <p:bldP spid="8" grpId="0"/>
      <p:bldP spid="12" grpId="0"/>
      <p:bldP spid="14" grpId="0"/>
      <p:bldP spid="13" grpId="0"/>
      <p:bldP spid="16" grpId="0"/>
      <p:bldP spid="15" grpId="0"/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6" name="文本框 100355"/>
          <p:cNvSpPr txBox="1"/>
          <p:nvPr/>
        </p:nvSpPr>
        <p:spPr>
          <a:xfrm>
            <a:off x="1060277" y="861327"/>
            <a:ext cx="1249680" cy="4095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sz="209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史海拾贝</a:t>
            </a:r>
            <a:endParaRPr lang="zh-CN" altLang="en-US" sz="209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357" name="文本框 100356"/>
          <p:cNvSpPr txBox="1"/>
          <p:nvPr/>
        </p:nvSpPr>
        <p:spPr>
          <a:xfrm>
            <a:off x="1382867" y="2265542"/>
            <a:ext cx="309880" cy="2971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endParaRPr lang="zh-CN" altLang="en-US" sz="1345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359" name="文本框 100358"/>
          <p:cNvSpPr txBox="1"/>
          <p:nvPr/>
        </p:nvSpPr>
        <p:spPr>
          <a:xfrm>
            <a:off x="449491" y="1492275"/>
            <a:ext cx="4875614" cy="32727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1345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090" dirty="0">
                <a:latin typeface="Arial" panose="020B0604020202020204" pitchFamily="34" charset="0"/>
                <a:ea typeface="宋体" panose="02010600030101010101" pitchFamily="2" charset="-122"/>
              </a:rPr>
              <a:t>中国人民对南海诸岛的最早发现可以上溯到汉朝。东汉</a:t>
            </a:r>
            <a:r>
              <a:rPr lang="zh-CN" altLang="en-US" sz="2090" dirty="0">
                <a:latin typeface="Arial" panose="020B0604020202020204" pitchFamily="34" charset="0"/>
                <a:ea typeface="宋体" panose="02010600030101010101" pitchFamily="2" charset="-122"/>
                <a:hlinkClick r:id="rId1"/>
              </a:rPr>
              <a:t>杨孚</a:t>
            </a:r>
            <a:r>
              <a:rPr lang="en-US" altLang="zh-CN" sz="209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090" dirty="0">
                <a:latin typeface="Arial" panose="020B0604020202020204" pitchFamily="34" charset="0"/>
                <a:ea typeface="宋体" panose="02010600030101010101" pitchFamily="2" charset="-122"/>
              </a:rPr>
              <a:t>异物志</a:t>
            </a:r>
            <a:r>
              <a:rPr lang="en-US" altLang="zh-CN" sz="209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090" dirty="0">
                <a:latin typeface="Arial" panose="020B0604020202020204" pitchFamily="34" charset="0"/>
                <a:ea typeface="宋体" panose="02010600030101010101" pitchFamily="2" charset="-122"/>
              </a:rPr>
              <a:t>有</a:t>
            </a:r>
            <a:r>
              <a:rPr lang="en-US" altLang="zh-CN" sz="2090">
                <a:latin typeface="Arial" panose="020B0604020202020204" pitchFamily="34" charset="0"/>
                <a:ea typeface="宋体" panose="02010600030101010101" pitchFamily="2" charset="-122"/>
              </a:rPr>
              <a:t>"</a:t>
            </a:r>
            <a:r>
              <a:rPr lang="zh-CN" altLang="en-US" sz="2090" dirty="0">
                <a:latin typeface="Arial" panose="020B0604020202020204" pitchFamily="34" charset="0"/>
                <a:ea typeface="宋体" panose="02010600030101010101" pitchFamily="2" charset="-122"/>
              </a:rPr>
              <a:t>涨海崎头，水浅而多磁石</a:t>
            </a:r>
            <a:r>
              <a:rPr lang="en-US" altLang="zh-CN" sz="2090">
                <a:latin typeface="Arial" panose="020B0604020202020204" pitchFamily="34" charset="0"/>
                <a:ea typeface="宋体" panose="02010600030101010101" pitchFamily="2" charset="-122"/>
              </a:rPr>
              <a:t>"</a:t>
            </a:r>
            <a:r>
              <a:rPr lang="zh-CN" altLang="en-US" sz="2090" dirty="0">
                <a:latin typeface="Arial" panose="020B0604020202020204" pitchFamily="34" charset="0"/>
                <a:ea typeface="宋体" panose="02010600030101010101" pitchFamily="2" charset="-122"/>
              </a:rPr>
              <a:t>的记载。这里的</a:t>
            </a:r>
            <a:r>
              <a:rPr lang="en-US" altLang="zh-CN" sz="2090">
                <a:latin typeface="Arial" panose="020B0604020202020204" pitchFamily="34" charset="0"/>
                <a:ea typeface="宋体" panose="02010600030101010101" pitchFamily="2" charset="-122"/>
              </a:rPr>
              <a:t>"</a:t>
            </a:r>
            <a:r>
              <a:rPr lang="zh-CN" altLang="en-US" sz="2090" dirty="0">
                <a:latin typeface="Arial" panose="020B0604020202020204" pitchFamily="34" charset="0"/>
                <a:ea typeface="宋体" panose="02010600030101010101" pitchFamily="2" charset="-122"/>
              </a:rPr>
              <a:t>涨海</a:t>
            </a:r>
            <a:r>
              <a:rPr lang="en-US" altLang="zh-CN" sz="2090">
                <a:latin typeface="Arial" panose="020B0604020202020204" pitchFamily="34" charset="0"/>
                <a:ea typeface="宋体" panose="02010600030101010101" pitchFamily="2" charset="-122"/>
              </a:rPr>
              <a:t>"</a:t>
            </a:r>
            <a:r>
              <a:rPr lang="zh-CN" altLang="en-US" sz="2090" dirty="0">
                <a:latin typeface="Arial" panose="020B0604020202020204" pitchFamily="34" charset="0"/>
                <a:ea typeface="宋体" panose="02010600030101010101" pitchFamily="2" charset="-122"/>
              </a:rPr>
              <a:t>是当时中国人民对南海的称呼，</a:t>
            </a:r>
            <a:r>
              <a:rPr lang="en-US" altLang="zh-CN" sz="2090">
                <a:latin typeface="Arial" panose="020B0604020202020204" pitchFamily="34" charset="0"/>
                <a:ea typeface="宋体" panose="02010600030101010101" pitchFamily="2" charset="-122"/>
              </a:rPr>
              <a:t>"</a:t>
            </a:r>
            <a:r>
              <a:rPr lang="zh-CN" altLang="en-US" sz="2090" dirty="0">
                <a:latin typeface="Arial" panose="020B0604020202020204" pitchFamily="34" charset="0"/>
                <a:ea typeface="宋体" panose="02010600030101010101" pitchFamily="2" charset="-122"/>
              </a:rPr>
              <a:t>崎头</a:t>
            </a:r>
            <a:r>
              <a:rPr lang="en-US" altLang="zh-CN" sz="2090">
                <a:latin typeface="Arial" panose="020B0604020202020204" pitchFamily="34" charset="0"/>
                <a:ea typeface="宋体" panose="02010600030101010101" pitchFamily="2" charset="-122"/>
              </a:rPr>
              <a:t>"</a:t>
            </a:r>
            <a:r>
              <a:rPr lang="zh-CN" altLang="en-US" sz="2090" dirty="0">
                <a:latin typeface="Arial" panose="020B0604020202020204" pitchFamily="34" charset="0"/>
                <a:ea typeface="宋体" panose="02010600030101010101" pitchFamily="2" charset="-122"/>
              </a:rPr>
              <a:t>则是当时对包括西沙群岛和</a:t>
            </a:r>
            <a:r>
              <a:rPr lang="zh-CN" altLang="en-US" sz="2090" dirty="0">
                <a:latin typeface="Arial" panose="020B0604020202020204" pitchFamily="34" charset="0"/>
                <a:ea typeface="宋体" panose="02010600030101010101" pitchFamily="2" charset="-122"/>
                <a:hlinkClick r:id="rId2"/>
              </a:rPr>
              <a:t>南沙</a:t>
            </a:r>
            <a:r>
              <a:rPr lang="zh-CN" altLang="en-US" sz="2090" dirty="0">
                <a:latin typeface="Arial" panose="020B0604020202020204" pitchFamily="34" charset="0"/>
                <a:ea typeface="宋体" panose="02010600030101010101" pitchFamily="2" charset="-122"/>
              </a:rPr>
              <a:t>群岛在内的南海诸岛的岛、礁、沙、滩的称呼。 三国东吴将领康泰所著</a:t>
            </a:r>
            <a:r>
              <a:rPr lang="en-US" altLang="zh-CN" sz="209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090" dirty="0">
                <a:latin typeface="Arial" panose="020B0604020202020204" pitchFamily="34" charset="0"/>
                <a:ea typeface="宋体" panose="02010600030101010101" pitchFamily="2" charset="-122"/>
              </a:rPr>
              <a:t>扶南传</a:t>
            </a:r>
            <a:r>
              <a:rPr lang="en-US" altLang="zh-CN" sz="209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090" dirty="0">
                <a:latin typeface="Arial" panose="020B0604020202020204" pitchFamily="34" charset="0"/>
                <a:ea typeface="宋体" panose="02010600030101010101" pitchFamily="2" charset="-122"/>
              </a:rPr>
              <a:t>不仅提到了南沙群岛，而且对其形态描述道：</a:t>
            </a:r>
            <a:r>
              <a:rPr lang="en-US" altLang="zh-CN" sz="2090">
                <a:latin typeface="Arial" panose="020B0604020202020204" pitchFamily="34" charset="0"/>
                <a:ea typeface="宋体" panose="02010600030101010101" pitchFamily="2" charset="-122"/>
              </a:rPr>
              <a:t>"</a:t>
            </a:r>
            <a:r>
              <a:rPr lang="zh-CN" altLang="en-US" sz="2090" dirty="0">
                <a:latin typeface="Arial" panose="020B0604020202020204" pitchFamily="34" charset="0"/>
                <a:ea typeface="宋体" panose="02010600030101010101" pitchFamily="2" charset="-122"/>
              </a:rPr>
              <a:t>涨海中，到珊瑚洲，洲底有盘古，珊瑚生其上也 </a:t>
            </a:r>
            <a:r>
              <a:rPr lang="en-US" altLang="zh-CN" sz="209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209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0361" name="图片 100360" descr="u=1543952975,1216530673&amp;fm=23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588" y="2616595"/>
            <a:ext cx="3331453" cy="213478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62" name="图片 100361" descr="untitled_看图王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6588" y="593293"/>
            <a:ext cx="3331453" cy="199128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45" y="1717040"/>
            <a:ext cx="2551430" cy="38271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7020" y="6224905"/>
            <a:ext cx="6309360" cy="396240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p>
            <a:r>
              <a:rPr lang="zh-CN" altLang="en-US" sz="2000" b="1">
                <a:solidFill>
                  <a:schemeClr val="bg1"/>
                </a:solidFill>
              </a:rPr>
              <a:t>白脸：代表阴险、狡诈、狠毒，善用心机，喜好猜疑。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81275" y="5544185"/>
            <a:ext cx="35610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三国演义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三国历史？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845" y="783590"/>
            <a:ext cx="569214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这是京剧中谁的造型，白脸有什么寓意？</a:t>
            </a:r>
            <a:endParaRPr lang="zh-CN" altLang="en-US" sz="2400" b="1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6380" y="1910080"/>
            <a:ext cx="2511425" cy="34410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957195" y="1615440"/>
            <a:ext cx="3185160" cy="1798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“曹操是了不起的政治家、军事家，也是个了不起的诗人。”</a:t>
            </a:r>
            <a:endParaRPr lang="zh-CN" altLang="en-US" sz="2800" b="1"/>
          </a:p>
        </p:txBody>
      </p:sp>
      <p:sp>
        <p:nvSpPr>
          <p:cNvPr id="9" name="文本框 8"/>
          <p:cNvSpPr txBox="1"/>
          <p:nvPr/>
        </p:nvSpPr>
        <p:spPr>
          <a:xfrm>
            <a:off x="3091815" y="3511550"/>
            <a:ext cx="3051175" cy="1798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“我还是喜欢曹操的诗。气魄雄伟，慷慨悲凉，是真男子，大手笔。”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2" name="标题 40961"/>
          <p:cNvSpPr>
            <a:spLocks noGrp="1" noRot="1"/>
          </p:cNvSpPr>
          <p:nvPr>
            <p:ph type="title"/>
          </p:nvPr>
        </p:nvSpPr>
        <p:spPr/>
        <p:txBody>
          <a:bodyPr lIns="83708" tIns="41853" rIns="83708" bIns="41853" anchor="ctr"/>
          <a:p>
            <a:pPr lvl="0"/>
            <a:r>
              <a:rPr lang="zh-CN" altLang="en-US" dirty="0"/>
              <a:t>以少胜多的战役</a:t>
            </a:r>
            <a:endParaRPr lang="zh-CN" altLang="en-US" dirty="0"/>
          </a:p>
        </p:txBody>
      </p:sp>
      <p:sp>
        <p:nvSpPr>
          <p:cNvPr id="92163" name="文本占位符 40962"/>
          <p:cNvSpPr>
            <a:spLocks noGrp="1" noRot="1"/>
          </p:cNvSpPr>
          <p:nvPr>
            <p:ph type="body"/>
          </p:nvPr>
        </p:nvSpPr>
        <p:spPr/>
        <p:txBody>
          <a:bodyPr lIns="83708" tIns="41853" rIns="83708" bIns="41853" anchor="t"/>
          <a:p>
            <a:pPr lvl="0"/>
            <a:r>
              <a:rPr lang="zh-CN" altLang="en-US" sz="314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巨鹿之战    项羽和秦军主力   秦末</a:t>
            </a:r>
            <a:endParaRPr lang="zh-CN" altLang="en-US" sz="314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>
              <a:buNone/>
            </a:pPr>
            <a:endParaRPr lang="zh-CN" altLang="en-US" sz="314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314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官渡之战    曹操和袁绍       </a:t>
            </a:r>
            <a:r>
              <a:rPr lang="en-US" altLang="zh-CN" sz="3140" b="1">
                <a:latin typeface="楷体_GB2312" panose="02010609030101010101" pitchFamily="49" charset="-122"/>
                <a:ea typeface="楷体_GB2312" panose="02010609030101010101" pitchFamily="49" charset="-122"/>
              </a:rPr>
              <a:t>200</a:t>
            </a:r>
            <a:r>
              <a:rPr lang="zh-CN" altLang="en-US" sz="314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年</a:t>
            </a:r>
            <a:endParaRPr lang="zh-CN" altLang="en-US" sz="314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>
              <a:buNone/>
            </a:pPr>
            <a:endParaRPr lang="zh-CN" altLang="en-US" sz="314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314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赤壁之战    孙刘联军和曹操  </a:t>
            </a:r>
            <a:r>
              <a:rPr lang="en-US" altLang="zh-CN" sz="3140" b="1">
                <a:latin typeface="楷体_GB2312" panose="02010609030101010101" pitchFamily="49" charset="-122"/>
                <a:ea typeface="楷体_GB2312" panose="02010609030101010101" pitchFamily="49" charset="-122"/>
              </a:rPr>
              <a:t>208</a:t>
            </a:r>
            <a:r>
              <a:rPr lang="zh-CN" altLang="en-US" sz="314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年</a:t>
            </a:r>
            <a:endParaRPr lang="zh-CN" altLang="en-US" sz="314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Group 2"/>
          <p:cNvGraphicFramePr>
            <a:graphicFrameLocks noGrp="1"/>
          </p:cNvGraphicFramePr>
          <p:nvPr/>
        </p:nvGraphicFramePr>
        <p:xfrm>
          <a:off x="1524000" y="2243137"/>
          <a:ext cx="6096000" cy="2971800"/>
        </p:xfrm>
        <a:graphic>
          <a:graphicData uri="http://schemas.openxmlformats.org/drawingml/2006/table">
            <a:tbl>
              <a:tblPr/>
              <a:tblGrid>
                <a:gridCol w="1524000"/>
                <a:gridCol w="1524000"/>
                <a:gridCol w="1524000"/>
                <a:gridCol w="1524000"/>
              </a:tblGrid>
              <a:tr h="685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57150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173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48463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4D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57150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173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48463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户数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4D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57150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173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48463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人口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4D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57150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173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48463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兵力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4DF"/>
                    </a:solidFill>
                  </a:tcPr>
                </a:tc>
              </a:tr>
              <a:tr h="7366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57150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173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48463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魏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5C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57150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173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48463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103万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5C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57150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173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48463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443万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5C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57150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173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48463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60万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5C6"/>
                    </a:solidFill>
                  </a:tcPr>
                </a:tc>
              </a:tr>
              <a:tr h="787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57150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173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48463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蜀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5C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57150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173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48463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28万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5C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57150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173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48463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94万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5C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57150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173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48463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10.2万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5C6"/>
                    </a:solidFill>
                  </a:tcPr>
                </a:tc>
              </a:tr>
              <a:tr h="762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57150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173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48463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吴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5C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57150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173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48463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52.3万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5C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57150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173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48463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230万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5C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57150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173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48463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23万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5C6"/>
                    </a:solidFill>
                  </a:tcPr>
                </a:tc>
              </a:tr>
            </a:tbl>
          </a:graphicData>
        </a:graphic>
      </p:graphicFrame>
      <p:sp>
        <p:nvSpPr>
          <p:cNvPr id="24605" name="Text Box 29"/>
          <p:cNvSpPr txBox="1">
            <a:spLocks noChangeArrowheads="1"/>
          </p:cNvSpPr>
          <p:nvPr/>
        </p:nvSpPr>
        <p:spPr bwMode="auto">
          <a:xfrm>
            <a:off x="3086100" y="1404937"/>
            <a:ext cx="26844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</a:rPr>
              <a:t>三国实力比较表</a:t>
            </a:r>
            <a:endParaRPr lang="zh-CN" altLang="en-US" sz="2800" b="1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723130" y="1503045"/>
            <a:ext cx="3923665" cy="3505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青年毛泽东在《讲堂录》中写道：才不胜今人，不足以为才；学不胜古人，不足以为学。天下无所谓才，有能雄时者，无对手也。以言对手，则</a:t>
            </a:r>
            <a:r>
              <a:rPr lang="zh-CN" altLang="en-US" sz="2800" b="1">
                <a:solidFill>
                  <a:srgbClr val="FF0000"/>
                </a:solidFill>
              </a:rPr>
              <a:t>孟德、仲谋、诸葛</a:t>
            </a:r>
            <a:r>
              <a:rPr lang="zh-CN" altLang="en-US" sz="2800" b="1"/>
              <a:t>尚已。</a:t>
            </a:r>
            <a:endParaRPr lang="zh-CN" altLang="en-US" sz="2800" b="1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122680"/>
            <a:ext cx="3248660" cy="48729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4375" y="6212205"/>
            <a:ext cx="6309360" cy="396240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p>
            <a:r>
              <a:rPr lang="zh-CN" altLang="en-US" sz="2000" b="1">
                <a:solidFill>
                  <a:schemeClr val="bg1"/>
                </a:solidFill>
              </a:rPr>
              <a:t>白脸：代表阴险、狡诈、狠毒，善用心机，喜好猜疑。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23130" y="5351145"/>
            <a:ext cx="35610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三国演义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三国历史？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4375" y="756920"/>
            <a:ext cx="432054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/>
              <a:t>这是京剧中谁的造型，白脸有什么寓意？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537210" y="4223703"/>
            <a:ext cx="3886200" cy="1557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</a:rPr>
              <a:t>        公元196年，曹操将汉献帝迎到许都（今河南许昌），控制在自己手里，从此，取得了的政治优势。</a:t>
            </a:r>
            <a:endParaRPr lang="zh-CN" altLang="en-US" sz="2400" b="1">
              <a:solidFill>
                <a:srgbClr val="0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91075" y="1187450"/>
            <a:ext cx="3420110" cy="44837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/>
              <a:t>1952年11月1日，毛泽东视察河南安阳，参观殷墟。他对随行人员说：</a:t>
            </a:r>
            <a:r>
              <a:rPr lang="zh-CN" altLang="en-US" sz="2400" b="1">
                <a:solidFill>
                  <a:srgbClr val="FF0000"/>
                </a:solidFill>
              </a:rPr>
              <a:t>漳河，就是曹操练水兵的地方。曹操也是个了不起的人物。他在这进行了大规模的扩建，还在这一带实行屯田制，使百姓丰衣足食，积蓄力量，</a:t>
            </a:r>
            <a:r>
              <a:rPr lang="zh-CN" altLang="en-US" sz="2400" b="1"/>
              <a:t>逐渐统一北方，为后来晋统一全国打下了基础。</a:t>
            </a:r>
            <a:endParaRPr lang="zh-CN" altLang="en-US" sz="2400" b="1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8190" y="904875"/>
            <a:ext cx="2527935" cy="3109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310583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结束</a:t>
            </a:r>
            <a:endParaRPr lang="zh-CN" altLang="en-US" sz="3600" dirty="0">
              <a:solidFill>
                <a:srgbClr val="5B213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3555" y="4844415"/>
            <a:ext cx="7423785" cy="1371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“尝问许子将（许邵），我何如人？子将不答。固闻之，子将曰，子</a:t>
            </a:r>
            <a:r>
              <a:rPr lang="zh-CN" altLang="en-US" sz="2800" b="1">
                <a:solidFill>
                  <a:srgbClr val="FF0000"/>
                </a:solidFill>
              </a:rPr>
              <a:t>治世之能臣，乱世之奸雄</a:t>
            </a:r>
            <a:r>
              <a:rPr lang="zh-CN" altLang="en-US" sz="2800" b="1"/>
              <a:t>。太祖大笑。”</a:t>
            </a:r>
            <a:r>
              <a:rPr lang="en-US" altLang="zh-CN" sz="2800" b="1"/>
              <a:t>——</a:t>
            </a:r>
            <a:r>
              <a:rPr lang="zh-CN" altLang="en-US" sz="2800" b="1">
                <a:sym typeface="+mn-ea"/>
              </a:rPr>
              <a:t>《异同杂语》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4862830" y="631825"/>
            <a:ext cx="3919855" cy="484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《龟虽寿》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r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/>
              </a:rPr>
              <a:t>——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曹操</a:t>
            </a:r>
            <a:endParaRPr lang="zh-CN" altLang="en-US" sz="2400" b="1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神龟虽寿，犹有竟时。</a:t>
            </a:r>
            <a:endParaRPr lang="zh-CN" altLang="en-US" sz="2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腾蛇乘雾，终为土灰。</a:t>
            </a:r>
            <a:endParaRPr lang="zh-CN" altLang="en-US" sz="2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老骥伏枥，</a:t>
            </a:r>
            <a:r>
              <a:rPr lang="zh-CN" altLang="en-US" sz="24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志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在千里。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烈士暮年，壮心不已。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盈缩之期，不但在天。</a:t>
            </a:r>
            <a:endParaRPr lang="zh-CN" altLang="en-US" sz="2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养怡之福，可得永年。</a:t>
            </a:r>
            <a:endParaRPr lang="zh-CN" altLang="en-US" sz="2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幸甚至哉，歌以咏志。</a:t>
            </a:r>
            <a:endParaRPr lang="zh-CN" altLang="en-US" sz="240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0690" y="4348480"/>
            <a:ext cx="3423285" cy="17087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190" y="983615"/>
            <a:ext cx="2527935" cy="31095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70660" y="6057265"/>
            <a:ext cx="110236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/>
              <a:t>曹操书法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69908" y="2774297"/>
            <a:ext cx="12909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/>
              <a:t>17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60193" y="2712713"/>
            <a:ext cx="5988908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300" dirty="0">
                <a:solidFill>
                  <a:srgbClr val="20718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三国鼎立</a:t>
            </a:r>
            <a:endParaRPr lang="zh-CN" altLang="en-US" sz="4000" spc="300" dirty="0">
              <a:solidFill>
                <a:srgbClr val="20718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74126" y="4438861"/>
            <a:ext cx="5254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北方走向</a:t>
            </a:r>
            <a:r>
              <a:rPr lang="zh-CN" altLang="en-US" dirty="0" smtClean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统一</a:t>
            </a:r>
            <a:endParaRPr lang="zh-CN" altLang="en-US" dirty="0">
              <a:solidFill>
                <a:srgbClr val="5B213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74126" y="5017627"/>
            <a:ext cx="5254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赤壁之</a:t>
            </a:r>
            <a:r>
              <a:rPr lang="zh-CN" altLang="en-US" dirty="0" smtClean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战</a:t>
            </a:r>
            <a:endParaRPr lang="zh-CN" altLang="en-US" dirty="0">
              <a:solidFill>
                <a:srgbClr val="5B213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74126" y="5604631"/>
            <a:ext cx="5254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三国</a:t>
            </a:r>
            <a:r>
              <a:rPr lang="zh-CN" altLang="en-US" dirty="0" smtClean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鼎立</a:t>
            </a:r>
            <a:endParaRPr lang="zh-CN" altLang="en-US" dirty="0">
              <a:solidFill>
                <a:srgbClr val="5B213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350" y="1456055"/>
            <a:ext cx="8760460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自学提示：</a:t>
            </a:r>
            <a:endParaRPr lang="zh-CN" altLang="en-US" sz="2400" b="1">
              <a:solidFill>
                <a:srgbClr val="FF0000"/>
              </a:solidFill>
            </a:endParaRPr>
          </a:p>
          <a:p>
            <a:r>
              <a:rPr lang="zh-CN" altLang="en-US" sz="2400" b="1"/>
              <a:t>自学课本</a:t>
            </a:r>
            <a:r>
              <a:rPr lang="en-US" altLang="zh-CN" sz="2400" b="1"/>
              <a:t>P101-106,</a:t>
            </a:r>
            <a:r>
              <a:rPr lang="zh-CN" altLang="en-US" sz="2400" b="1"/>
              <a:t>完成《探究》</a:t>
            </a:r>
            <a:r>
              <a:rPr lang="en-US" altLang="zh-CN" sz="2400" b="1"/>
              <a:t>P65“</a:t>
            </a:r>
            <a:r>
              <a:rPr lang="zh-CN" altLang="en-US" sz="2400" b="1"/>
              <a:t>课前预习</a:t>
            </a:r>
            <a:r>
              <a:rPr lang="en-US" altLang="zh-CN" sz="2400" b="1"/>
              <a:t>”</a:t>
            </a:r>
            <a:r>
              <a:rPr lang="zh-CN" altLang="en-US" sz="2400" b="1"/>
              <a:t>部分，（</a:t>
            </a:r>
            <a:r>
              <a:rPr lang="en-US" altLang="zh-CN" sz="2400" b="1"/>
              <a:t>6</a:t>
            </a:r>
            <a:r>
              <a:rPr lang="zh-CN" altLang="en-US" sz="2400" b="1"/>
              <a:t>分钟）</a:t>
            </a:r>
            <a:endParaRPr lang="zh-CN" altLang="en-US" sz="2400" b="1"/>
          </a:p>
        </p:txBody>
      </p:sp>
      <p:sp>
        <p:nvSpPr>
          <p:cNvPr id="5" name="文本框 4"/>
          <p:cNvSpPr txBox="1"/>
          <p:nvPr/>
        </p:nvSpPr>
        <p:spPr>
          <a:xfrm>
            <a:off x="6350" y="4989195"/>
            <a:ext cx="86963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3200" b="1">
                <a:solidFill>
                  <a:srgbClr val="FF0000"/>
                </a:solidFill>
              </a:rPr>
              <a:t>知者加速：完成《探究》</a:t>
            </a:r>
            <a:r>
              <a:rPr lang="en-US" altLang="zh-CN" sz="3200" b="1">
                <a:solidFill>
                  <a:srgbClr val="FF0000"/>
                </a:solidFill>
              </a:rPr>
              <a:t>P65-66</a:t>
            </a:r>
            <a:r>
              <a:rPr lang="zh-CN" altLang="en-US" sz="3200" b="1">
                <a:solidFill>
                  <a:srgbClr val="FF0000"/>
                </a:solidFill>
              </a:rPr>
              <a:t>，选择题部分。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635" y="2733040"/>
            <a:ext cx="7870825" cy="18021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/>
              <a:t>1</a:t>
            </a:r>
            <a:r>
              <a:rPr lang="zh-CN" altLang="en-US" sz="2800" b="1"/>
              <a:t>、官渡之战时间、双方、结果？</a:t>
            </a:r>
            <a:endParaRPr lang="zh-CN" altLang="en-US" sz="2800" b="1"/>
          </a:p>
          <a:p>
            <a:r>
              <a:rPr lang="en-US" altLang="zh-CN" sz="2800" b="1"/>
              <a:t>2</a:t>
            </a:r>
            <a:r>
              <a:rPr lang="zh-CN" altLang="en-US" sz="2800" b="1"/>
              <a:t>、赤壁之战时间、双方，影响？</a:t>
            </a:r>
            <a:endParaRPr lang="zh-CN" altLang="en-US" sz="2800" b="1"/>
          </a:p>
          <a:p>
            <a:r>
              <a:rPr lang="en-US" altLang="zh-CN" sz="2800" b="1"/>
              <a:t>3</a:t>
            </a:r>
            <a:r>
              <a:rPr lang="zh-CN" altLang="en-US" sz="2800" b="1"/>
              <a:t>、思考曹操官渡之战胜利，赤壁之战失败原因？</a:t>
            </a:r>
            <a:endParaRPr lang="zh-CN" altLang="en-US" sz="2800" b="1"/>
          </a:p>
          <a:p>
            <a:r>
              <a:rPr lang="en-US" altLang="zh-CN" sz="2800" b="1"/>
              <a:t>4</a:t>
            </a:r>
            <a:r>
              <a:rPr lang="zh-CN" altLang="en-US" sz="2800" b="1"/>
              <a:t>、三国建立时间、建立者、都城？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3281363" y="5990463"/>
            <a:ext cx="2978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000000"/>
                </a:solidFill>
              </a:rPr>
              <a:t>东汉末年军阀割据形势图</a:t>
            </a:r>
            <a:endParaRPr lang="zh-CN" altLang="en-US" sz="2000" dirty="0">
              <a:solidFill>
                <a:srgbClr val="0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035" y="819912"/>
            <a:ext cx="6126480" cy="521817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3175" y="600710"/>
            <a:ext cx="3728085" cy="118872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p>
            <a:r>
              <a:rPr lang="zh-CN" altLang="en-US" sz="3600" b="1"/>
              <a:t>东汉末年分三国，</a:t>
            </a:r>
            <a:endParaRPr lang="zh-CN" altLang="en-US" sz="3600" b="1"/>
          </a:p>
          <a:p>
            <a:r>
              <a:rPr lang="zh-CN" altLang="en-US" sz="3600" b="1"/>
              <a:t>烽火连天不休。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302" name="图片 55301" descr="untitled_看图王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700" y="730250"/>
            <a:ext cx="2243455" cy="24072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3" name="文本框 55302"/>
          <p:cNvSpPr txBox="1"/>
          <p:nvPr/>
        </p:nvSpPr>
        <p:spPr>
          <a:xfrm>
            <a:off x="82550" y="3278505"/>
            <a:ext cx="4538980" cy="1310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1795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河北袁绍：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2"/>
              </a:rPr>
              <a:t>四世三公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”门多故吏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zh-CN" altLang="en-US" sz="1795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5304" name="图片 55303" descr="u=1692963676,3948237041&amp;fm=21&amp;gp=0_看图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090" y="629285"/>
            <a:ext cx="2324100" cy="2508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314190" y="5615305"/>
            <a:ext cx="4458335" cy="52197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“</a:t>
            </a:r>
            <a:r>
              <a:rPr lang="zh-CN" altLang="en-US" sz="2800" b="1">
                <a:solidFill>
                  <a:srgbClr val="FF0000"/>
                </a:solidFill>
              </a:rPr>
              <a:t>治世之能臣，乱世之奸雄</a:t>
            </a:r>
            <a:r>
              <a:rPr lang="en-US" altLang="zh-CN" sz="2800" b="1">
                <a:solidFill>
                  <a:srgbClr val="FF0000"/>
                </a:solidFill>
              </a:rPr>
              <a:t>”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0525" y="4423410"/>
            <a:ext cx="3571240" cy="1191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/>
              <a:t>操笑曰:袁绍色厉胆薄,好谋无断,干大事而惜身,见小利而忘命。非英雄也</a:t>
            </a:r>
            <a:endParaRPr lang="zh-CN" altLang="en-US" sz="2400" b="1"/>
          </a:p>
        </p:txBody>
      </p:sp>
      <p:sp>
        <p:nvSpPr>
          <p:cNvPr id="11266" name="Text Box 2" descr="c0200"/>
          <p:cNvSpPr txBox="1">
            <a:spLocks noChangeArrowheads="1"/>
          </p:cNvSpPr>
          <p:nvPr/>
        </p:nvSpPr>
        <p:spPr bwMode="auto">
          <a:xfrm>
            <a:off x="4213860" y="3278505"/>
            <a:ext cx="4866005" cy="1822450"/>
          </a:xfrm>
          <a:prstGeom prst="rect">
            <a:avLst/>
          </a:prstGeom>
          <a:blipFill dpi="0" rotWithShape="0">
            <a:blip r:embed="rId4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360000" tIns="180000" rIns="180000" bIns="18000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993300"/>
                </a:solidFill>
                <a:latin typeface="隶书" pitchFamily="49" charset="-122"/>
                <a:ea typeface="隶书" pitchFamily="49" charset="-122"/>
              </a:rPr>
              <a:t>今天下尚未定，此特求贤之急时也。</a:t>
            </a:r>
            <a:r>
              <a:rPr lang="zh-CN" altLang="en-US" sz="2800" b="1" baseline="30000">
                <a:solidFill>
                  <a:srgbClr val="993300"/>
                </a:solidFill>
                <a:latin typeface="Times New Roman" panose="02020603050405020304"/>
                <a:ea typeface="隶书" pitchFamily="49" charset="-122"/>
              </a:rPr>
              <a:t>……</a:t>
            </a:r>
            <a:r>
              <a:rPr lang="zh-CN" altLang="en-US" sz="2400" b="1">
                <a:solidFill>
                  <a:srgbClr val="993300"/>
                </a:solidFill>
                <a:latin typeface="隶书" pitchFamily="49" charset="-122"/>
                <a:ea typeface="隶书" pitchFamily="49" charset="-122"/>
              </a:rPr>
              <a:t>二三子其佐我，</a:t>
            </a:r>
            <a:r>
              <a:rPr lang="zh-CN" altLang="en-US" sz="2800" b="1" baseline="30000">
                <a:solidFill>
                  <a:srgbClr val="993300"/>
                </a:solidFill>
                <a:latin typeface="Times New Roman" panose="02020603050405020304"/>
                <a:ea typeface="隶书" pitchFamily="49" charset="-122"/>
              </a:rPr>
              <a:t>……</a:t>
            </a:r>
            <a:r>
              <a:rPr lang="zh-CN" altLang="en-US" sz="24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唯才是举</a:t>
            </a:r>
            <a:r>
              <a:rPr lang="zh-CN" altLang="en-US" sz="2400" b="1">
                <a:solidFill>
                  <a:srgbClr val="993300"/>
                </a:solidFill>
                <a:latin typeface="隶书" pitchFamily="49" charset="-122"/>
                <a:ea typeface="隶书" pitchFamily="49" charset="-122"/>
              </a:rPr>
              <a:t>，吾得而用之</a:t>
            </a:r>
            <a:r>
              <a:rPr lang="en-US" altLang="zh-CN" sz="2400" b="1">
                <a:solidFill>
                  <a:srgbClr val="993300"/>
                </a:solidFill>
                <a:latin typeface="隶书" pitchFamily="49" charset="-122"/>
                <a:ea typeface="隶书" pitchFamily="49" charset="-122"/>
              </a:rPr>
              <a:t>.</a:t>
            </a:r>
            <a:r>
              <a:rPr lang="zh-CN" altLang="en-US" sz="2400" b="1">
                <a:solidFill>
                  <a:srgbClr val="993300"/>
                </a:solidFill>
                <a:latin typeface="Times New Roman" panose="02020603050405020304"/>
                <a:ea typeface="隶书" pitchFamily="49" charset="-122"/>
                <a:sym typeface="+mn-ea"/>
              </a:rPr>
              <a:t>——</a:t>
            </a:r>
            <a:r>
              <a:rPr lang="zh-CN" altLang="en-US" sz="2400" b="1">
                <a:solidFill>
                  <a:srgbClr val="993300"/>
                </a:solidFill>
                <a:latin typeface="隶书" pitchFamily="49" charset="-122"/>
                <a:ea typeface="隶书" pitchFamily="49" charset="-122"/>
                <a:sym typeface="+mn-ea"/>
              </a:rPr>
              <a:t>曹操《求贤令》</a:t>
            </a:r>
            <a:endParaRPr lang="zh-CN" altLang="en-US" sz="2400" b="1">
              <a:solidFill>
                <a:srgbClr val="9933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14190" y="5097145"/>
            <a:ext cx="3400425" cy="51816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000000"/>
                </a:solidFill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奉天子以令不臣”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300" name="文本框 4098"/>
          <p:cNvSpPr txBox="1"/>
          <p:nvPr/>
        </p:nvSpPr>
        <p:spPr>
          <a:xfrm>
            <a:off x="214665" y="593293"/>
            <a:ext cx="5294269" cy="5467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99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北方走向统一</a:t>
            </a:r>
            <a:endParaRPr lang="zh-CN" altLang="en-US" sz="1795" b="1">
              <a:solidFill>
                <a:srgbClr val="0000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55307" name="文本框 25602"/>
          <p:cNvSpPr txBox="1"/>
          <p:nvPr/>
        </p:nvSpPr>
        <p:spPr>
          <a:xfrm>
            <a:off x="3538171" y="1171909"/>
            <a:ext cx="2344707" cy="640080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>
            <a:solidFill>
              <a:srgbClr val="CC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曹操措施：</a:t>
            </a:r>
            <a:endParaRPr lang="zh-CN" altLang="en-US" sz="3600" b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604" name="文本框 25603"/>
          <p:cNvSpPr txBox="1"/>
          <p:nvPr/>
        </p:nvSpPr>
        <p:spPr>
          <a:xfrm>
            <a:off x="3048000" y="2081530"/>
            <a:ext cx="150939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政治上：</a:t>
            </a:r>
            <a:endParaRPr lang="zh-CN" altLang="en-US" sz="3200" b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5309" name="文本框 25605"/>
          <p:cNvSpPr txBox="1"/>
          <p:nvPr/>
        </p:nvSpPr>
        <p:spPr>
          <a:xfrm>
            <a:off x="2762885" y="2660650"/>
            <a:ext cx="635190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（1）“挟天子以令诸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侯”，迁都许昌</a:t>
            </a:r>
            <a:endParaRPr lang="en-US" alt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5310" name="文本框 25606"/>
          <p:cNvSpPr txBox="1"/>
          <p:nvPr/>
        </p:nvSpPr>
        <p:spPr>
          <a:xfrm>
            <a:off x="2762885" y="3178810"/>
            <a:ext cx="564578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（2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重视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人才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“唯才是举”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311" name="文本框 25607"/>
          <p:cNvSpPr txBox="1"/>
          <p:nvPr/>
        </p:nvSpPr>
        <p:spPr>
          <a:xfrm>
            <a:off x="3048247" y="3550327"/>
            <a:ext cx="1816100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经济上：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5312" name="文本框 25608"/>
          <p:cNvSpPr txBox="1"/>
          <p:nvPr/>
        </p:nvSpPr>
        <p:spPr>
          <a:xfrm>
            <a:off x="2762705" y="4129447"/>
            <a:ext cx="3220720" cy="518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（1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）招募流民垦荒</a:t>
            </a:r>
            <a:endParaRPr lang="en-US" alt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5313" name="文本框 25609"/>
          <p:cNvSpPr txBox="1"/>
          <p:nvPr/>
        </p:nvSpPr>
        <p:spPr>
          <a:xfrm>
            <a:off x="2762885" y="4686300"/>
            <a:ext cx="345948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（2）组织兵士耕田</a:t>
            </a:r>
            <a:endParaRPr lang="en-US" alt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5314" name="文本框 55313"/>
          <p:cNvSpPr txBox="1"/>
          <p:nvPr/>
        </p:nvSpPr>
        <p:spPr>
          <a:xfrm>
            <a:off x="3048059" y="5309205"/>
            <a:ext cx="4115435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曹操个人杰出的军事才能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950" y="1963420"/>
            <a:ext cx="2527935" cy="3109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5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5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9" grpId="0"/>
      <p:bldP spid="55310" grpId="0"/>
      <p:bldP spid="55312" grpId="0"/>
      <p:bldP spid="55313" grpId="0"/>
      <p:bldP spid="55314" grpId="0"/>
    </p:bldLst>
  </p:timing>
</p:sld>
</file>

<file path=ppt/theme/theme1.xml><?xml version="1.0" encoding="utf-8"?>
<a:theme xmlns:a="http://schemas.openxmlformats.org/drawingml/2006/main" name="回顾">
  <a:themeElements>
    <a:clrScheme name="自定义 2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5C0C2E"/>
      </a:hlink>
      <a:folHlink>
        <a:srgbClr val="5C0C2E"/>
      </a:folHlink>
    </a:clrScheme>
    <a:fontScheme name="回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0</TotalTime>
  <Words>3590</Words>
  <Application>WPS 演示</Application>
  <PresentationFormat/>
  <Paragraphs>434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9" baseType="lpstr">
      <vt:lpstr>Arial</vt:lpstr>
      <vt:lpstr>宋体</vt:lpstr>
      <vt:lpstr>Wingdings</vt:lpstr>
      <vt:lpstr>Calibri</vt:lpstr>
      <vt:lpstr>华文新魏</vt:lpstr>
      <vt:lpstr>黑体</vt:lpstr>
      <vt:lpstr>Times New Roman</vt:lpstr>
      <vt:lpstr>Times New Roman</vt:lpstr>
      <vt:lpstr>隶书</vt:lpstr>
      <vt:lpstr>楷体_GB2312</vt:lpstr>
      <vt:lpstr>华文行楷</vt:lpstr>
      <vt:lpstr>幼圆</vt:lpstr>
      <vt:lpstr>微软雅黑</vt:lpstr>
      <vt:lpstr>新宋体</vt:lpstr>
      <vt:lpstr>回顾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以少胜多的战役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xiemin</cp:lastModifiedBy>
  <cp:revision/>
  <dcterms:created xsi:type="dcterms:W3CDTF">2016-07-25T08:20:00Z</dcterms:created>
  <dcterms:modified xsi:type="dcterms:W3CDTF">2018-08-11T21:35:32Z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