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780" r:id="rId3"/>
  </p:sldMasterIdLst>
  <p:sldIdLst>
    <p:sldId id="256" r:id="rId4"/>
    <p:sldId id="257" r:id="rId5"/>
    <p:sldId id="260" r:id="rId6"/>
    <p:sldId id="258" r:id="rId7"/>
    <p:sldId id="259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5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C763AF-5FC6-4EE1-9CEB-71F4D68EF5E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814488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0C2FE0-ED3E-41B7-B178-2F10E774B0D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629542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5BDB87-D812-48DD-BBC5-0A922388A36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262867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47DD0C-1533-4FE9-9577-C770AA55C99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65845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E1D54A-3D2A-41DB-AC95-C0B4EEBFF32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280730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F37F72-3402-4DAF-B6B0-28E698CFFDB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3067237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8B1763-7AF7-4555-9780-53C705005A0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285913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D08013-D418-42AE-8EB8-98F836FFA3E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9448115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909AE6-32B5-48DA-8B5D-C4A1A9DE721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4610604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564298-3201-4A37-9B4D-BAFC9B1FB8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9232560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116CF8-1E98-4B53-9D98-B9BA8F556F8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403150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A00B19-CB63-417D-9C3F-BC3FE4FEBCB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722711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33E906-1004-4E00-907C-561AC5FFE84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4237088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F5FE6C-8894-40C5-9906-0961C5D24AB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699780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C9C2C6-AF15-4D3D-A282-E0DA1913C35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126860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1CC0D9-712A-420C-8CE4-36FCE753B5E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549090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BA9AB-EB18-4156-90AF-E00000AC649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71122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BACB87-2CC0-4A20-8FAC-576D8380CD5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516460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9ECDA-0ADA-45EB-9AF5-B6C442490CA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505391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9DAF97-D726-4A6C-9A92-BA519DED477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58287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6CDD12-1EF0-493F-912E-6DF8AC2731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084157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91C614-504F-4CF2-9B0A-CFAB6B5653B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32287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>
              <a:latin typeface="Arial" pitchFamily="34" charset="0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>
              <a:latin typeface="Arial" pitchFamily="34" charset="0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19D24706-BCC7-4D7A-BFF3-5832DE129303}" type="slidenum">
              <a:rPr lang="en-US" altLang="zh-CN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en-US" altLang="zh-CN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4698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52" name="日期占位符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>
              <a:latin typeface="Arial" pitchFamily="34" charset="0"/>
            </a:endParaRPr>
          </a:p>
        </p:txBody>
      </p:sp>
      <p:sp>
        <p:nvSpPr>
          <p:cNvPr id="2053" name="页脚占位符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>
              <a:latin typeface="Arial" pitchFamily="34" charset="0"/>
            </a:endParaRPr>
          </a:p>
        </p:txBody>
      </p:sp>
      <p:sp>
        <p:nvSpPr>
          <p:cNvPr id="2054" name="灯片编号占位符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64A2B416-6111-4DFA-879A-C4F882CC405B}" type="slidenum">
              <a:rPr lang="en-US" altLang="zh-CN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en-US" altLang="zh-CN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2345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19D24706-BCC7-4D7A-BFF3-5832DE129303}" type="slidenum">
              <a:rPr lang="en-US" altLang="zh-CN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en-US" altLang="zh-CN">
              <a:latin typeface="Arial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/>
              <a:t>第</a:t>
            </a:r>
            <a:r>
              <a:rPr lang="en-US" altLang="zh-CN" sz="6000" b="1" dirty="0" smtClean="0"/>
              <a:t>10</a:t>
            </a:r>
            <a:r>
              <a:rPr lang="zh-CN" altLang="en-US" sz="6000" b="1" dirty="0" smtClean="0"/>
              <a:t>课</a:t>
            </a:r>
            <a:endParaRPr lang="zh-CN" altLang="en-US" sz="60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5351512" cy="1066800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sz="9600" b="1" dirty="0" smtClean="0">
                <a:solidFill>
                  <a:schemeClr val="tx1"/>
                </a:solidFill>
              </a:rPr>
              <a:t>变法时代</a:t>
            </a:r>
            <a:endParaRPr lang="zh-CN" altLang="en-US" sz="9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230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304800" y="177800"/>
            <a:ext cx="8135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zh-CN" altLang="zh-CN" sz="2400">
              <a:solidFill>
                <a:srgbClr val="000000"/>
              </a:solidFill>
            </a:endParaRPr>
          </a:p>
        </p:txBody>
      </p:sp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322263" y="1093788"/>
            <a:ext cx="288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zh-CN" altLang="zh-CN" sz="2400">
              <a:solidFill>
                <a:srgbClr val="000000"/>
              </a:solidFill>
            </a:endParaRPr>
          </a:p>
        </p:txBody>
      </p:sp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506413" y="1404938"/>
            <a:ext cx="8180387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 2" pitchFamily="18" charset="2"/>
              <a:buNone/>
            </a:pPr>
            <a:endParaRPr lang="zh-CN" altLang="en-US" sz="2800" b="1">
              <a:solidFill>
                <a:srgbClr val="FF0000"/>
              </a:solidFill>
              <a:latin typeface="Verdana" pitchFamily="34" charset="0"/>
              <a:ea typeface="隶书" pitchFamily="49" charset="-122"/>
            </a:endParaRPr>
          </a:p>
        </p:txBody>
      </p:sp>
      <p:sp>
        <p:nvSpPr>
          <p:cNvPr id="19461" name="Rectangle 1"/>
          <p:cNvSpPr>
            <a:spLocks noChangeArrowheads="1"/>
          </p:cNvSpPr>
          <p:nvPr/>
        </p:nvSpPr>
        <p:spPr bwMode="auto">
          <a:xfrm>
            <a:off x="0" y="264209"/>
            <a:ext cx="90789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itchFamily="18" charset="0"/>
              </a:rPr>
              <a:t>假如</a:t>
            </a:r>
            <a:r>
              <a:rPr lang="zh-CN" altLang="en-US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itchFamily="18" charset="0"/>
              </a:rPr>
              <a:t>你的身份是贵族子弟，你欢迎改革吗？</a:t>
            </a:r>
            <a:endParaRPr lang="zh-CN" altLang="en-US" sz="3600" b="1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462" name="TextBox 1"/>
          <p:cNvSpPr txBox="1">
            <a:spLocks noChangeArrowheads="1"/>
          </p:cNvSpPr>
          <p:nvPr/>
        </p:nvSpPr>
        <p:spPr bwMode="auto">
          <a:xfrm>
            <a:off x="395288" y="1052513"/>
            <a:ext cx="818038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D60093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不</a:t>
            </a:r>
            <a:r>
              <a:rPr lang="zh-CN" altLang="en-US" sz="3200" b="1" dirty="0">
                <a:solidFill>
                  <a:srgbClr val="D60093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欢迎。因为奖励军功的措施使没有军功的贵族子弟没了爵位</a:t>
            </a:r>
            <a:r>
              <a:rPr lang="zh-CN" altLang="en-US" sz="3200" dirty="0">
                <a:solidFill>
                  <a:srgbClr val="D60093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。</a:t>
            </a:r>
          </a:p>
        </p:txBody>
      </p:sp>
      <p:sp>
        <p:nvSpPr>
          <p:cNvPr id="19463" name="TextBox 4"/>
          <p:cNvSpPr txBox="1">
            <a:spLocks noChangeArrowheads="1"/>
          </p:cNvSpPr>
          <p:nvPr/>
        </p:nvSpPr>
        <p:spPr bwMode="auto">
          <a:xfrm>
            <a:off x="250825" y="2276475"/>
            <a:ext cx="8686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latin typeface="Verdana" pitchFamily="34" charset="0"/>
                <a:ea typeface="隶书" pitchFamily="49" charset="-122"/>
              </a:rPr>
              <a:t>商鞅</a:t>
            </a:r>
            <a:r>
              <a:rPr lang="zh-CN" altLang="en-US" sz="3600" b="1" dirty="0">
                <a:solidFill>
                  <a:srgbClr val="000000"/>
                </a:solidFill>
                <a:latin typeface="Verdana" pitchFamily="34" charset="0"/>
                <a:ea typeface="隶书" pitchFamily="49" charset="-122"/>
              </a:rPr>
              <a:t>最后被车裂而死，你认为商鞅变法成功了没有？</a:t>
            </a:r>
          </a:p>
        </p:txBody>
      </p:sp>
      <p:sp>
        <p:nvSpPr>
          <p:cNvPr id="19464" name="TextBox 5"/>
          <p:cNvSpPr txBox="1">
            <a:spLocks noChangeArrowheads="1"/>
          </p:cNvSpPr>
          <p:nvPr/>
        </p:nvSpPr>
        <p:spPr bwMode="auto">
          <a:xfrm>
            <a:off x="107950" y="3286125"/>
            <a:ext cx="88392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</a:rPr>
              <a:t>成功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了。</a:t>
            </a:r>
            <a:r>
              <a:rPr lang="zh-CN" altLang="en-US" sz="3200" b="1" dirty="0">
                <a:solidFill>
                  <a:srgbClr val="0000FF"/>
                </a:solidFill>
                <a:latin typeface="宋体" pitchFamily="2" charset="-122"/>
              </a:rPr>
              <a:t>一场变革的成败标准，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在于变法的目的是否达到。经过变法，秦国富强起来，国力大增，为以后兼并六国打下了坚实的基础。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 sz="3200" b="1" dirty="0">
              <a:solidFill>
                <a:srgbClr val="FF0000"/>
              </a:solidFill>
              <a:latin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宋体" pitchFamily="2" charset="-122"/>
              </a:rPr>
              <a:t>启示：变法改革是推动社会进步的动力，但变法不是一帆风顺的，我们要像商鞅那样勇于改革，勇于创新。</a:t>
            </a:r>
          </a:p>
        </p:txBody>
      </p:sp>
    </p:spTree>
    <p:extLst>
      <p:ext uri="{BB962C8B-B14F-4D97-AF65-F5344CB8AC3E}">
        <p14:creationId xmlns:p14="http://schemas.microsoft.com/office/powerpoint/2010/main" xmlns="" val="36977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utoUpdateAnimBg="0"/>
      <p:bldP spid="1946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41951" y="116632"/>
            <a:ext cx="8229600" cy="1143000"/>
          </a:xfrm>
        </p:spPr>
        <p:txBody>
          <a:bodyPr/>
          <a:lstStyle/>
          <a:p>
            <a:r>
              <a:rPr lang="zh-CN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商鞅虽死，“秦法未败”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3501752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zh-CN" altLang="zh-CN" sz="2800" b="1" dirty="0"/>
              <a:t>商鞅变法的性质和特点</a:t>
            </a:r>
          </a:p>
          <a:p>
            <a:r>
              <a:rPr lang="zh-CN" altLang="zh-CN" sz="2800" b="1" dirty="0">
                <a:solidFill>
                  <a:srgbClr val="FF0066"/>
                </a:solidFill>
              </a:rPr>
              <a:t>商鞅变法的实质是地主阶级发动的一个比较彻底的封建性质</a:t>
            </a:r>
            <a:r>
              <a:rPr lang="zh-CN" altLang="zh-CN" sz="2800" b="1">
                <a:solidFill>
                  <a:srgbClr val="FF0066"/>
                </a:solidFill>
              </a:rPr>
              <a:t>的</a:t>
            </a:r>
            <a:r>
              <a:rPr lang="zh-CN" altLang="zh-CN" sz="2800" b="1" smtClean="0">
                <a:solidFill>
                  <a:srgbClr val="FF0066"/>
                </a:solidFill>
              </a:rPr>
              <a:t>改革</a:t>
            </a:r>
            <a:endParaRPr lang="zh-CN" altLang="zh-CN" sz="2800" b="1" dirty="0"/>
          </a:p>
          <a:p>
            <a:r>
              <a:rPr lang="zh-CN" altLang="zh-CN" sz="2800" b="1" dirty="0"/>
              <a:t>公元前338年，秦孝公去世，秦惠王即位，</a:t>
            </a:r>
            <a:r>
              <a:rPr lang="zh-CN" altLang="zh-CN" sz="2800" b="1" dirty="0">
                <a:solidFill>
                  <a:srgbClr val="FF0066"/>
                </a:solidFill>
              </a:rPr>
              <a:t>“宗室多怨鞅”以至于商鞅被害。</a:t>
            </a:r>
            <a:r>
              <a:rPr lang="zh-CN" altLang="zh-CN" sz="2800" b="1" dirty="0"/>
              <a:t>但是由于变法内容顺应了封建制的发展和历史趋势，加上新法已经推行18年，“秦妇人婴儿，皆言商君之法”，所以商鞅虽死，“秦法未败”。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461529" y="4904922"/>
            <a:ext cx="84352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Arial" pitchFamily="34" charset="0"/>
                <a:ea typeface="宋体-方正超大字符集" pitchFamily="1" charset="-122"/>
              </a:rPr>
              <a:t>成功原因：秦孝公支持；商鞅坚定</a:t>
            </a:r>
            <a:r>
              <a:rPr lang="zh-CN" altLang="en-US" sz="3200" b="1" dirty="0" smtClean="0">
                <a:solidFill>
                  <a:srgbClr val="0000FF"/>
                </a:solidFill>
                <a:latin typeface="Arial" pitchFamily="34" charset="0"/>
                <a:ea typeface="宋体-方正超大字符集" pitchFamily="1" charset="-122"/>
              </a:rPr>
              <a:t>；百姓信任</a:t>
            </a:r>
            <a:endParaRPr lang="zh-CN" altLang="en-US" sz="3200" b="1" dirty="0">
              <a:solidFill>
                <a:srgbClr val="0000FF"/>
              </a:solidFill>
              <a:latin typeface="Arial" pitchFamily="34" charset="0"/>
              <a:ea typeface="宋体-方正超大字符集" pitchFamily="1" charset="-122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457200" y="5802362"/>
            <a:ext cx="7319963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A50021"/>
                </a:solidFill>
                <a:latin typeface="Arial" pitchFamily="34" charset="0"/>
                <a:ea typeface="宋体-方正超大字符集" pitchFamily="1" charset="-122"/>
              </a:rPr>
              <a:t>根本原因：改革的措施符合时代的要求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b="1" dirty="0">
              <a:solidFill>
                <a:srgbClr val="A50021"/>
              </a:solidFill>
              <a:latin typeface="Arial" pitchFamily="34" charset="0"/>
              <a:ea typeface="宋体-方正超大字符集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9091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 autoUpdateAnimBg="0"/>
      <p:bldP spid="20484" grpId="0" bldLvl="0" autoUpdateAnimBg="0"/>
      <p:bldP spid="20485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7943" y="404664"/>
            <a:ext cx="8229600" cy="8206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变法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背景：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5" y="1124744"/>
            <a:ext cx="820891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战国时期，由于旧的制度已经不能适应社会经济的急剧变动，为了保证在土地和人口的争夺中获胜，各国纷纷进行改革，其目的都是富国强民，使本国在争霸战争中获得优势地位。</a:t>
            </a:r>
            <a:endParaRPr lang="zh-CN" alt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95535" y="3284984"/>
            <a:ext cx="818111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1.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封建经济发展的需要。</a:t>
            </a:r>
            <a:r>
              <a:rPr lang="zh-CN" altLang="en-US" sz="2800" b="1" dirty="0" smtClean="0"/>
              <a:t>随着生产力的发展，封建经济产生并壮大起来，作为封建经济的代表者，地主阶级要求废除奴隶主贵族的特权，确立自己的政治统治地位来更好的发展封建经济，因此纷纷要求变法改革旧制度。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2.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当时各国争霸的现实压力。</a:t>
            </a:r>
            <a:r>
              <a:rPr lang="zh-CN" altLang="en-US" sz="2800" b="1" dirty="0" smtClean="0"/>
              <a:t>为了在争霸战争中处于有利地位，各国君主主动顺应社会发展潮流，竞相进行了一些富国强民的改革。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209843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战国形势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1325563"/>
            <a:ext cx="8135937" cy="555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7361238" y="3481388"/>
            <a:ext cx="1152525" cy="523875"/>
          </a:xfrm>
          <a:prstGeom prst="rect">
            <a:avLst/>
          </a:prstGeom>
          <a:solidFill>
            <a:srgbClr val="CCFF66"/>
          </a:solidFill>
          <a:ln w="9525" cmpd="sng">
            <a:solidFill>
              <a:srgbClr val="FFFF66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Verdana" pitchFamily="34" charset="0"/>
                <a:ea typeface="隶书" pitchFamily="49" charset="-122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latin typeface="Verdana" pitchFamily="34" charset="0"/>
                <a:ea typeface="隶书" pitchFamily="49" charset="-122"/>
              </a:rPr>
              <a:t>邹忌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3944938" y="5461000"/>
            <a:ext cx="1182687" cy="523875"/>
          </a:xfrm>
          <a:prstGeom prst="rect">
            <a:avLst/>
          </a:prstGeom>
          <a:solidFill>
            <a:srgbClr val="CCFF66"/>
          </a:solidFill>
          <a:ln w="9525" cmpd="sng">
            <a:solidFill>
              <a:srgbClr val="FFFF66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Verdana" pitchFamily="34" charset="0"/>
                <a:ea typeface="隶书" pitchFamily="49" charset="-122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latin typeface="Verdana" pitchFamily="34" charset="0"/>
                <a:ea typeface="隶书" pitchFamily="49" charset="-122"/>
              </a:rPr>
              <a:t>吴起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4446588" y="3989388"/>
            <a:ext cx="1182687" cy="522287"/>
          </a:xfrm>
          <a:prstGeom prst="rect">
            <a:avLst/>
          </a:prstGeom>
          <a:solidFill>
            <a:srgbClr val="CCFF66"/>
          </a:solidFill>
          <a:ln w="9525" cmpd="sng">
            <a:solidFill>
              <a:srgbClr val="FFFF66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Verdana" pitchFamily="34" charset="0"/>
                <a:ea typeface="隶书" pitchFamily="49" charset="-122"/>
              </a:rPr>
              <a:t>李悝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6248400" y="4724400"/>
            <a:ext cx="1419225" cy="523875"/>
          </a:xfrm>
          <a:prstGeom prst="rect">
            <a:avLst/>
          </a:prstGeom>
          <a:solidFill>
            <a:srgbClr val="CCFF66"/>
          </a:solidFill>
          <a:ln w="9525" cmpd="sng">
            <a:solidFill>
              <a:srgbClr val="FFFF66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Verdana" pitchFamily="34" charset="0"/>
                <a:ea typeface="隶书" pitchFamily="49" charset="-122"/>
              </a:rPr>
              <a:t>申不害</a:t>
            </a:r>
          </a:p>
        </p:txBody>
      </p:sp>
      <p:sp>
        <p:nvSpPr>
          <p:cNvPr id="12295" name="AutoShape 44"/>
          <p:cNvSpPr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homePlate">
            <a:avLst>
              <a:gd name="adj" fmla="val 272727"/>
            </a:avLst>
          </a:prstGeom>
          <a:solidFill>
            <a:srgbClr val="FFFF66"/>
          </a:solidFill>
          <a:ln w="9525" cmpd="sng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政治</a:t>
            </a:r>
            <a:r>
              <a:rPr lang="zh-CN" altLang="en-US" sz="40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变革</a:t>
            </a:r>
          </a:p>
        </p:txBody>
      </p:sp>
      <p:sp>
        <p:nvSpPr>
          <p:cNvPr id="12296" name="椭圆 1"/>
          <p:cNvSpPr>
            <a:spLocks noChangeArrowheads="1"/>
          </p:cNvSpPr>
          <p:nvPr/>
        </p:nvSpPr>
        <p:spPr bwMode="auto">
          <a:xfrm>
            <a:off x="5583238" y="3930650"/>
            <a:ext cx="625475" cy="625475"/>
          </a:xfrm>
          <a:prstGeom prst="ellipse">
            <a:avLst/>
          </a:prstGeom>
          <a:noFill/>
          <a:ln w="38100" cmpd="sng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297" name="椭圆 9"/>
          <p:cNvSpPr>
            <a:spLocks noChangeArrowheads="1"/>
          </p:cNvSpPr>
          <p:nvPr/>
        </p:nvSpPr>
        <p:spPr bwMode="auto">
          <a:xfrm>
            <a:off x="5603875" y="4622800"/>
            <a:ext cx="623888" cy="625475"/>
          </a:xfrm>
          <a:prstGeom prst="ellipse">
            <a:avLst/>
          </a:prstGeom>
          <a:noFill/>
          <a:ln w="38100" cmpd="sng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298" name="椭圆 10"/>
          <p:cNvSpPr>
            <a:spLocks noChangeArrowheads="1"/>
          </p:cNvSpPr>
          <p:nvPr/>
        </p:nvSpPr>
        <p:spPr bwMode="auto">
          <a:xfrm>
            <a:off x="5076825" y="5324475"/>
            <a:ext cx="623888" cy="625475"/>
          </a:xfrm>
          <a:prstGeom prst="ellipse">
            <a:avLst/>
          </a:prstGeom>
          <a:noFill/>
          <a:ln w="38100" cmpd="sng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299" name="椭圆 11"/>
          <p:cNvSpPr>
            <a:spLocks noChangeArrowheads="1"/>
          </p:cNvSpPr>
          <p:nvPr/>
        </p:nvSpPr>
        <p:spPr bwMode="auto">
          <a:xfrm>
            <a:off x="6791325" y="3408363"/>
            <a:ext cx="623888" cy="623887"/>
          </a:xfrm>
          <a:prstGeom prst="ellipse">
            <a:avLst/>
          </a:prstGeom>
          <a:noFill/>
          <a:ln w="38100" cmpd="sng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300" name="椭圆 12"/>
          <p:cNvSpPr>
            <a:spLocks noChangeArrowheads="1"/>
          </p:cNvSpPr>
          <p:nvPr/>
        </p:nvSpPr>
        <p:spPr bwMode="auto">
          <a:xfrm>
            <a:off x="3492500" y="3595688"/>
            <a:ext cx="623888" cy="623887"/>
          </a:xfrm>
          <a:prstGeom prst="ellipse">
            <a:avLst/>
          </a:prstGeom>
          <a:noFill/>
          <a:ln w="38100" cmpd="sng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301" name="Text Box 7"/>
          <p:cNvSpPr txBox="1">
            <a:spLocks noChangeArrowheads="1"/>
          </p:cNvSpPr>
          <p:nvPr/>
        </p:nvSpPr>
        <p:spPr bwMode="auto">
          <a:xfrm>
            <a:off x="2627313" y="3721100"/>
            <a:ext cx="1008062" cy="522288"/>
          </a:xfrm>
          <a:prstGeom prst="rect">
            <a:avLst/>
          </a:prstGeom>
          <a:solidFill>
            <a:srgbClr val="CCFF66"/>
          </a:solidFill>
          <a:ln w="9525" cmpd="sng">
            <a:solidFill>
              <a:srgbClr val="FFFF66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Verdana" pitchFamily="34" charset="0"/>
                <a:ea typeface="隶书" pitchFamily="49" charset="-122"/>
              </a:rPr>
              <a:t>商鞅</a:t>
            </a:r>
          </a:p>
        </p:txBody>
      </p:sp>
      <p:sp>
        <p:nvSpPr>
          <p:cNvPr id="12302" name="Text Box 3"/>
          <p:cNvSpPr txBox="1">
            <a:spLocks noChangeArrowheads="1"/>
          </p:cNvSpPr>
          <p:nvPr/>
        </p:nvSpPr>
        <p:spPr bwMode="auto">
          <a:xfrm>
            <a:off x="2276475" y="130175"/>
            <a:ext cx="7239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3600" b="1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竞相改革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的时代风潮</a:t>
            </a:r>
          </a:p>
        </p:txBody>
      </p:sp>
      <p:sp>
        <p:nvSpPr>
          <p:cNvPr id="12303" name="Text Box 3"/>
          <p:cNvSpPr txBox="1">
            <a:spLocks noChangeArrowheads="1"/>
          </p:cNvSpPr>
          <p:nvPr/>
        </p:nvSpPr>
        <p:spPr bwMode="auto">
          <a:xfrm>
            <a:off x="3276600" y="771525"/>
            <a:ext cx="5867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目的：富国强兵</a:t>
            </a:r>
          </a:p>
        </p:txBody>
      </p:sp>
    </p:spTree>
    <p:extLst>
      <p:ext uri="{BB962C8B-B14F-4D97-AF65-F5344CB8AC3E}">
        <p14:creationId xmlns:p14="http://schemas.microsoft.com/office/powerpoint/2010/main" xmlns="" val="325530562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 autoUpdateAnimBg="0"/>
      <p:bldP spid="12292" grpId="0" animBg="1" autoUpdateAnimBg="0"/>
      <p:bldP spid="12293" grpId="0" animBg="1" autoUpdateAnimBg="0"/>
      <p:bldP spid="12294" grpId="0" animBg="1" autoUpdateAnimBg="0"/>
      <p:bldP spid="12301" grpId="0" animBg="1" autoUpdateAnimBg="0"/>
      <p:bldP spid="1230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404665"/>
            <a:ext cx="8229600" cy="7920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魏国李悝变法</a:t>
            </a:r>
            <a:endParaRPr lang="en-US" altLang="zh-CN" sz="3600" b="1" dirty="0" smtClean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196752"/>
            <a:ext cx="85689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废除传统的贵族世袭官职，根据功劳和才能选拔任用官员；</a:t>
            </a:r>
            <a:endParaRPr lang="en-US" altLang="zh-CN" sz="3200" b="1" dirty="0" smtClean="0"/>
          </a:p>
          <a:p>
            <a:r>
              <a:rPr lang="zh-CN" altLang="en-US" sz="3200" b="1" dirty="0"/>
              <a:t>大力</a:t>
            </a:r>
            <a:r>
              <a:rPr lang="zh-CN" altLang="en-US" sz="3200" b="1" dirty="0" smtClean="0"/>
              <a:t>发展农业生产，鼓励农民努力耕作，充分发挥土地的效力和潜力；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颁布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/>
              <a:t>法经</a:t>
            </a:r>
            <a:r>
              <a:rPr lang="en-US" altLang="zh-CN" sz="3200" b="1" dirty="0" smtClean="0"/>
              <a:t>》</a:t>
            </a:r>
            <a:r>
              <a:rPr lang="zh-CN" altLang="en-US" sz="3200" b="1" dirty="0" smtClean="0"/>
              <a:t>，确立法律制度。</a:t>
            </a:r>
            <a:endParaRPr lang="en-US" altLang="zh-CN" sz="3200" b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39552" y="4149080"/>
            <a:ext cx="7560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李悝变法</a:t>
            </a:r>
            <a:r>
              <a:rPr lang="zh-CN" altLang="en-US" sz="3200" b="1" dirty="0"/>
              <a:t>的影响</a:t>
            </a:r>
            <a:r>
              <a:rPr lang="zh-CN" altLang="en-US" sz="3200" b="1" dirty="0" smtClean="0"/>
              <a:t>：不仅使魏国的经济得到很大的发展，而且使军队战斗力大为增强，使魏国成为战国初年的头号强国。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xmlns="" val="205772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7200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楚国吴起变法：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5072" y="1412776"/>
            <a:ext cx="8407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废除贵族特权，整顿吏治，革新政治，裁汰无关紧要的官员，将节省下来的开支用于养兵。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47564" y="3645024"/>
            <a:ext cx="720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吴起变法意义：使楚国的国力增强，初步改变了“贫国弱兵”的局面。为以后楚国的开疆拓土打下基础。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xmlns="" val="286293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0" y="838200"/>
            <a:ext cx="4713288" cy="990600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4800" b="1" dirty="0" smtClean="0">
                <a:solidFill>
                  <a:srgbClr val="0000FF"/>
                </a:solidFill>
                <a:ea typeface="隶书" pitchFamily="49" charset="-122"/>
              </a:rPr>
              <a:t>商鞅变法</a:t>
            </a:r>
            <a:endParaRPr lang="zh-CN" altLang="en-US" sz="4800" b="1" dirty="0">
              <a:solidFill>
                <a:srgbClr val="0000FF"/>
              </a:solidFill>
              <a:ea typeface="隶书" pitchFamily="49" charset="-122"/>
            </a:endParaRPr>
          </a:p>
        </p:txBody>
      </p:sp>
      <p:sp>
        <p:nvSpPr>
          <p:cNvPr id="13315" name="Text Box 6"/>
          <p:cNvSpPr txBox="1">
            <a:spLocks noChangeArrowheads="1"/>
          </p:cNvSpPr>
          <p:nvPr/>
        </p:nvSpPr>
        <p:spPr bwMode="auto">
          <a:xfrm>
            <a:off x="533400" y="1905000"/>
            <a:ext cx="23569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  <a:ea typeface="隶书" pitchFamily="49" charset="-122"/>
              </a:rPr>
              <a:t>1. </a:t>
            </a:r>
            <a:r>
              <a:rPr lang="zh-CN" altLang="en-US" sz="3600" b="1">
                <a:solidFill>
                  <a:srgbClr val="000000"/>
                </a:solidFill>
                <a:ea typeface="隶书" pitchFamily="49" charset="-122"/>
              </a:rPr>
              <a:t>时间：</a:t>
            </a:r>
          </a:p>
        </p:txBody>
      </p:sp>
      <p:sp>
        <p:nvSpPr>
          <p:cNvPr id="13316" name="Text Box 7"/>
          <p:cNvSpPr txBox="1">
            <a:spLocks noChangeArrowheads="1"/>
          </p:cNvSpPr>
          <p:nvPr/>
        </p:nvSpPr>
        <p:spPr bwMode="auto">
          <a:xfrm>
            <a:off x="533399" y="2560638"/>
            <a:ext cx="25712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600" b="1" dirty="0">
                <a:solidFill>
                  <a:srgbClr val="000000"/>
                </a:solidFill>
                <a:ea typeface="隶书" pitchFamily="49" charset="-122"/>
              </a:rPr>
              <a:t>2. </a:t>
            </a:r>
            <a:r>
              <a:rPr lang="zh-CN" altLang="en-US" sz="3600" b="1" dirty="0">
                <a:solidFill>
                  <a:srgbClr val="000000"/>
                </a:solidFill>
                <a:ea typeface="隶书" pitchFamily="49" charset="-122"/>
              </a:rPr>
              <a:t>人物：</a:t>
            </a:r>
          </a:p>
        </p:txBody>
      </p:sp>
      <p:sp>
        <p:nvSpPr>
          <p:cNvPr id="13317" name="Text Box 10"/>
          <p:cNvSpPr txBox="1">
            <a:spLocks noChangeArrowheads="1"/>
          </p:cNvSpPr>
          <p:nvPr/>
        </p:nvSpPr>
        <p:spPr bwMode="auto">
          <a:xfrm>
            <a:off x="2362200" y="1905000"/>
            <a:ext cx="39639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  <a:ea typeface="隶书" pitchFamily="49" charset="-122"/>
              </a:rPr>
              <a:t>公元前</a:t>
            </a:r>
            <a:r>
              <a:rPr lang="en-US" altLang="zh-CN" sz="3600" b="1">
                <a:solidFill>
                  <a:srgbClr val="000000"/>
                </a:solidFill>
                <a:ea typeface="隶书" pitchFamily="49" charset="-122"/>
              </a:rPr>
              <a:t>356</a:t>
            </a:r>
            <a:r>
              <a:rPr lang="zh-CN" altLang="en-US" sz="3600" b="1">
                <a:solidFill>
                  <a:srgbClr val="000000"/>
                </a:solidFill>
                <a:ea typeface="隶书" pitchFamily="49" charset="-122"/>
              </a:rPr>
              <a:t>年</a:t>
            </a:r>
          </a:p>
        </p:txBody>
      </p:sp>
      <p:sp>
        <p:nvSpPr>
          <p:cNvPr id="13318" name="Text Box 11"/>
          <p:cNvSpPr txBox="1">
            <a:spLocks noChangeArrowheads="1"/>
          </p:cNvSpPr>
          <p:nvPr/>
        </p:nvSpPr>
        <p:spPr bwMode="auto">
          <a:xfrm>
            <a:off x="2209800" y="2560638"/>
            <a:ext cx="61066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ea typeface="隶书" pitchFamily="49" charset="-122"/>
              </a:rPr>
              <a:t>商鞅</a:t>
            </a:r>
            <a:r>
              <a:rPr lang="en-US" altLang="zh-CN" sz="3600" b="1" dirty="0">
                <a:solidFill>
                  <a:srgbClr val="000000"/>
                </a:solidFill>
                <a:ea typeface="隶书" pitchFamily="49" charset="-122"/>
              </a:rPr>
              <a:t>(</a:t>
            </a:r>
            <a:r>
              <a:rPr lang="zh-CN" altLang="en-US" sz="3600" b="1" dirty="0">
                <a:solidFill>
                  <a:srgbClr val="000000"/>
                </a:solidFill>
                <a:ea typeface="隶书" pitchFamily="49" charset="-122"/>
              </a:rPr>
              <a:t>在秦孝公支持下</a:t>
            </a:r>
            <a:r>
              <a:rPr lang="en-US" altLang="zh-CN" sz="3600" b="1" dirty="0">
                <a:solidFill>
                  <a:srgbClr val="000000"/>
                </a:solidFill>
                <a:ea typeface="隶书" pitchFamily="49" charset="-122"/>
              </a:rPr>
              <a:t>) </a:t>
            </a:r>
          </a:p>
        </p:txBody>
      </p:sp>
      <p:sp>
        <p:nvSpPr>
          <p:cNvPr id="13319" name="AutoShape 14">
            <a:hlinkClick r:id="" action="ppaction://noaction" highlightClick="1"/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-19041" y="2823831"/>
            <a:ext cx="531204" cy="377825"/>
          </a:xfrm>
          <a:prstGeom prst="star8">
            <a:avLst>
              <a:gd name="adj" fmla="val 38250"/>
            </a:avLst>
          </a:prstGeom>
          <a:gradFill rotWithShape="1">
            <a:gsLst>
              <a:gs pos="0">
                <a:srgbClr val="FFFF00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9525" cmpd="sng">
            <a:miter lim="800000"/>
            <a:headEnd/>
            <a:tailEnd/>
          </a:ln>
          <a:scene3d>
            <a:camera prst="legacyObliqueRight"/>
            <a:lightRig rig="legacyFlat2" dir="t"/>
          </a:scene3d>
          <a:sp3d extrusionH="746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3600">
              <a:solidFill>
                <a:srgbClr val="000000"/>
              </a:solidFill>
            </a:endParaRPr>
          </a:p>
        </p:txBody>
      </p:sp>
      <p:sp>
        <p:nvSpPr>
          <p:cNvPr id="13320" name="AutoShape 15">
            <a:hlinkClick r:id="" action="ppaction://noaction" highlightClick="1"/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118" y="3350527"/>
            <a:ext cx="531204" cy="377825"/>
          </a:xfrm>
          <a:prstGeom prst="star8">
            <a:avLst>
              <a:gd name="adj" fmla="val 38250"/>
            </a:avLst>
          </a:prstGeom>
          <a:gradFill rotWithShape="1">
            <a:gsLst>
              <a:gs pos="0">
                <a:srgbClr val="FFFF00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9525" cmpd="sng">
            <a:miter lim="800000"/>
            <a:headEnd/>
            <a:tailEnd/>
          </a:ln>
          <a:scene3d>
            <a:camera prst="legacyObliqueRight"/>
            <a:lightRig rig="legacyFlat2" dir="t"/>
          </a:scene3d>
          <a:sp3d extrusionH="746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3600">
              <a:solidFill>
                <a:srgbClr val="000000"/>
              </a:solidFill>
            </a:endParaRPr>
          </a:p>
        </p:txBody>
      </p:sp>
      <p:sp>
        <p:nvSpPr>
          <p:cNvPr id="13321" name="Text Box 16"/>
          <p:cNvSpPr txBox="1">
            <a:spLocks noChangeArrowheads="1"/>
          </p:cNvSpPr>
          <p:nvPr/>
        </p:nvSpPr>
        <p:spPr bwMode="auto">
          <a:xfrm>
            <a:off x="457199" y="3216275"/>
            <a:ext cx="25712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600">
                <a:solidFill>
                  <a:srgbClr val="000000"/>
                </a:solidFill>
              </a:rPr>
              <a:t> </a:t>
            </a:r>
            <a:r>
              <a:rPr lang="en-US" altLang="zh-CN" sz="3600" b="1">
                <a:solidFill>
                  <a:srgbClr val="000000"/>
                </a:solidFill>
                <a:ea typeface="隶书" pitchFamily="49" charset="-122"/>
              </a:rPr>
              <a:t>3. </a:t>
            </a:r>
            <a:r>
              <a:rPr lang="zh-CN" altLang="en-US" sz="3600" b="1">
                <a:solidFill>
                  <a:srgbClr val="000000"/>
                </a:solidFill>
                <a:ea typeface="隶书" pitchFamily="49" charset="-122"/>
              </a:rPr>
              <a:t>目的：</a:t>
            </a:r>
          </a:p>
        </p:txBody>
      </p:sp>
      <p:sp>
        <p:nvSpPr>
          <p:cNvPr id="13322" name="Text Box 17"/>
          <p:cNvSpPr txBox="1">
            <a:spLocks noChangeArrowheads="1"/>
          </p:cNvSpPr>
          <p:nvPr/>
        </p:nvSpPr>
        <p:spPr bwMode="auto">
          <a:xfrm>
            <a:off x="2286000" y="3216275"/>
            <a:ext cx="39639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>
                <a:solidFill>
                  <a:srgbClr val="FF0066"/>
                </a:solidFill>
                <a:ea typeface="隶书" pitchFamily="49" charset="-122"/>
              </a:rPr>
              <a:t>富国强兵</a:t>
            </a:r>
          </a:p>
        </p:txBody>
      </p:sp>
    </p:spTree>
    <p:extLst>
      <p:ext uri="{BB962C8B-B14F-4D97-AF65-F5344CB8AC3E}">
        <p14:creationId xmlns:p14="http://schemas.microsoft.com/office/powerpoint/2010/main" xmlns="" val="11109161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uild="p" autoUpdateAnimBg="0"/>
      <p:bldP spid="13317" grpId="0" autoUpdateAnimBg="0"/>
      <p:bldP spid="1332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75"/>
          <p:cNvSpPr txBox="1">
            <a:spLocks noChangeArrowheads="1"/>
          </p:cNvSpPr>
          <p:nvPr/>
        </p:nvSpPr>
        <p:spPr bwMode="auto">
          <a:xfrm>
            <a:off x="3130550" y="4191000"/>
            <a:ext cx="5181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A50021"/>
                </a:solidFill>
              </a:rPr>
              <a:t>对后世行政制度影响最深远</a:t>
            </a:r>
          </a:p>
        </p:txBody>
      </p:sp>
      <p:sp>
        <p:nvSpPr>
          <p:cNvPr id="14339" name="Text Box 74"/>
          <p:cNvSpPr txBox="1">
            <a:spLocks noChangeArrowheads="1"/>
          </p:cNvSpPr>
          <p:nvPr/>
        </p:nvSpPr>
        <p:spPr bwMode="auto">
          <a:xfrm>
            <a:off x="3962400" y="4325938"/>
            <a:ext cx="28956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A50021"/>
                </a:solidFill>
              </a:rPr>
              <a:t>核心内容</a:t>
            </a:r>
          </a:p>
        </p:txBody>
      </p:sp>
      <p:sp>
        <p:nvSpPr>
          <p:cNvPr id="14340" name="Text Box 73"/>
          <p:cNvSpPr txBox="1">
            <a:spLocks noChangeArrowheads="1"/>
          </p:cNvSpPr>
          <p:nvPr/>
        </p:nvSpPr>
        <p:spPr bwMode="auto">
          <a:xfrm>
            <a:off x="3352800" y="4129088"/>
            <a:ext cx="3505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A50021"/>
                </a:solidFill>
              </a:rPr>
              <a:t>损害了旧贵族利益</a:t>
            </a:r>
          </a:p>
        </p:txBody>
      </p:sp>
      <p:sp>
        <p:nvSpPr>
          <p:cNvPr id="14341" name="Text Box 31"/>
          <p:cNvSpPr txBox="1">
            <a:spLocks noChangeArrowheads="1"/>
          </p:cNvSpPr>
          <p:nvPr/>
        </p:nvSpPr>
        <p:spPr bwMode="auto">
          <a:xfrm>
            <a:off x="2895600" y="3021013"/>
            <a:ext cx="5029200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提高农民生产的积极性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3200" b="1">
              <a:solidFill>
                <a:srgbClr val="A50021"/>
              </a:solidFill>
            </a:endParaRPr>
          </a:p>
        </p:txBody>
      </p:sp>
      <p:grpSp>
        <p:nvGrpSpPr>
          <p:cNvPr id="14342" name="Group 36"/>
          <p:cNvGrpSpPr>
            <a:grpSpLocks/>
          </p:cNvGrpSpPr>
          <p:nvPr/>
        </p:nvGrpSpPr>
        <p:grpSpPr bwMode="auto">
          <a:xfrm>
            <a:off x="3048000" y="381000"/>
            <a:ext cx="2133600" cy="2133600"/>
            <a:chOff x="0" y="0"/>
            <a:chExt cx="1344" cy="1152"/>
          </a:xfrm>
        </p:grpSpPr>
        <p:sp>
          <p:nvSpPr>
            <p:cNvPr id="14343" name="AutoShape 37"/>
            <p:cNvSpPr>
              <a:spLocks noChangeArrowheads="1"/>
            </p:cNvSpPr>
            <p:nvPr/>
          </p:nvSpPr>
          <p:spPr bwMode="auto">
            <a:xfrm>
              <a:off x="0" y="0"/>
              <a:ext cx="1344" cy="1152"/>
            </a:xfrm>
            <a:prstGeom prst="foldedCorner">
              <a:avLst>
                <a:gd name="adj" fmla="val 12500"/>
              </a:avLst>
            </a:prstGeom>
            <a:solidFill>
              <a:srgbClr val="CCECFF"/>
            </a:solidFill>
            <a:ln w="952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344" name="Text Box 38"/>
            <p:cNvSpPr txBox="1">
              <a:spLocks noChangeArrowheads="1"/>
            </p:cNvSpPr>
            <p:nvPr/>
          </p:nvSpPr>
          <p:spPr bwMode="auto">
            <a:xfrm>
              <a:off x="258" y="0"/>
              <a:ext cx="876" cy="3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0000FF"/>
                  </a:solidFill>
                </a:rPr>
                <a:t>兵强</a:t>
              </a:r>
            </a:p>
          </p:txBody>
        </p:sp>
      </p:grpSp>
      <p:grpSp>
        <p:nvGrpSpPr>
          <p:cNvPr id="14345" name="Group 43"/>
          <p:cNvGrpSpPr>
            <a:grpSpLocks/>
          </p:cNvGrpSpPr>
          <p:nvPr/>
        </p:nvGrpSpPr>
        <p:grpSpPr bwMode="auto">
          <a:xfrm>
            <a:off x="5029200" y="381000"/>
            <a:ext cx="3810000" cy="2133600"/>
            <a:chOff x="0" y="0"/>
            <a:chExt cx="2400" cy="1152"/>
          </a:xfrm>
        </p:grpSpPr>
        <p:sp>
          <p:nvSpPr>
            <p:cNvPr id="14346" name="AutoShape 44"/>
            <p:cNvSpPr>
              <a:spLocks noChangeArrowheads="1"/>
            </p:cNvSpPr>
            <p:nvPr/>
          </p:nvSpPr>
          <p:spPr bwMode="auto">
            <a:xfrm>
              <a:off x="0" y="0"/>
              <a:ext cx="2400" cy="1152"/>
            </a:xfrm>
            <a:prstGeom prst="foldedCorner">
              <a:avLst>
                <a:gd name="adj" fmla="val 12500"/>
              </a:avLst>
            </a:prstGeom>
            <a:solidFill>
              <a:srgbClr val="CCECFF"/>
            </a:solidFill>
            <a:ln w="952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347" name="Text Box 45"/>
            <p:cNvSpPr txBox="1">
              <a:spLocks noChangeArrowheads="1"/>
            </p:cNvSpPr>
            <p:nvPr/>
          </p:nvSpPr>
          <p:spPr bwMode="auto">
            <a:xfrm>
              <a:off x="375" y="0"/>
              <a:ext cx="1785" cy="3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0000FF"/>
                  </a:solidFill>
                </a:rPr>
                <a:t>加强中央集权</a:t>
              </a:r>
            </a:p>
          </p:txBody>
        </p:sp>
      </p:grpSp>
      <p:grpSp>
        <p:nvGrpSpPr>
          <p:cNvPr id="14348" name="Group 46"/>
          <p:cNvGrpSpPr>
            <a:grpSpLocks/>
          </p:cNvGrpSpPr>
          <p:nvPr/>
        </p:nvGrpSpPr>
        <p:grpSpPr bwMode="auto">
          <a:xfrm>
            <a:off x="304800" y="381000"/>
            <a:ext cx="2743200" cy="2133600"/>
            <a:chOff x="0" y="0"/>
            <a:chExt cx="1728" cy="1344"/>
          </a:xfrm>
        </p:grpSpPr>
        <p:sp>
          <p:nvSpPr>
            <p:cNvPr id="14349" name="AutoShape 47"/>
            <p:cNvSpPr>
              <a:spLocks noChangeArrowheads="1"/>
            </p:cNvSpPr>
            <p:nvPr/>
          </p:nvSpPr>
          <p:spPr bwMode="auto">
            <a:xfrm>
              <a:off x="0" y="0"/>
              <a:ext cx="1728" cy="1344"/>
            </a:xfrm>
            <a:prstGeom prst="foldedCorner">
              <a:avLst>
                <a:gd name="adj" fmla="val 12500"/>
              </a:avLst>
            </a:prstGeom>
            <a:solidFill>
              <a:srgbClr val="CCECFF"/>
            </a:solidFill>
            <a:ln w="952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350" name="Text Box 48"/>
            <p:cNvSpPr txBox="1">
              <a:spLocks noChangeArrowheads="1"/>
            </p:cNvSpPr>
            <p:nvPr/>
          </p:nvSpPr>
          <p:spPr bwMode="auto">
            <a:xfrm>
              <a:off x="528" y="0"/>
              <a:ext cx="66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0000FF"/>
                  </a:solidFill>
                </a:rPr>
                <a:t>国富</a:t>
              </a:r>
            </a:p>
          </p:txBody>
        </p:sp>
      </p:grpSp>
      <p:sp>
        <p:nvSpPr>
          <p:cNvPr id="14351" name="Text Box 21"/>
          <p:cNvSpPr txBox="1">
            <a:spLocks noChangeArrowheads="1"/>
          </p:cNvSpPr>
          <p:nvPr/>
        </p:nvSpPr>
        <p:spPr bwMode="auto">
          <a:xfrm>
            <a:off x="0" y="3997325"/>
            <a:ext cx="3886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编制户口，加强刑罚</a:t>
            </a:r>
          </a:p>
        </p:txBody>
      </p:sp>
      <p:sp>
        <p:nvSpPr>
          <p:cNvPr id="14352" name="Text Box 5"/>
          <p:cNvSpPr txBox="1">
            <a:spLocks noChangeArrowheads="1"/>
          </p:cNvSpPr>
          <p:nvPr/>
        </p:nvSpPr>
        <p:spPr bwMode="auto">
          <a:xfrm>
            <a:off x="457200" y="3992563"/>
            <a:ext cx="20574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ea typeface="华文行楷" pitchFamily="2" charset="-122"/>
              </a:rPr>
              <a:t>奖励生产</a:t>
            </a:r>
          </a:p>
        </p:txBody>
      </p:sp>
      <p:sp>
        <p:nvSpPr>
          <p:cNvPr id="14353" name="Text Box 20"/>
          <p:cNvSpPr txBox="1">
            <a:spLocks noChangeArrowheads="1"/>
          </p:cNvSpPr>
          <p:nvPr/>
        </p:nvSpPr>
        <p:spPr bwMode="auto">
          <a:xfrm>
            <a:off x="457200" y="4038600"/>
            <a:ext cx="2057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奖励军功</a:t>
            </a:r>
          </a:p>
        </p:txBody>
      </p:sp>
      <p:sp>
        <p:nvSpPr>
          <p:cNvPr id="14354" name="Text Box 2"/>
          <p:cNvSpPr txBox="1">
            <a:spLocks noChangeArrowheads="1"/>
          </p:cNvSpPr>
          <p:nvPr/>
        </p:nvSpPr>
        <p:spPr bwMode="auto">
          <a:xfrm>
            <a:off x="449263" y="3990975"/>
            <a:ext cx="2743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承认土地私有</a:t>
            </a:r>
          </a:p>
        </p:txBody>
      </p:sp>
      <p:sp>
        <p:nvSpPr>
          <p:cNvPr id="14355" name="Text Box 22"/>
          <p:cNvSpPr txBox="1">
            <a:spLocks noChangeArrowheads="1"/>
          </p:cNvSpPr>
          <p:nvPr/>
        </p:nvSpPr>
        <p:spPr bwMode="auto">
          <a:xfrm>
            <a:off x="609600" y="3611563"/>
            <a:ext cx="19050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推行县制</a:t>
            </a:r>
          </a:p>
        </p:txBody>
      </p:sp>
      <p:sp>
        <p:nvSpPr>
          <p:cNvPr id="14356" name="Text Box 6"/>
          <p:cNvSpPr txBox="1">
            <a:spLocks noChangeArrowheads="1"/>
          </p:cNvSpPr>
          <p:nvPr/>
        </p:nvSpPr>
        <p:spPr bwMode="auto">
          <a:xfrm>
            <a:off x="473075" y="3232150"/>
            <a:ext cx="2286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ea typeface="华文行楷" pitchFamily="2" charset="-122"/>
              </a:rPr>
              <a:t>统一度量衡</a:t>
            </a:r>
          </a:p>
        </p:txBody>
      </p:sp>
      <p:sp>
        <p:nvSpPr>
          <p:cNvPr id="14357" name="AutoShape 50"/>
          <p:cNvSpPr>
            <a:spLocks/>
          </p:cNvSpPr>
          <p:nvPr/>
        </p:nvSpPr>
        <p:spPr bwMode="auto">
          <a:xfrm rot="5400000">
            <a:off x="4206875" y="-1028700"/>
            <a:ext cx="762000" cy="8229600"/>
          </a:xfrm>
          <a:prstGeom prst="rightBrace">
            <a:avLst>
              <a:gd name="adj1" fmla="val 90000"/>
              <a:gd name="adj2" fmla="val 49708"/>
            </a:avLst>
          </a:pr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58" name="Text Box 53"/>
          <p:cNvSpPr txBox="1">
            <a:spLocks noChangeArrowheads="1"/>
          </p:cNvSpPr>
          <p:nvPr/>
        </p:nvSpPr>
        <p:spPr bwMode="auto">
          <a:xfrm>
            <a:off x="2286000" y="5257800"/>
            <a:ext cx="4648200" cy="701675"/>
          </a:xfrm>
          <a:prstGeom prst="rect">
            <a:avLst/>
          </a:prstGeom>
          <a:solidFill>
            <a:srgbClr val="33CC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000" b="1">
                <a:solidFill>
                  <a:srgbClr val="000000"/>
                </a:solidFill>
              </a:rPr>
              <a:t>确立了封建统治</a:t>
            </a:r>
            <a:endParaRPr lang="zh-CN" altLang="en-US" sz="4000" b="1">
              <a:solidFill>
                <a:srgbClr val="990000"/>
              </a:solidFill>
            </a:endParaRPr>
          </a:p>
        </p:txBody>
      </p:sp>
      <p:sp>
        <p:nvSpPr>
          <p:cNvPr id="14359" name="AutoShape 32" descr="再生纸"/>
          <p:cNvSpPr>
            <a:spLocks noChangeArrowheads="1"/>
          </p:cNvSpPr>
          <p:nvPr/>
        </p:nvSpPr>
        <p:spPr bwMode="auto">
          <a:xfrm>
            <a:off x="2338388" y="4044950"/>
            <a:ext cx="6657975" cy="2120900"/>
          </a:xfrm>
          <a:prstGeom prst="roundRect">
            <a:avLst>
              <a:gd name="adj" fmla="val 13745"/>
            </a:avLst>
          </a:prstGeom>
          <a:blipFill dpi="0" rotWithShape="1">
            <a:blip r:embed="rId2">
              <a:alphaModFix amt="95000"/>
            </a:blip>
            <a:srcRect/>
            <a:tile tx="0" ty="0" sx="100000" sy="100000" flip="none" algn="tl"/>
          </a:blipFill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商鞅将全国人口，按照五家为“伍”、十家为“什”编定户籍，规定一家有罪，九家检举，否则十家连坐。并严格规定，犯法而不告发的要处以腰斩；告发者同斩敌者一样受赏。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4360" name="Text Box 52"/>
          <p:cNvSpPr txBox="1">
            <a:spLocks noChangeArrowheads="1"/>
          </p:cNvSpPr>
          <p:nvPr/>
        </p:nvSpPr>
        <p:spPr bwMode="auto">
          <a:xfrm>
            <a:off x="1206500" y="3278188"/>
            <a:ext cx="7620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1F497D"/>
                </a:solidFill>
                <a:ea typeface="隶书" pitchFamily="49" charset="-122"/>
              </a:rPr>
              <a:t>秦国富强起来，国力大增，为以后兼并六国打下了坚实的基础。</a:t>
            </a:r>
          </a:p>
        </p:txBody>
      </p:sp>
      <p:sp>
        <p:nvSpPr>
          <p:cNvPr id="14361" name="AutoShape 30" descr="再生纸"/>
          <p:cNvSpPr>
            <a:spLocks noChangeArrowheads="1"/>
          </p:cNvSpPr>
          <p:nvPr/>
        </p:nvSpPr>
        <p:spPr bwMode="auto">
          <a:xfrm>
            <a:off x="3240088" y="3543300"/>
            <a:ext cx="5791200" cy="1295400"/>
          </a:xfrm>
          <a:prstGeom prst="roundRect">
            <a:avLst>
              <a:gd name="adj" fmla="val 13745"/>
            </a:avLst>
          </a:prstGeom>
          <a:blipFill dpi="0" rotWithShape="1">
            <a:blip r:embed="rId2">
              <a:alphaModFix amt="95000"/>
            </a:blip>
            <a:srcRect/>
            <a:tile tx="0" ty="0" sx="100000" sy="100000" flip="none" algn="tl"/>
          </a:blipFill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国君直接任命官吏治理，中央政令直接下达地方，地方一切民情也都上达中央。</a:t>
            </a:r>
          </a:p>
        </p:txBody>
      </p:sp>
      <p:sp>
        <p:nvSpPr>
          <p:cNvPr id="14362" name="AutoShape 29" descr="再生纸"/>
          <p:cNvSpPr>
            <a:spLocks noChangeArrowheads="1"/>
          </p:cNvSpPr>
          <p:nvPr/>
        </p:nvSpPr>
        <p:spPr bwMode="auto">
          <a:xfrm>
            <a:off x="2325688" y="3429000"/>
            <a:ext cx="6705600" cy="1676400"/>
          </a:xfrm>
          <a:prstGeom prst="roundRect">
            <a:avLst>
              <a:gd name="adj" fmla="val 13745"/>
            </a:avLst>
          </a:prstGeom>
          <a:blipFill dpi="0" rotWithShape="1">
            <a:blip r:embed="rId2">
              <a:alphaModFix amt="95000"/>
            </a:blip>
            <a:srcRect/>
            <a:tile tx="0" ty="0" sx="100000" sy="100000" flip="none" algn="tl"/>
          </a:blipFill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以前线斩敌人的首级多少来计算，按军功大小授予不同爵位和田宅。旧贵族没有军功的就没有爵位，不能享有特权。</a:t>
            </a:r>
          </a:p>
        </p:txBody>
      </p:sp>
      <p:sp>
        <p:nvSpPr>
          <p:cNvPr id="14363" name="AutoShape 28" descr="再生纸"/>
          <p:cNvSpPr>
            <a:spLocks noChangeArrowheads="1"/>
          </p:cNvSpPr>
          <p:nvPr/>
        </p:nvSpPr>
        <p:spPr bwMode="auto">
          <a:xfrm>
            <a:off x="2374900" y="3638550"/>
            <a:ext cx="6324600" cy="1295400"/>
          </a:xfrm>
          <a:prstGeom prst="roundRect">
            <a:avLst>
              <a:gd name="adj" fmla="val 13745"/>
            </a:avLst>
          </a:prstGeom>
          <a:blipFill dpi="0" rotWithShape="1">
            <a:blip r:embed="rId2">
              <a:alphaModFix amt="95000"/>
            </a:blip>
            <a:srcRect/>
            <a:tile tx="0" ty="0" sx="100000" sy="100000" flip="none" algn="tl"/>
          </a:blipFill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生产粮食布帛多的人，免除徭役。从事商业而贫穷的人，全家罚作奴隶。</a:t>
            </a:r>
          </a:p>
        </p:txBody>
      </p:sp>
      <p:sp>
        <p:nvSpPr>
          <p:cNvPr id="14364" name="Rectangle 54"/>
          <p:cNvSpPr>
            <a:spLocks noChangeArrowheads="1"/>
          </p:cNvSpPr>
          <p:nvPr/>
        </p:nvSpPr>
        <p:spPr bwMode="auto">
          <a:xfrm>
            <a:off x="95250" y="3005138"/>
            <a:ext cx="48387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zh-CN" sz="3200" b="1" dirty="0">
                <a:solidFill>
                  <a:srgbClr val="000000"/>
                </a:solidFill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</a:rPr>
              <a:t>、编制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户籍，</a:t>
            </a:r>
            <a:r>
              <a:rPr lang="zh-CN" altLang="en-US" sz="3200" b="1" dirty="0">
                <a:solidFill>
                  <a:srgbClr val="000000"/>
                </a:solidFill>
              </a:rPr>
              <a:t>加强刑法。</a:t>
            </a:r>
          </a:p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zh-CN" sz="3200" b="1" dirty="0">
                <a:solidFill>
                  <a:srgbClr val="000000"/>
                </a:solidFill>
              </a:rPr>
              <a:t>2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、</a:t>
            </a:r>
            <a:r>
              <a:rPr lang="zh-CN" altLang="en-US" sz="3200" b="1" dirty="0">
                <a:solidFill>
                  <a:srgbClr val="000000"/>
                </a:solidFill>
              </a:rPr>
              <a:t>奖励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军功；</a:t>
            </a:r>
            <a:endParaRPr lang="zh-CN" altLang="en-US" sz="3200" b="1" dirty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zh-CN" sz="3200" b="1" dirty="0">
                <a:solidFill>
                  <a:srgbClr val="000000"/>
                </a:solidFill>
              </a:rPr>
              <a:t>3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、</a:t>
            </a:r>
            <a:r>
              <a:rPr lang="zh-CN" altLang="en-US" sz="3200" b="1" dirty="0">
                <a:solidFill>
                  <a:srgbClr val="000000"/>
                </a:solidFill>
              </a:rPr>
              <a:t>奖励生产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；</a:t>
            </a:r>
            <a:endParaRPr lang="zh-CN" altLang="en-US" sz="3200" b="1" dirty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zh-CN" sz="3200" b="1" dirty="0">
                <a:solidFill>
                  <a:srgbClr val="000000"/>
                </a:solidFill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</a:rPr>
              <a:t>、承认土地私有；</a:t>
            </a:r>
          </a:p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zh-CN" sz="3200" b="1" dirty="0">
                <a:solidFill>
                  <a:srgbClr val="000000"/>
                </a:solidFill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</a:rPr>
              <a:t>、推行县制；</a:t>
            </a:r>
          </a:p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zh-CN" sz="3200" b="1" dirty="0">
                <a:solidFill>
                  <a:srgbClr val="000000"/>
                </a:solidFill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</a:rPr>
              <a:t>、统一度量衡。</a:t>
            </a:r>
          </a:p>
        </p:txBody>
      </p:sp>
      <p:pic>
        <p:nvPicPr>
          <p:cNvPr id="14365" name="Picture 55" descr="秦孝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10438" y="0"/>
            <a:ext cx="1833562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6" name="Picture 59" descr="商鞅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6325" y="2514600"/>
            <a:ext cx="15621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67" name="Group 66"/>
          <p:cNvGrpSpPr>
            <a:grpSpLocks/>
          </p:cNvGrpSpPr>
          <p:nvPr/>
        </p:nvGrpSpPr>
        <p:grpSpPr bwMode="auto">
          <a:xfrm>
            <a:off x="1371600" y="1371600"/>
            <a:ext cx="4648200" cy="1371600"/>
            <a:chOff x="0" y="0"/>
            <a:chExt cx="2928" cy="864"/>
          </a:xfrm>
        </p:grpSpPr>
        <p:sp>
          <p:nvSpPr>
            <p:cNvPr id="14368" name="AutoShape 67"/>
            <p:cNvSpPr>
              <a:spLocks noChangeArrowheads="1"/>
            </p:cNvSpPr>
            <p:nvPr/>
          </p:nvSpPr>
          <p:spPr bwMode="auto">
            <a:xfrm>
              <a:off x="0" y="0"/>
              <a:ext cx="2928" cy="864"/>
            </a:xfrm>
            <a:prstGeom prst="cloudCallout">
              <a:avLst>
                <a:gd name="adj1" fmla="val 75171"/>
                <a:gd name="adj2" fmla="val 37963"/>
              </a:avLst>
            </a:prstGeom>
            <a:solidFill>
              <a:srgbClr val="FFFF99"/>
            </a:solidFill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369" name="Text Box 68"/>
            <p:cNvSpPr txBox="1">
              <a:spLocks noChangeArrowheads="1"/>
            </p:cNvSpPr>
            <p:nvPr/>
          </p:nvSpPr>
          <p:spPr bwMode="auto">
            <a:xfrm>
              <a:off x="432" y="96"/>
              <a:ext cx="2160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800" b="1" dirty="0">
                  <a:solidFill>
                    <a:srgbClr val="0000FF"/>
                  </a:solidFill>
                </a:rPr>
                <a:t>回大王，我认为应该采取这几条措施：</a:t>
              </a:r>
            </a:p>
          </p:txBody>
        </p:sp>
      </p:grpSp>
      <p:grpSp>
        <p:nvGrpSpPr>
          <p:cNvPr id="14370" name="Group 69"/>
          <p:cNvGrpSpPr>
            <a:grpSpLocks/>
          </p:cNvGrpSpPr>
          <p:nvPr/>
        </p:nvGrpSpPr>
        <p:grpSpPr bwMode="auto">
          <a:xfrm>
            <a:off x="457200" y="152400"/>
            <a:ext cx="4953000" cy="1219200"/>
            <a:chOff x="0" y="0"/>
            <a:chExt cx="3120" cy="768"/>
          </a:xfrm>
        </p:grpSpPr>
        <p:sp>
          <p:nvSpPr>
            <p:cNvPr id="14371" name="AutoShape 70"/>
            <p:cNvSpPr>
              <a:spLocks noChangeArrowheads="1"/>
            </p:cNvSpPr>
            <p:nvPr/>
          </p:nvSpPr>
          <p:spPr bwMode="auto">
            <a:xfrm>
              <a:off x="0" y="0"/>
              <a:ext cx="3120" cy="768"/>
            </a:xfrm>
            <a:prstGeom prst="cloudCallout">
              <a:avLst>
                <a:gd name="adj1" fmla="val 85704"/>
                <a:gd name="adj2" fmla="val 8856"/>
              </a:avLst>
            </a:prstGeom>
            <a:solidFill>
              <a:srgbClr val="FFFF99"/>
            </a:solidFill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372" name="Text Box 71"/>
            <p:cNvSpPr txBox="1">
              <a:spLocks noChangeArrowheads="1"/>
            </p:cNvSpPr>
            <p:nvPr/>
          </p:nvSpPr>
          <p:spPr bwMode="auto">
            <a:xfrm>
              <a:off x="288" y="48"/>
              <a:ext cx="2496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800" b="1">
                  <a:solidFill>
                    <a:srgbClr val="0000FF"/>
                  </a:solidFill>
                </a:rPr>
                <a:t>商鞅先生，我们秦国要富强，你有何对策呢？</a:t>
              </a:r>
            </a:p>
          </p:txBody>
        </p:sp>
      </p:grpSp>
      <p:sp>
        <p:nvSpPr>
          <p:cNvPr id="2" name="左大括号 1"/>
          <p:cNvSpPr/>
          <p:nvPr/>
        </p:nvSpPr>
        <p:spPr bwMode="auto">
          <a:xfrm>
            <a:off x="473075" y="4419600"/>
            <a:ext cx="45719" cy="685800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499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9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4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7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0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3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4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4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4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4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4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4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4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4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4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4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4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4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4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4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3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22 -0.02269 L 0.53281 -0.46944 " pathEditMode="relative" rAng="0" ptsTypes="AA">
                                      <p:cBhvr>
                                        <p:cTn id="122" dur="500" fill="hold"/>
                                        <p:tgtEl>
                                          <p:spTgt spid="14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5300" y="-2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3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37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0.14444 L 0.02917 -0.47987 " pathEditMode="relative" rAng="0" ptsTypes="AA">
                                      <p:cBhvr>
                                        <p:cTn id="147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300" y="-30900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9" dur="500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1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 nodeType="clickPar">
                      <p:stCondLst>
                        <p:cond delay="indefinite"/>
                      </p:stCondLst>
                      <p:childTnLst>
                        <p:par>
                          <p:cTn id="1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5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 nodeType="clickPar">
                      <p:stCondLst>
                        <p:cond delay="indefinite"/>
                      </p:stCondLst>
                      <p:childTnLst>
                        <p:par>
                          <p:cTn id="1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4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83 -0.02222 L 0.31667 -0.4088 " pathEditMode="relative" rAng="0" ptsTypes="AA">
                                      <p:cBhvr>
                                        <p:cTn id="175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4800" y="-19000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7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 nodeType="clickPar">
                      <p:stCondLst>
                        <p:cond delay="indefinite"/>
                      </p:stCondLst>
                      <p:childTnLst>
                        <p:par>
                          <p:cTn id="1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2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2638 L -0.00746 -0.40185 " pathEditMode="relative" rAng="0" ptsTypes="AA">
                                      <p:cBhvr>
                                        <p:cTn id="193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18500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95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 nodeType="clickPar">
                      <p:stCondLst>
                        <p:cond delay="indefinite"/>
                      </p:stCondLst>
                      <p:childTnLst>
                        <p:par>
                          <p:cTn id="1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14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14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 nodeType="clickPar">
                      <p:stCondLst>
                        <p:cond delay="indefinite"/>
                      </p:stCondLst>
                      <p:childTnLst>
                        <p:par>
                          <p:cTn id="2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7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 nodeType="clickPar">
                      <p:stCondLst>
                        <p:cond delay="indefinite"/>
                      </p:stCondLst>
                      <p:childTnLst>
                        <p:par>
                          <p:cTn id="2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1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 nodeType="clickPar">
                      <p:stCondLst>
                        <p:cond delay="indefinite"/>
                      </p:stCondLst>
                      <p:childTnLst>
                        <p:par>
                          <p:cTn id="2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01 0.07361 L 0.5717 -0.31319 " pathEditMode="relative" rAng="0" ptsTypes="AA">
                                      <p:cBhvr>
                                        <p:cTn id="221" dur="500" fill="hold"/>
                                        <p:tgtEl>
                                          <p:spTgt spid="14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0900" y="-19100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23" dur="5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 nodeType="clickPar">
                      <p:stCondLst>
                        <p:cond delay="indefinite"/>
                      </p:stCondLst>
                      <p:childTnLst>
                        <p:par>
                          <p:cTn id="2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 nodeType="clickPar">
                      <p:stCondLst>
                        <p:cond delay="indefinite"/>
                      </p:stCondLst>
                      <p:childTnLst>
                        <p:par>
                          <p:cTn id="2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3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0.11759 L 0.01493 -0.21343 " pathEditMode="relative" rAng="0" ptsTypes="AA">
                                      <p:cBhvr>
                                        <p:cTn id="234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800" y="-1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 nodeType="clickPar">
                      <p:stCondLst>
                        <p:cond delay="indefinite"/>
                      </p:stCondLst>
                      <p:childTnLst>
                        <p:par>
                          <p:cTn id="2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9" dur="10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 nodeType="clickPar">
                      <p:stCondLst>
                        <p:cond delay="indefinite"/>
                      </p:stCondLst>
                      <p:childTnLst>
                        <p:par>
                          <p:cTn id="2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4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 nodeType="clickPar">
                      <p:stCondLst>
                        <p:cond delay="indefinite"/>
                      </p:stCondLst>
                      <p:childTnLst>
                        <p:par>
                          <p:cTn id="2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9" dur="10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allAtOnce" autoUpdateAnimBg="0"/>
      <p:bldP spid="14339" grpId="0" build="allAtOnce" autoUpdateAnimBg="0"/>
      <p:bldP spid="14340" grpId="0" build="allAtOnce" autoUpdateAnimBg="0"/>
      <p:bldP spid="14341" grpId="0" build="allAtOnce" autoUpdateAnimBg="0"/>
      <p:bldP spid="14351" grpId="0" build="allAtOnce" autoUpdateAnimBg="0"/>
      <p:bldP spid="14352" grpId="0" autoUpdateAnimBg="0"/>
      <p:bldP spid="14352" grpId="1" autoUpdateAnimBg="0"/>
      <p:bldP spid="14353" grpId="0" autoUpdateAnimBg="0"/>
      <p:bldP spid="14353" grpId="1" autoUpdateAnimBg="0"/>
      <p:bldP spid="14354" grpId="0" autoUpdateAnimBg="0"/>
      <p:bldP spid="14354" grpId="1" autoUpdateAnimBg="0"/>
      <p:bldP spid="14355" grpId="0" build="allAtOnce" autoUpdateAnimBg="0"/>
      <p:bldP spid="14356" grpId="0" autoUpdateAnimBg="0"/>
      <p:bldP spid="14356" grpId="1" autoUpdateAnimBg="0"/>
      <p:bldP spid="14357" grpId="0" animBg="1" autoUpdateAnimBg="0"/>
      <p:bldP spid="14358" grpId="0" animBg="1" autoUpdateAnimBg="0"/>
      <p:bldP spid="14359" grpId="0" animBg="1" autoUpdateAnimBg="0"/>
      <p:bldP spid="14359" grpId="1" animBg="1" autoUpdateAnimBg="0"/>
      <p:bldP spid="14360" grpId="0" autoUpdateAnimBg="0"/>
      <p:bldP spid="14361" grpId="0" animBg="1" autoUpdateAnimBg="0"/>
      <p:bldP spid="14361" grpId="1" animBg="1" autoUpdateAnimBg="0"/>
      <p:bldP spid="14362" grpId="0" animBg="1" autoUpdateAnimBg="0"/>
      <p:bldP spid="14362" grpId="1" animBg="1" autoUpdateAnimBg="0"/>
      <p:bldP spid="14363" grpId="0" animBg="1" autoUpdateAnimBg="0"/>
      <p:bldP spid="14363" grpId="1" animBg="1" autoUpdateAnimBg="0"/>
      <p:bldP spid="14364" grpId="0" build="p" autoUpdateAnimBg="0"/>
      <p:bldP spid="14364" grpId="1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51520" y="709367"/>
            <a:ext cx="81304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商鞅变法后有哪些地方与以前不一样了？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914400" y="2362200"/>
            <a:ext cx="3810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统治阶级： 奴隶主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914400" y="3200400"/>
            <a:ext cx="3810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政治制度： 分封制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914400" y="4038600"/>
            <a:ext cx="4114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土地所有制：公有制</a:t>
            </a:r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>
            <a:off x="4572000" y="2667000"/>
            <a:ext cx="5334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>
            <a:off x="4648200" y="3505200"/>
            <a:ext cx="5334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724400" y="4343400"/>
            <a:ext cx="5334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5181600" y="2362200"/>
            <a:ext cx="1905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地主阶级</a:t>
            </a: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5562600" y="3200400"/>
            <a:ext cx="1371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县制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5410200" y="4038600"/>
            <a:ext cx="1676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私有制</a:t>
            </a: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7543800" y="2438400"/>
            <a:ext cx="79375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000" b="1">
                <a:solidFill>
                  <a:srgbClr val="5C3399"/>
                </a:solidFill>
                <a:latin typeface="Times New Roman" pitchFamily="18" charset="0"/>
              </a:rPr>
              <a:t>封建制度</a:t>
            </a:r>
          </a:p>
        </p:txBody>
      </p:sp>
      <p:sp>
        <p:nvSpPr>
          <p:cNvPr id="15373" name="AutoShape 13"/>
          <p:cNvSpPr>
            <a:spLocks/>
          </p:cNvSpPr>
          <p:nvPr/>
        </p:nvSpPr>
        <p:spPr bwMode="auto">
          <a:xfrm>
            <a:off x="7086600" y="2667000"/>
            <a:ext cx="304800" cy="1828800"/>
          </a:xfrm>
          <a:prstGeom prst="rightBrace">
            <a:avLst>
              <a:gd name="adj1" fmla="val 50000"/>
              <a:gd name="adj2" fmla="val 50000"/>
            </a:avLst>
          </a:prstGeom>
          <a:noFill/>
          <a:ln w="15875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374" name="Text Box 31"/>
          <p:cNvSpPr txBox="1">
            <a:spLocks noChangeArrowheads="1"/>
          </p:cNvSpPr>
          <p:nvPr/>
        </p:nvSpPr>
        <p:spPr bwMode="auto">
          <a:xfrm>
            <a:off x="1219200" y="5029200"/>
            <a:ext cx="63246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A50021"/>
                </a:solidFill>
              </a:rPr>
              <a:t>春秋战国时期</a:t>
            </a:r>
            <a:r>
              <a:rPr lang="zh-CN" altLang="en-US" sz="3200" b="1">
                <a:solidFill>
                  <a:srgbClr val="0D0D0D"/>
                </a:solidFill>
              </a:rPr>
              <a:t>是我国奴隶制度瓦解，封建制度形成 的过程。</a:t>
            </a:r>
          </a:p>
        </p:txBody>
      </p:sp>
    </p:spTree>
    <p:extLst>
      <p:ext uri="{BB962C8B-B14F-4D97-AF65-F5344CB8AC3E}">
        <p14:creationId xmlns:p14="http://schemas.microsoft.com/office/powerpoint/2010/main" xmlns="" val="7243933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  <p:bldP spid="15364" grpId="0" autoUpdateAnimBg="0"/>
      <p:bldP spid="15365" grpId="0" autoUpdateAnimBg="0"/>
      <p:bldP spid="15366" grpId="0" animBg="1"/>
      <p:bldP spid="15367" grpId="0" animBg="1"/>
      <p:bldP spid="15368" grpId="0" animBg="1"/>
      <p:bldP spid="15369" grpId="0" autoUpdateAnimBg="0"/>
      <p:bldP spid="15370" grpId="0" autoUpdateAnimBg="0"/>
      <p:bldP spid="15371" grpId="0" autoUpdateAnimBg="0"/>
      <p:bldP spid="15372" grpId="0" autoUpdateAnimBg="0"/>
      <p:bldP spid="15373" grpId="0" animBg="1" autoUpdateAnimBg="0"/>
      <p:bldP spid="1537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ChangeArrowheads="1"/>
          </p:cNvSpPr>
          <p:nvPr/>
        </p:nvSpPr>
        <p:spPr bwMode="auto">
          <a:xfrm>
            <a:off x="153636" y="1450543"/>
            <a:ext cx="89903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itchFamily="18" charset="0"/>
              </a:rPr>
              <a:t>假如</a:t>
            </a:r>
            <a:r>
              <a:rPr lang="zh-CN" altLang="en-US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itchFamily="18" charset="0"/>
              </a:rPr>
              <a:t>你是秦国的贫民子弟，你欢迎改革吗？</a:t>
            </a:r>
            <a:endParaRPr lang="zh-CN" altLang="en-US" sz="36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8437" name="TextBox 4"/>
          <p:cNvSpPr txBox="1">
            <a:spLocks noChangeArrowheads="1"/>
          </p:cNvSpPr>
          <p:nvPr/>
        </p:nvSpPr>
        <p:spPr bwMode="auto">
          <a:xfrm>
            <a:off x="351205" y="2722837"/>
            <a:ext cx="8180388" cy="2751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 2" pitchFamily="18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+mn-ea"/>
                <a:ea typeface="+mn-ea"/>
              </a:rPr>
              <a:t>欢迎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。</a:t>
            </a:r>
          </a:p>
          <a:p>
            <a:pPr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 2" pitchFamily="18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①因为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奖励生产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调动了农民的生产积极性；</a:t>
            </a:r>
          </a:p>
          <a:p>
            <a:pPr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 2" pitchFamily="18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②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建立县制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加强了中央集权，有利于国家安定，能让农民安定生产和生活；</a:t>
            </a:r>
          </a:p>
          <a:p>
            <a:pPr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 2" pitchFamily="18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③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奖励军功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可以鼓励贫民子弟奖励军功封官授爵。</a:t>
            </a:r>
          </a:p>
        </p:txBody>
      </p:sp>
      <p:sp>
        <p:nvSpPr>
          <p:cNvPr id="18438" name="Rectangle 1"/>
          <p:cNvSpPr>
            <a:spLocks noChangeArrowheads="1"/>
          </p:cNvSpPr>
          <p:nvPr/>
        </p:nvSpPr>
        <p:spPr bwMode="auto">
          <a:xfrm>
            <a:off x="323850" y="2636838"/>
            <a:ext cx="8610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zh-CN" altLang="zh-CN" sz="2800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379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utoUpdateAnimBg="0"/>
    </p:bldLst>
  </p:timing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Office 主题​​">
  <a:themeElements>
    <a:clrScheme name="1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916</Words>
  <Application/>
  <PresentationFormat/>
  <Paragraphs>81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Office 主题​​</vt:lpstr>
      <vt:lpstr>2_Office 主题​​</vt:lpstr>
      <vt:lpstr>暗香扑面</vt:lpstr>
      <vt:lpstr>第10课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商鞅虽死，“秦法未败”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gz</cp:lastModifiedBy>
  <cp:revision/>
  <dcterms:created xsi:type="dcterms:W3CDTF">2016-10-08T07:03:08Z</dcterms:created>
  <dcterms:modified xsi:type="dcterms:W3CDTF">2018-08-11T21:44:40Z</dcterms:modified>
</cp:coreProperties>
</file>