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1772816"/>
            <a:ext cx="68691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5400" dirty="0" smtClean="0"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5400" dirty="0" smtClean="0">
                <a:latin typeface="微软雅黑" pitchFamily="34" charset="-122"/>
                <a:ea typeface="微软雅黑" pitchFamily="34" charset="-122"/>
              </a:rPr>
              <a:t>课    新的大一统</a:t>
            </a:r>
            <a:endParaRPr lang="zh-CN" altLang="en-US" sz="5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052736"/>
            <a:ext cx="82809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4000" kern="1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自主学习：</a:t>
            </a:r>
            <a:endParaRPr lang="en-US" altLang="zh-CN" sz="4000" kern="1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4000" kern="1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完成《课堂导练</a:t>
            </a:r>
            <a:r>
              <a:rPr lang="zh-CN" altLang="zh-CN" sz="4000" kern="1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》“</a:t>
            </a:r>
            <a:r>
              <a:rPr lang="zh-CN" altLang="zh-CN" sz="4000" kern="1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自主学习案”</a:t>
            </a:r>
            <a:endParaRPr lang="zh-CN" altLang="zh-CN" sz="4000" kern="100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4000" kern="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25648" y="0"/>
            <a:ext cx="54534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学</a:t>
            </a:r>
            <a:endParaRPr lang="zh-CN" altLang="en-US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25648" y="0"/>
            <a:ext cx="54534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展</a:t>
            </a:r>
            <a:endParaRPr lang="zh-CN" altLang="en-US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23528" y="650885"/>
            <a:ext cx="860444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汉武帝采取了哪些措施？</a:t>
            </a:r>
            <a:endParaRPr lang="zh-CN" altLang="en-US" sz="3200" b="1" dirty="0" smtClean="0"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32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32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32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、汉武帝是如何解决诸侯王势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为了进一步巩固政权力膨胀威协皇权问题的？</a:t>
            </a:r>
            <a:endParaRPr lang="en-US" altLang="zh-CN" sz="32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32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3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、汉武帝在思想上是如何加强思想控制的？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552" y="1268760"/>
            <a:ext cx="81369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答：削弱相权，加强监察制度，强化了皇权对中央和地方各级行政机构的控制。</a:t>
            </a:r>
            <a:endParaRPr lang="zh-CN" altLang="en-US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9552" y="3717032"/>
            <a:ext cx="67687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答：接受</a:t>
            </a:r>
            <a:r>
              <a:rPr lang="zh-CN" altLang="en-US" sz="28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主父偃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建议颁布</a:t>
            </a:r>
            <a:r>
              <a:rPr lang="zh-CN" altLang="en-US" sz="28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“推恩令”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lang="zh-CN" altLang="en-US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9552" y="5301208"/>
            <a:ext cx="81369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答：接受</a:t>
            </a:r>
            <a:r>
              <a:rPr lang="zh-CN" altLang="en-US" sz="28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董仲舒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的建议将</a:t>
            </a:r>
            <a:r>
              <a:rPr lang="zh-CN" altLang="en-US" sz="28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“罢黜百家 独尊儒术”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定为国策，大兴儒学教育，并重用儒生为官。</a:t>
            </a:r>
            <a:endParaRPr lang="zh-CN" altLang="en-US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54534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归</a:t>
            </a:r>
            <a:endParaRPr lang="zh-CN" altLang="en-US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908720"/>
            <a:ext cx="820891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3600" b="1" kern="100" dirty="0" smtClean="0">
                <a:latin typeface="微软雅黑" pitchFamily="34" charset="-122"/>
                <a:ea typeface="微软雅黑" pitchFamily="34" charset="-122"/>
              </a:rPr>
              <a:t>为巩固皇权，汉武帝</a:t>
            </a:r>
            <a:r>
              <a:rPr lang="zh-CN" altLang="en-US" sz="3600" b="1" kern="1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削弱相权</a:t>
            </a:r>
            <a:r>
              <a:rPr lang="zh-CN" altLang="en-US" sz="3600" b="1" kern="100" dirty="0" smtClean="0">
                <a:latin typeface="微软雅黑" pitchFamily="34" charset="-122"/>
                <a:ea typeface="微软雅黑" pitchFamily="34" charset="-122"/>
              </a:rPr>
              <a:t>（设置“</a:t>
            </a:r>
            <a:r>
              <a:rPr lang="zh-CN" altLang="en-US" sz="3600" b="1" kern="1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中朝</a:t>
            </a:r>
            <a:r>
              <a:rPr lang="zh-CN" altLang="en-US" sz="3600" b="1" kern="100" dirty="0" smtClean="0">
                <a:latin typeface="微软雅黑" pitchFamily="34" charset="-122"/>
                <a:ea typeface="微软雅黑" pitchFamily="34" charset="-122"/>
              </a:rPr>
              <a:t>”由待从、亲信组进行决策，“外朝”由丞相为首，奉命执行政务），设置</a:t>
            </a:r>
            <a:r>
              <a:rPr lang="zh-CN" altLang="en-US" sz="3600" b="1" kern="1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剌史</a:t>
            </a:r>
            <a:r>
              <a:rPr lang="zh-CN" altLang="en-US" sz="3600" b="1" kern="100" dirty="0" smtClean="0">
                <a:latin typeface="微软雅黑" pitchFamily="34" charset="-122"/>
                <a:ea typeface="微软雅黑" pitchFamily="34" charset="-122"/>
              </a:rPr>
              <a:t>（监督，打击地方官员），</a:t>
            </a:r>
            <a:r>
              <a:rPr lang="zh-CN" altLang="en-US" sz="3600" b="1" kern="1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开创察举制</a:t>
            </a:r>
            <a:r>
              <a:rPr lang="zh-CN" altLang="en-US" sz="3600" b="1" kern="100" dirty="0" smtClean="0">
                <a:latin typeface="微软雅黑" pitchFamily="34" charset="-122"/>
                <a:ea typeface="微软雅黑" pitchFamily="34" charset="-122"/>
              </a:rPr>
              <a:t>（选拔人才），接受主父偃建议，</a:t>
            </a:r>
            <a:r>
              <a:rPr lang="zh-CN" altLang="en-US" sz="3600" b="1" kern="1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颁布“推恩令”</a:t>
            </a:r>
            <a:r>
              <a:rPr lang="zh-CN" altLang="en-US" sz="3600" b="1" kern="100" dirty="0" smtClean="0">
                <a:latin typeface="微软雅黑" pitchFamily="34" charset="-122"/>
                <a:ea typeface="微软雅黑" pitchFamily="34" charset="-122"/>
              </a:rPr>
              <a:t>，解决王国问题；接受董仲舒建议</a:t>
            </a:r>
            <a:r>
              <a:rPr lang="zh-CN" altLang="en-US" sz="3600" b="1" kern="1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“罢黜百家 独尊儒术”，</a:t>
            </a:r>
            <a:r>
              <a:rPr lang="zh-CN" altLang="en-US" sz="3600" b="1" kern="100" dirty="0" smtClean="0">
                <a:latin typeface="微软雅黑" pitchFamily="34" charset="-122"/>
                <a:ea typeface="微软雅黑" pitchFamily="34" charset="-122"/>
              </a:rPr>
              <a:t>兴办太学，重用儒生为官。确立了我国封建正统思想</a:t>
            </a:r>
            <a:r>
              <a:rPr lang="en-US" altLang="zh-CN" sz="3600" b="1" kern="100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600" b="1" kern="100" dirty="0" smtClean="0">
                <a:latin typeface="微软雅黑" pitchFamily="34" charset="-122"/>
                <a:ea typeface="微软雅黑" pitchFamily="34" charset="-122"/>
              </a:rPr>
              <a:t>儒家思想。</a:t>
            </a:r>
            <a:endParaRPr lang="zh-CN" altLang="zh-CN" sz="2800" b="1" kern="1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18"/>
          <p:cNvSpPr>
            <a:spLocks noChangeShapeType="1"/>
          </p:cNvSpPr>
          <p:nvPr/>
        </p:nvSpPr>
        <p:spPr bwMode="auto">
          <a:xfrm>
            <a:off x="2449016" y="2708275"/>
            <a:ext cx="1258888" cy="12207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03" name="矩形 2"/>
          <p:cNvSpPr>
            <a:spLocks noChangeArrowheads="1"/>
          </p:cNvSpPr>
          <p:nvPr/>
        </p:nvSpPr>
        <p:spPr bwMode="auto">
          <a:xfrm>
            <a:off x="900113" y="2273300"/>
            <a:ext cx="13837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0"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晁  错</a:t>
            </a:r>
          </a:p>
        </p:txBody>
      </p:sp>
      <p:sp>
        <p:nvSpPr>
          <p:cNvPr id="25604" name="矩形 3"/>
          <p:cNvSpPr>
            <a:spLocks noChangeArrowheads="1"/>
          </p:cNvSpPr>
          <p:nvPr/>
        </p:nvSpPr>
        <p:spPr bwMode="auto">
          <a:xfrm>
            <a:off x="3768600" y="2204864"/>
            <a:ext cx="51958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0" lang="zh-CN" altLang="en-US" sz="36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提出“罢黜百家，独尊儒术”</a:t>
            </a:r>
          </a:p>
        </p:txBody>
      </p:sp>
      <p:sp>
        <p:nvSpPr>
          <p:cNvPr id="5" name="矩形 4"/>
          <p:cNvSpPr/>
          <p:nvPr/>
        </p:nvSpPr>
        <p:spPr>
          <a:xfrm>
            <a:off x="827088" y="355282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3600" b="1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主父偃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06" name="矩形 5"/>
          <p:cNvSpPr>
            <a:spLocks noChangeArrowheads="1"/>
          </p:cNvSpPr>
          <p:nvPr/>
        </p:nvSpPr>
        <p:spPr bwMode="auto">
          <a:xfrm>
            <a:off x="3790359" y="3565525"/>
            <a:ext cx="387798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0" lang="zh-CN" altLang="en-US" sz="36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建议削夺王国土地</a:t>
            </a:r>
          </a:p>
        </p:txBody>
      </p:sp>
      <p:sp>
        <p:nvSpPr>
          <p:cNvPr id="25607" name="矩形 6"/>
          <p:cNvSpPr>
            <a:spLocks noChangeArrowheads="1"/>
          </p:cNvSpPr>
          <p:nvPr/>
        </p:nvSpPr>
        <p:spPr bwMode="auto">
          <a:xfrm>
            <a:off x="827088" y="4937125"/>
            <a:ext cx="15696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0"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董仲舒</a:t>
            </a:r>
            <a:endParaRPr kumimoji="0"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08" name="矩形 7"/>
          <p:cNvSpPr>
            <a:spLocks noChangeArrowheads="1"/>
          </p:cNvSpPr>
          <p:nvPr/>
        </p:nvSpPr>
        <p:spPr bwMode="auto">
          <a:xfrm>
            <a:off x="3832750" y="4937125"/>
            <a:ext cx="43396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0" lang="zh-CN" altLang="en-US" sz="36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主张实行“推恩令”</a:t>
            </a:r>
          </a:p>
        </p:txBody>
      </p:sp>
      <p:sp>
        <p:nvSpPr>
          <p:cNvPr id="9" name="Line 17"/>
          <p:cNvSpPr>
            <a:spLocks noChangeShapeType="1"/>
          </p:cNvSpPr>
          <p:nvPr/>
        </p:nvSpPr>
        <p:spPr bwMode="auto">
          <a:xfrm flipV="1">
            <a:off x="2483942" y="2708275"/>
            <a:ext cx="1223962" cy="252095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Line 16"/>
          <p:cNvSpPr>
            <a:spLocks noChangeShapeType="1"/>
          </p:cNvSpPr>
          <p:nvPr/>
        </p:nvSpPr>
        <p:spPr bwMode="auto">
          <a:xfrm>
            <a:off x="2556520" y="3933825"/>
            <a:ext cx="1295400" cy="1368425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692696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6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36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请把下列人物与相关史实用线条连接起来。</a:t>
            </a:r>
            <a:r>
              <a:rPr lang="en-US" altLang="zh-CN" sz="36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endParaRPr lang="zh-CN" altLang="en-US" sz="36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0"/>
            <a:ext cx="54534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练</a:t>
            </a:r>
            <a:endParaRPr lang="zh-CN" altLang="en-US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115616" y="1543719"/>
            <a:ext cx="7561263" cy="2973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3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汉武帝即位后，为了削弱相权设置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3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了（    ）</a:t>
            </a:r>
            <a:endParaRPr lang="en-US" altLang="zh-CN" sz="36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A.</a:t>
            </a:r>
            <a:r>
              <a:rPr lang="zh-CN" altLang="en-US" sz="3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中朝          </a:t>
            </a:r>
            <a:r>
              <a:rPr lang="zh-CN" altLang="en-US" sz="36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36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en-US" altLang="zh-CN" sz="3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3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刺史</a:t>
            </a:r>
            <a:r>
              <a:rPr lang="en-US" altLang="zh-CN" sz="3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C.</a:t>
            </a:r>
            <a:r>
              <a:rPr lang="zh-CN" altLang="en-US" sz="3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司隶校尉      </a:t>
            </a:r>
            <a:r>
              <a:rPr lang="en-US" altLang="zh-CN" sz="3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D.</a:t>
            </a:r>
            <a:r>
              <a:rPr lang="zh-CN" altLang="en-US" sz="3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太</a:t>
            </a:r>
            <a:r>
              <a:rPr lang="zh-CN" altLang="en-US" sz="36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学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2123529" y="2276872"/>
            <a:ext cx="576263" cy="779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A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54534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练</a:t>
            </a:r>
            <a:endParaRPr lang="zh-CN" altLang="en-US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27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611560" y="692696"/>
            <a:ext cx="828092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kumimoji="0" lang="en-US" altLang="zh-CN" sz="4000" b="1" dirty="0">
                <a:latin typeface="+mj-ea"/>
                <a:ea typeface="+mj-ea"/>
              </a:rPr>
              <a:t>3.</a:t>
            </a:r>
            <a:r>
              <a:rPr kumimoji="0" lang="zh-CN" altLang="en-US" sz="4000" b="1" dirty="0">
                <a:latin typeface="+mj-ea"/>
                <a:ea typeface="+mj-ea"/>
              </a:rPr>
              <a:t>根据课文，汉武帝的大一统事业表现为哪几个方面？你有何评价？</a:t>
            </a:r>
            <a:endParaRPr kumimoji="0" lang="en-US" altLang="zh-CN" sz="4000" b="1" dirty="0">
              <a:latin typeface="+mj-ea"/>
              <a:ea typeface="+mj-ea"/>
            </a:endParaRPr>
          </a:p>
        </p:txBody>
      </p:sp>
      <p:sp>
        <p:nvSpPr>
          <p:cNvPr id="63494" name="Rectangle 6"/>
          <p:cNvSpPr>
            <a:spLocks noChangeArrowheads="1"/>
          </p:cNvSpPr>
          <p:nvPr/>
        </p:nvSpPr>
        <p:spPr bwMode="auto">
          <a:xfrm>
            <a:off x="288354" y="2276872"/>
            <a:ext cx="8820150" cy="3933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19497D"/>
                </a:solidFill>
                <a:latin typeface="黑体" pitchFamily="49" charset="-122"/>
                <a:ea typeface="黑体" pitchFamily="49" charset="-122"/>
              </a:rPr>
              <a:t>答：（</a:t>
            </a:r>
            <a:r>
              <a:rPr lang="en-US" altLang="zh-CN" sz="3200" b="1" dirty="0">
                <a:solidFill>
                  <a:srgbClr val="19497D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dirty="0">
                <a:solidFill>
                  <a:srgbClr val="19497D"/>
                </a:solidFill>
                <a:latin typeface="黑体" pitchFamily="49" charset="-122"/>
                <a:ea typeface="黑体" pitchFamily="49" charset="-122"/>
              </a:rPr>
              <a:t>）表现方面：政治上，削弱相权，加强监察制度，强化皇权和中央集权；思想文化上，“罢黜百家，独尊儒术”。（</a:t>
            </a:r>
            <a:r>
              <a:rPr lang="en-US" altLang="zh-CN" sz="3200" b="1" dirty="0">
                <a:solidFill>
                  <a:srgbClr val="19497D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dirty="0">
                <a:solidFill>
                  <a:srgbClr val="19497D"/>
                </a:solidFill>
                <a:latin typeface="黑体" pitchFamily="49" charset="-122"/>
                <a:ea typeface="黑体" pitchFamily="49" charset="-122"/>
              </a:rPr>
              <a:t>）评价：政治上大一统，巩固并发展了秦朝建立的统一多民族国家；思想文化上大一统，为弘扬儒家文化奠定基础，但也破坏了诸子百家其他学说的正常发展。</a:t>
            </a:r>
            <a:endParaRPr lang="en-US" altLang="zh-CN" sz="3200" b="1" dirty="0">
              <a:solidFill>
                <a:srgbClr val="19497D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54534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练</a:t>
            </a:r>
            <a:endParaRPr lang="zh-CN" altLang="en-US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0" grpId="0" autoUpdateAnimBg="0"/>
      <p:bldP spid="6349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587</Words>
  <Application/>
  <PresentationFormat/>
  <Paragraphs>36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</cp:lastModifiedBy>
  <cp:revision/>
  <dcterms:modified xsi:type="dcterms:W3CDTF">2018-08-11T21:44:40Z</dcterms:modified>
</cp:coreProperties>
</file>