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6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7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8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9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10.xml" ContentType="application/vnd.openxmlformats-officedocument.theme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1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2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theme/theme13.xml" ContentType="application/vnd.openxmlformats-officedocument.theme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14.xml" ContentType="application/vnd.openxmlformats-officedocument.theme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15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90" r:id="rId3"/>
    <p:sldMasterId id="2147483705" r:id="rId4"/>
    <p:sldMasterId id="2147483720" r:id="rId5"/>
    <p:sldMasterId id="2147483735" r:id="rId6"/>
    <p:sldMasterId id="2147483750" r:id="rId7"/>
    <p:sldMasterId id="2147483765" r:id="rId8"/>
    <p:sldMasterId id="2147483780" r:id="rId9"/>
    <p:sldMasterId id="2147483795" r:id="rId10"/>
    <p:sldMasterId id="2147483810" r:id="rId11"/>
    <p:sldMasterId id="2147483825" r:id="rId12"/>
    <p:sldMasterId id="2147483840" r:id="rId13"/>
    <p:sldMasterId id="2147483855" r:id="rId14"/>
    <p:sldMasterId id="2147483870" r:id="rId15"/>
    <p:sldMasterId id="2147483885" r:id="rId16"/>
  </p:sldMasterIdLst>
  <p:notesMasterIdLst>
    <p:notesMasterId r:id="rId47"/>
  </p:notesMasterIdLst>
  <p:sldIdLst>
    <p:sldId id="269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65" r:id="rId25"/>
    <p:sldId id="267" r:id="rId26"/>
    <p:sldId id="268" r:id="rId27"/>
    <p:sldId id="270" r:id="rId28"/>
    <p:sldId id="271" r:id="rId29"/>
    <p:sldId id="287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86" r:id="rId45"/>
    <p:sldId id="288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301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slide" Target="slides/slide26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slide" Target="slides/slide2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slide" Target="slides/slide27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20CC5-2581-413F-AAB5-6F4C02AA38C6}" type="datetimeFigureOut">
              <a:rPr lang="zh-CN" altLang="en-US" smtClean="0"/>
              <a:t>2016/12/5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222AD9-2DC8-4A52-BC8D-C5BAF46566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803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5257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3010" name="文本占位符 152578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4301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737109A-5D41-4220-8C58-A36622AE86A1}" type="slidenum">
              <a:rPr lang="zh-CN" altLang="en-US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3516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5602" name="文本占位符 135170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560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5A2D5D4-B81C-4F2B-97D4-0C108170965E}" type="slidenum">
              <a:rPr lang="zh-CN" altLang="en-US"/>
              <a:pPr/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3619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7650" name="文本占位符 136194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765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6C60964-8F82-4F89-A751-52811F68CFDD}" type="slidenum">
              <a:rPr lang="zh-CN" altLang="en-US"/>
              <a:pPr/>
              <a:t>26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3721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9698" name="文本占位符 137218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969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143069B-2186-4463-BE8B-60EAB6CE3354}" type="slidenum">
              <a:rPr lang="zh-CN" altLang="en-US"/>
              <a:pPr/>
              <a:t>27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3824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1746" name="文本占位符 138242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3961213-34A8-4515-89BD-5ECD493D6F38}" type="slidenum">
              <a:rPr lang="zh-CN" altLang="en-US"/>
              <a:pPr/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3926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3794" name="文本占位符 139266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3379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B060A19-B946-464B-873B-E069FDFE0BD3}" type="slidenum">
              <a:rPr lang="zh-CN" altLang="en-US"/>
              <a:pPr/>
              <a:t>29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1878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0" name="文本占位符 118786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717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CCC506C-717E-43A3-8404-C4F10BA34746}" type="slidenum">
              <a:rPr lang="zh-CN" altLang="en-US"/>
              <a:pPr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1980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9218" name="文本占位符 119810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9054489-DAFA-4877-B377-8FA3CC0CC08E}" type="slidenum">
              <a:rPr lang="zh-CN" altLang="en-US"/>
              <a:pPr/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2492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1266" name="文本占位符 124930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780AB10-D8B0-461A-8C14-1059C62762FE}" type="slidenum">
              <a:rPr lang="zh-CN" altLang="en-US"/>
              <a:pPr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2595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4338" name="文本占位符 125954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1433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A168610-4E65-42A2-B7B3-A90F6C179BCD}" type="slidenum">
              <a:rPr lang="zh-CN" altLang="en-US"/>
              <a:pPr/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2697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6386" name="文本占位符 126978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1638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439834F-BB2B-4AC2-9769-6D7C1518825D}" type="slidenum">
              <a:rPr lang="zh-CN" altLang="en-US"/>
              <a:pPr/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2800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8434" name="文本占位符 128002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1843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439361D-4C68-4C33-B3E3-C57CE8524D8B}" type="slidenum">
              <a:rPr lang="zh-CN" altLang="en-US"/>
              <a:pPr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2902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0482" name="文本占位符 129026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048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E9126FD-C082-4E17-8D78-4931F75A161C}" type="slidenum">
              <a:rPr lang="zh-CN" altLang="en-US"/>
              <a:pPr/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3312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3554" name="文本占位符 133122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355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D93E0AC-3AA6-4091-B539-A7A9246422ED}" type="slidenum">
              <a:rPr lang="zh-CN" altLang="en-US"/>
              <a:pPr/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6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6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691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32380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99221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13037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43239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16627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7488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1902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85171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8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75962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155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04645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801130"/>
      </p:ext>
    </p:extLst>
  </p:cSld>
  <p:clrMapOvr>
    <a:masterClrMapping/>
  </p:clrMapOvr>
  <p:transition spd="slow">
    <p:circl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277692"/>
      </p:ext>
    </p:extLst>
  </p:cSld>
  <p:clrMapOvr>
    <a:masterClrMapping/>
  </p:clrMapOvr>
  <p:transition spd="slow">
    <p:circl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350836"/>
      </p:ext>
    </p:extLst>
  </p:cSld>
  <p:clrMapOvr>
    <a:masterClrMapping/>
  </p:clrMapOvr>
  <p:transition spd="slow">
    <p:circl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73406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2719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71488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9509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98796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43393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677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856614"/>
      </p:ext>
    </p:extLst>
  </p:cSld>
  <p:clrMapOvr>
    <a:masterClrMapping/>
  </p:clrMapOvr>
  <p:transition spd="slow">
    <p:circl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15048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14003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42022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22903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753547"/>
      </p:ext>
    </p:extLst>
  </p:cSld>
  <p:clrMapOvr>
    <a:masterClrMapping/>
  </p:clrMapOvr>
  <p:transition spd="slow">
    <p:circl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300809"/>
      </p:ext>
    </p:extLst>
  </p:cSld>
  <p:clrMapOvr>
    <a:masterClrMapping/>
  </p:clrMapOvr>
  <p:transition spd="slow">
    <p:circl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456304"/>
      </p:ext>
    </p:extLst>
  </p:cSld>
  <p:clrMapOvr>
    <a:masterClrMapping/>
  </p:clrMapOvr>
  <p:transition spd="slow">
    <p:circl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49100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39060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811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039521"/>
      </p:ext>
    </p:extLst>
  </p:cSld>
  <p:clrMapOvr>
    <a:masterClrMapping/>
  </p:clrMapOvr>
  <p:transition spd="slow">
    <p:circl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30170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48671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9099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52016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0072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91762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669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565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415104"/>
      </p:ext>
    </p:extLst>
  </p:cSld>
  <p:clrMapOvr>
    <a:masterClrMapping/>
  </p:clrMapOvr>
  <p:transition spd="slow">
    <p:circl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704006"/>
      </p:ext>
    </p:extLst>
  </p:cSld>
  <p:clrMapOvr>
    <a:masterClrMapping/>
  </p:clrMapOvr>
  <p:transition spd="slow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923789"/>
      </p:ext>
    </p:extLst>
  </p:cSld>
  <p:clrMapOvr>
    <a:masterClrMapping/>
  </p:clrMapOvr>
  <p:transition spd="slow">
    <p:circl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740809"/>
      </p:ext>
    </p:extLst>
  </p:cSld>
  <p:clrMapOvr>
    <a:masterClrMapping/>
  </p:clrMapOvr>
  <p:transition spd="slow">
    <p:circl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32064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06101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498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3781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9228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40144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03714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64590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4097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79966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18909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03993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16846"/>
      </p:ext>
    </p:extLst>
  </p:cSld>
  <p:clrMapOvr>
    <a:masterClrMapping/>
  </p:clrMapOvr>
  <p:transition spd="slow">
    <p:circl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280440"/>
      </p:ext>
    </p:extLst>
  </p:cSld>
  <p:clrMapOvr>
    <a:masterClrMapping/>
  </p:clrMapOvr>
  <p:transition spd="slow">
    <p:circl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433733"/>
      </p:ext>
    </p:extLst>
  </p:cSld>
  <p:clrMapOvr>
    <a:masterClrMapping/>
  </p:clrMapOvr>
  <p:transition spd="slow">
    <p:circl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8195" name="副标题 81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8195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3E2B7-0CE4-47E5-B21E-191D6BB2B2B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891937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CB91A1-F641-48C2-A533-0DEBB47E7B9F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33414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2683C5-EBFA-46EF-81A9-B3C13883E25D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1209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AE7B47-1442-4998-AFE4-8DFF17E6E149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52317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C9A6DA-B029-4A76-A9A2-F442CF1D9EA2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1175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06325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F70E10-755A-461F-A058-088CFA33EB96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70958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3320A-62ED-4637-8EBB-54F037F1FBA8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89986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F89D4D-B95B-4776-877E-451562CA9A2F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24377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79EC2F-1D1C-4CC8-800F-5E0883216717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19566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7ED432-880B-4315-8754-E1164754F024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38479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21C4A0-198B-4CDD-9E6A-3FB70CD630B3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6116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标题，两项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718FD2-ABD3-44AF-B68D-61750105C007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90217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94964A-46AA-41E3-80E5-4CCC6735BF98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38215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46BC0C-FEDF-49DC-A76C-4510D9DEE7BE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974061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8195" name="副标题 81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8195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3E2B7-0CE4-47E5-B21E-191D6BB2B2B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78843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40286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CB91A1-F641-48C2-A533-0DEBB47E7B9F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57754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2683C5-EBFA-46EF-81A9-B3C13883E25D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4215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AE7B47-1442-4998-AFE4-8DFF17E6E149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7028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C9A6DA-B029-4A76-A9A2-F442CF1D9EA2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23094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F70E10-755A-461F-A058-088CFA33EB96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45525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3320A-62ED-4637-8EBB-54F037F1FBA8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25387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F89D4D-B95B-4776-877E-451562CA9A2F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43702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79EC2F-1D1C-4CC8-800F-5E0883216717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56793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7ED432-880B-4315-8754-E1164754F024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31596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21C4A0-198B-4CDD-9E6A-3FB70CD630B3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6497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45734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标题，两项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718FD2-ABD3-44AF-B68D-61750105C007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74693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94964A-46AA-41E3-80E5-4CCC6735BF98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35996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46BC0C-FEDF-49DC-A76C-4510D9DEE7BE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70454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8195" name="副标题 81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8195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3E2B7-0CE4-47E5-B21E-191D6BB2B2B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878654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CB91A1-F641-48C2-A533-0DEBB47E7B9F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20395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2683C5-EBFA-46EF-81A9-B3C13883E25D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41744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AE7B47-1442-4998-AFE4-8DFF17E6E149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09986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C9A6DA-B029-4A76-A9A2-F442CF1D9EA2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17966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F70E10-755A-461F-A058-088CFA33EB96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68544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3320A-62ED-4637-8EBB-54F037F1FBA8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031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28291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F89D4D-B95B-4776-877E-451562CA9A2F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91911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79EC2F-1D1C-4CC8-800F-5E0883216717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35559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7ED432-880B-4315-8754-E1164754F024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87747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21C4A0-198B-4CDD-9E6A-3FB70CD630B3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86456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标题，两项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718FD2-ABD3-44AF-B68D-61750105C007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32527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94964A-46AA-41E3-80E5-4CCC6735BF98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94644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46BC0C-FEDF-49DC-A76C-4510D9DEE7BE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399564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8195" name="副标题 81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8195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3E2B7-0CE4-47E5-B21E-191D6BB2B2B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8863766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CB91A1-F641-48C2-A533-0DEBB47E7B9F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63811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2683C5-EBFA-46EF-81A9-B3C13883E25D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532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379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534506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AE7B47-1442-4998-AFE4-8DFF17E6E149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81774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C9A6DA-B029-4A76-A9A2-F442CF1D9EA2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22252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F70E10-755A-461F-A058-088CFA33EB96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37132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3320A-62ED-4637-8EBB-54F037F1FBA8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21294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F89D4D-B95B-4776-877E-451562CA9A2F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04394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79EC2F-1D1C-4CC8-800F-5E0883216717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15605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7ED432-880B-4315-8754-E1164754F024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05188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21C4A0-198B-4CDD-9E6A-3FB70CD630B3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54914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标题，两项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718FD2-ABD3-44AF-B68D-61750105C007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00202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94964A-46AA-41E3-80E5-4CCC6735BF98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934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086550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17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17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717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46BC0C-FEDF-49DC-A76C-4510D9DEE7BE}" type="slidenum">
              <a:rPr lang="zh-CN" altLang="en-US"/>
              <a:pPr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805383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928825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2590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20502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96003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08746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012159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82984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68697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6404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116801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53864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705306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39510"/>
      </p:ext>
    </p:extLst>
  </p:cSld>
  <p:clrMapOvr>
    <a:masterClrMapping/>
  </p:clrMapOvr>
  <p:transition spd="slow">
    <p:circle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694573"/>
      </p:ext>
    </p:extLst>
  </p:cSld>
  <p:clrMapOvr>
    <a:masterClrMapping/>
  </p:clrMapOvr>
  <p:transition spd="slow">
    <p:circle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419559"/>
      </p:ext>
    </p:extLst>
  </p:cSld>
  <p:clrMapOvr>
    <a:masterClrMapping/>
  </p:clrMapOvr>
  <p:transition spd="slow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9822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858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2662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188171"/>
      </p:ext>
    </p:extLst>
  </p:cSld>
  <p:clrMapOvr>
    <a:masterClrMapping/>
  </p:clrMapOvr>
  <p:transition spd="slow">
    <p:circl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835688"/>
      </p:ext>
    </p:extLst>
  </p:cSld>
  <p:clrMapOvr>
    <a:masterClrMapping/>
  </p:clrMapOvr>
  <p:transition spd="slow">
    <p:circl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834351"/>
      </p:ext>
    </p:extLst>
  </p:cSld>
  <p:clrMapOvr>
    <a:masterClrMapping/>
  </p:clrMapOvr>
  <p:transition spd="slow">
    <p:circl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27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1453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8461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3250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3819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7153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6350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945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1213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8628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1561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402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5989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37579"/>
      </p:ext>
    </p:extLst>
  </p:cSld>
  <p:clrMapOvr>
    <a:masterClrMapping/>
  </p:clrMapOvr>
  <p:transition spd="slow">
    <p:circl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126338"/>
      </p:ext>
    </p:extLst>
  </p:cSld>
  <p:clrMapOvr>
    <a:masterClrMapping/>
  </p:clrMapOvr>
  <p:transition spd="slow">
    <p:circl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18388"/>
      </p:ext>
    </p:extLst>
  </p:cSld>
  <p:clrMapOvr>
    <a:masterClrMapping/>
  </p:clrMapOvr>
  <p:transition spd="slow">
    <p:circl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5220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4054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04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3241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3610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7390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315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5033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41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8618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1719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872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003825"/>
      </p:ext>
    </p:extLst>
  </p:cSld>
  <p:clrMapOvr>
    <a:masterClrMapping/>
  </p:clrMapOvr>
  <p:transition spd="slow">
    <p:circl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788013"/>
      </p:ext>
    </p:extLst>
  </p:cSld>
  <p:clrMapOvr>
    <a:masterClrMapping/>
  </p:clrMapOvr>
  <p:transition spd="slow">
    <p:circl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471925"/>
      </p:ext>
    </p:extLst>
  </p:cSld>
  <p:clrMapOvr>
    <a:masterClrMapping/>
  </p:clrMapOvr>
  <p:transition spd="slow">
    <p:circl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01253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939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194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4760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93320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9685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51302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9712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390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83347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97686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50066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608612"/>
      </p:ext>
    </p:extLst>
  </p:cSld>
  <p:clrMapOvr>
    <a:masterClrMapping/>
  </p:clrMapOvr>
  <p:transition spd="slow">
    <p:circl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950867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25895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243380"/>
      </p:ext>
    </p:extLst>
  </p:cSld>
  <p:clrMapOvr>
    <a:masterClrMapping/>
  </p:clrMapOvr>
  <p:transition spd="slow">
    <p:circl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4419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27453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95493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3778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9455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6212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47687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8636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349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33287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7487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51665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94159"/>
      </p:ext>
    </p:extLst>
  </p:cSld>
  <p:clrMapOvr>
    <a:masterClrMapping/>
  </p:clrMapOvr>
  <p:transition spd="slow">
    <p:circl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212178"/>
      </p:ext>
    </p:extLst>
  </p:cSld>
  <p:clrMapOvr>
    <a:masterClrMapping/>
  </p:clrMapOvr>
  <p:transition spd="slow">
    <p:circl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894755"/>
      </p:ext>
    </p:extLst>
  </p:cSld>
  <p:clrMapOvr>
    <a:masterClrMapping/>
  </p:clrMapOvr>
  <p:transition spd="slow">
    <p:circl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66384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B4017-521F-42FD-AAB6-8103017E96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13090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C08A-EB5E-44C9-9E30-0E40C9E2B7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95539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C6DD8-FBB3-4313-9D45-815CC236E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36878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43521-C021-4550-8E09-D5EBF7AF8A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238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33941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9DFB9-EBEF-4DD2-B9F9-9BAF26967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5581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8D211-B532-4FDC-AB59-20AE52415C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72057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5491C-76ED-48C8-9145-90B1B9A022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00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CA9A40-B3BD-489C-B741-2DB7DDBF94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7695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99F2A-FAA3-48D0-B82D-9844EA603E3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73700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71155-BE24-4612-9C76-BDDB77A206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80406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D4B11-1F34-4BF2-85D9-26515EF743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734419"/>
      </p:ext>
    </p:extLst>
  </p:cSld>
  <p:clrMapOvr>
    <a:masterClrMapping/>
  </p:clrMapOvr>
  <p:transition spd="slow">
    <p:circl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5B74-169E-4CA4-BB84-28EB4C27863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647539"/>
      </p:ext>
    </p:extLst>
  </p:cSld>
  <p:clrMapOvr>
    <a:masterClrMapping/>
  </p:clrMapOvr>
  <p:transition spd="slow">
    <p:circl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ea"/>
              </a:defRPr>
            </a:lvl1pPr>
          </a:lstStyle>
          <a:p>
            <a:fld id="{BB962C8B-B14F-4D97-AF65-F5344CB8AC3E}" type="datetimeFigureOut">
              <a:rPr lang="zh-CN" altLang="en-US">
                <a:solidFill>
                  <a:srgbClr val="000000"/>
                </a:solidFill>
              </a:rPr>
              <a:pPr/>
              <a:t>2016/12/5</a:t>
            </a:fld>
            <a:fld id="{BB962C8B-B14F-4D97-AF65-F5344CB8AC3E}" type="datetimeFigureOut">
              <a:rPr lang="zh-CN" altLang="en-US" sz="1200">
                <a:solidFill>
                  <a:srgbClr val="898989"/>
                </a:solidFill>
              </a:rPr>
              <a:pPr/>
              <a:t>2016/12/5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7D030-6E26-4599-82AE-DFB0B33EE9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99007"/>
      </p:ext>
    </p:extLst>
  </p:cSld>
  <p:clrMapOvr>
    <a:masterClrMapping/>
  </p:clrMapOvr>
  <p:transition spd="slow">
    <p:circl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0EA00-38A1-478B-B043-3B633EED26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61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2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slideLayout" Target="../slideLayouts/slideLayout14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8.xml"/><Relationship Id="rId13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7.xml"/><Relationship Id="rId12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4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41.xml"/><Relationship Id="rId6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45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4.xml"/><Relationship Id="rId9" Type="http://schemas.openxmlformats.org/officeDocument/2006/relationships/slideLayout" Target="../slideLayouts/slideLayout149.xml"/><Relationship Id="rId14" Type="http://schemas.openxmlformats.org/officeDocument/2006/relationships/slideLayout" Target="../slideLayouts/slideLayout15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56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slideLayout" Target="../slideLayouts/slideLayout168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0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Relationship Id="rId14" Type="http://schemas.openxmlformats.org/officeDocument/2006/relationships/slideLayout" Target="../slideLayouts/slideLayout18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0.xml"/><Relationship Id="rId13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85.xml"/><Relationship Id="rId7" Type="http://schemas.openxmlformats.org/officeDocument/2006/relationships/slideLayout" Target="../slideLayouts/slideLayout189.xml"/><Relationship Id="rId12" Type="http://schemas.openxmlformats.org/officeDocument/2006/relationships/slideLayout" Target="../slideLayouts/slideLayout194.xml"/><Relationship Id="rId2" Type="http://schemas.openxmlformats.org/officeDocument/2006/relationships/slideLayout" Target="../slideLayouts/slideLayout184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8.xml"/><Relationship Id="rId11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87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86.xml"/><Relationship Id="rId9" Type="http://schemas.openxmlformats.org/officeDocument/2006/relationships/slideLayout" Target="../slideLayouts/slideLayout191.xml"/><Relationship Id="rId14" Type="http://schemas.openxmlformats.org/officeDocument/2006/relationships/slideLayout" Target="../slideLayouts/slideLayout19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4.xml"/><Relationship Id="rId13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199.xml"/><Relationship Id="rId7" Type="http://schemas.openxmlformats.org/officeDocument/2006/relationships/slideLayout" Target="../slideLayouts/slideLayout203.xml"/><Relationship Id="rId12" Type="http://schemas.openxmlformats.org/officeDocument/2006/relationships/slideLayout" Target="../slideLayouts/slideLayout208.xml"/><Relationship Id="rId2" Type="http://schemas.openxmlformats.org/officeDocument/2006/relationships/slideLayout" Target="../slideLayouts/slideLayout198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201.xml"/><Relationship Id="rId15" Type="http://schemas.openxmlformats.org/officeDocument/2006/relationships/theme" Target="../theme/theme15.xml"/><Relationship Id="rId10" Type="http://schemas.openxmlformats.org/officeDocument/2006/relationships/slideLayout" Target="../slideLayouts/slideLayout206.xml"/><Relationship Id="rId4" Type="http://schemas.openxmlformats.org/officeDocument/2006/relationships/slideLayout" Target="../slideLayouts/slideLayout200.xml"/><Relationship Id="rId9" Type="http://schemas.openxmlformats.org/officeDocument/2006/relationships/slideLayout" Target="../slideLayouts/slideLayout205.xml"/><Relationship Id="rId14" Type="http://schemas.openxmlformats.org/officeDocument/2006/relationships/slideLayout" Target="../slideLayouts/slideLayout210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8.xml"/><Relationship Id="rId13" Type="http://schemas.openxmlformats.org/officeDocument/2006/relationships/slideLayout" Target="../slideLayouts/slideLayout223.xml"/><Relationship Id="rId3" Type="http://schemas.openxmlformats.org/officeDocument/2006/relationships/slideLayout" Target="../slideLayouts/slideLayout213.xml"/><Relationship Id="rId7" Type="http://schemas.openxmlformats.org/officeDocument/2006/relationships/slideLayout" Target="../slideLayouts/slideLayout217.xml"/><Relationship Id="rId12" Type="http://schemas.openxmlformats.org/officeDocument/2006/relationships/slideLayout" Target="../slideLayouts/slideLayout222.xml"/><Relationship Id="rId2" Type="http://schemas.openxmlformats.org/officeDocument/2006/relationships/slideLayout" Target="../slideLayouts/slideLayout21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1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15.xml"/><Relationship Id="rId15" Type="http://schemas.openxmlformats.org/officeDocument/2006/relationships/theme" Target="../theme/theme16.xml"/><Relationship Id="rId10" Type="http://schemas.openxmlformats.org/officeDocument/2006/relationships/slideLayout" Target="../slideLayouts/slideLayout220.xml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Relationship Id="rId14" Type="http://schemas.openxmlformats.org/officeDocument/2006/relationships/slideLayout" Target="../slideLayouts/slideLayout22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0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1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slideLayout" Target="../slideLayouts/slideLayout1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380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163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207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7169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7170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2" name="日期占位符 71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Clr>
                <a:srgbClr val="000000"/>
              </a:buClr>
              <a:defRPr sz="1400" b="0" noProof="1" dirty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173" name="页脚占位符 71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Clr>
                <a:srgbClr val="000000"/>
              </a:buClr>
              <a:defRPr sz="1400" b="0" noProof="1" dirty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174" name="灯片编号占位符 71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9890BD2-ECC0-4F6C-9E00-FD0CAFDFD931}" type="slidenum">
              <a:rPr lang="zh-CN" altLang="en-US" smtClean="0">
                <a:solidFill>
                  <a:srgbClr val="FFFF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119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  <p:sldLayoutId id="2147483839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7169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7170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2" name="日期占位符 71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Clr>
                <a:srgbClr val="000000"/>
              </a:buClr>
              <a:defRPr sz="1400" b="0" noProof="1" dirty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173" name="页脚占位符 71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Clr>
                <a:srgbClr val="000000"/>
              </a:buClr>
              <a:defRPr sz="1400" b="0" noProof="1" dirty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174" name="灯片编号占位符 71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9890BD2-ECC0-4F6C-9E00-FD0CAFDFD931}" type="slidenum">
              <a:rPr lang="zh-CN" altLang="en-US" smtClean="0">
                <a:solidFill>
                  <a:srgbClr val="FFFF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277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7169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7170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2" name="日期占位符 71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Clr>
                <a:srgbClr val="000000"/>
              </a:buClr>
              <a:defRPr sz="1400" b="0" noProof="1" dirty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173" name="页脚占位符 71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Clr>
                <a:srgbClr val="000000"/>
              </a:buClr>
              <a:defRPr sz="1400" b="0" noProof="1" dirty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174" name="灯片编号占位符 71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9890BD2-ECC0-4F6C-9E00-FD0CAFDFD931}" type="slidenum">
              <a:rPr lang="zh-CN" altLang="en-US" smtClean="0">
                <a:solidFill>
                  <a:srgbClr val="FFFF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683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3867" r:id="rId12"/>
    <p:sldLayoutId id="2147483868" r:id="rId13"/>
    <p:sldLayoutId id="2147483869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7169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7170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2" name="日期占位符 71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Clr>
                <a:srgbClr val="000000"/>
              </a:buClr>
              <a:defRPr sz="1400" b="0" noProof="1" dirty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173" name="页脚占位符 71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Clr>
                <a:srgbClr val="000000"/>
              </a:buClr>
              <a:defRPr sz="1400" b="0" noProof="1" dirty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174" name="灯片编号占位符 71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9890BD2-ECC0-4F6C-9E00-FD0CAFDFD931}" type="slidenum">
              <a:rPr lang="zh-CN" altLang="en-US" smtClean="0">
                <a:solidFill>
                  <a:srgbClr val="FFFF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97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  <p:sldLayoutId id="2147483883" r:id="rId13"/>
    <p:sldLayoutId id="2147483884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FFFF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05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  <p:sldLayoutId id="2147483898" r:id="rId13"/>
    <p:sldLayoutId id="2147483899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004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18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679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509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48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054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253717-17D6-4370-99DB-2BB81AD7B71E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184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6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6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doorway.fjnet.com/fojiao/06fjcs/fytc/1-3.htm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6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26.xml"/><Relationship Id="rId4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8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中国古代四大发明</a:t>
            </a:r>
          </a:p>
        </p:txBody>
      </p:sp>
      <p:pic>
        <p:nvPicPr>
          <p:cNvPr id="23554" name="内容占位符 3" descr="254706706427181935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850" y="1628775"/>
            <a:ext cx="9045575" cy="4883150"/>
          </a:xfrm>
        </p:spPr>
      </p:pic>
    </p:spTree>
    <p:extLst>
      <p:ext uri="{BB962C8B-B14F-4D97-AF65-F5344CB8AC3E}">
        <p14:creationId xmlns:p14="http://schemas.microsoft.com/office/powerpoint/2010/main" val="255177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536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4323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2、“神医”华佗</a:t>
            </a:r>
          </a:p>
        </p:txBody>
      </p:sp>
      <p:pic>
        <p:nvPicPr>
          <p:cNvPr id="19458" name="Picture 2" descr="华佗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33975" y="841375"/>
            <a:ext cx="3552825" cy="4819650"/>
          </a:xfrm>
        </p:spPr>
      </p:pic>
      <p:sp>
        <p:nvSpPr>
          <p:cNvPr id="19459" name="文本框 15363"/>
          <p:cNvSpPr txBox="1">
            <a:spLocks noChangeArrowheads="1"/>
          </p:cNvSpPr>
          <p:nvPr/>
        </p:nvSpPr>
        <p:spPr bwMode="auto">
          <a:xfrm>
            <a:off x="862013" y="2057400"/>
            <a:ext cx="3168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0000"/>
                </a:solidFill>
              </a:rPr>
              <a:t>研制麻沸散</a:t>
            </a:r>
          </a:p>
        </p:txBody>
      </p:sp>
      <p:sp>
        <p:nvSpPr>
          <p:cNvPr id="19460" name="文本框 15364"/>
          <p:cNvSpPr txBox="1">
            <a:spLocks noChangeArrowheads="1"/>
          </p:cNvSpPr>
          <p:nvPr/>
        </p:nvSpPr>
        <p:spPr bwMode="auto">
          <a:xfrm>
            <a:off x="862013" y="4133905"/>
            <a:ext cx="3168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0000"/>
                </a:solidFill>
              </a:rPr>
              <a:t>发明</a:t>
            </a:r>
            <a:r>
              <a:rPr lang="zh-CN" altLang="en-US" sz="3600" b="1" dirty="0" smtClean="0">
                <a:solidFill>
                  <a:srgbClr val="000000"/>
                </a:solidFill>
                <a:hlinkClick r:id="rId3" action="ppaction://hlinksldjump"/>
              </a:rPr>
              <a:t>五禽戏</a:t>
            </a:r>
            <a:endParaRPr lang="zh-CN" altLang="en-US" sz="3600" b="1" dirty="0" smtClean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4063" y="3154075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精通针灸和外科手术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48599010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5361" descr="1_133119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658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文本框 15362"/>
          <p:cNvSpPr txBox="1">
            <a:spLocks noChangeArrowheads="1"/>
          </p:cNvSpPr>
          <p:nvPr/>
        </p:nvSpPr>
        <p:spPr bwMode="auto">
          <a:xfrm>
            <a:off x="827088" y="1412875"/>
            <a:ext cx="5762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虎</a:t>
            </a:r>
          </a:p>
        </p:txBody>
      </p:sp>
      <p:sp>
        <p:nvSpPr>
          <p:cNvPr id="20483" name="文本框 15363"/>
          <p:cNvSpPr txBox="1">
            <a:spLocks noChangeArrowheads="1"/>
          </p:cNvSpPr>
          <p:nvPr/>
        </p:nvSpPr>
        <p:spPr bwMode="auto">
          <a:xfrm>
            <a:off x="5435600" y="1341438"/>
            <a:ext cx="5762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鹿</a:t>
            </a:r>
          </a:p>
        </p:txBody>
      </p:sp>
      <p:sp>
        <p:nvSpPr>
          <p:cNvPr id="20484" name="文本框 15364"/>
          <p:cNvSpPr txBox="1">
            <a:spLocks noChangeArrowheads="1"/>
          </p:cNvSpPr>
          <p:nvPr/>
        </p:nvSpPr>
        <p:spPr bwMode="auto">
          <a:xfrm>
            <a:off x="1116013" y="4941888"/>
            <a:ext cx="5762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熊</a:t>
            </a:r>
          </a:p>
        </p:txBody>
      </p:sp>
      <p:sp>
        <p:nvSpPr>
          <p:cNvPr id="20485" name="文本框 15365"/>
          <p:cNvSpPr txBox="1">
            <a:spLocks noChangeArrowheads="1"/>
          </p:cNvSpPr>
          <p:nvPr/>
        </p:nvSpPr>
        <p:spPr bwMode="auto">
          <a:xfrm>
            <a:off x="3203575" y="5805488"/>
            <a:ext cx="5762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猿</a:t>
            </a:r>
          </a:p>
        </p:txBody>
      </p:sp>
      <p:sp>
        <p:nvSpPr>
          <p:cNvPr id="20486" name="文本框 15366"/>
          <p:cNvSpPr txBox="1">
            <a:spLocks noChangeArrowheads="1"/>
          </p:cNvSpPr>
          <p:nvPr/>
        </p:nvSpPr>
        <p:spPr bwMode="auto">
          <a:xfrm>
            <a:off x="5580063" y="4292600"/>
            <a:ext cx="5762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鸟</a:t>
            </a:r>
          </a:p>
        </p:txBody>
      </p:sp>
      <p:sp>
        <p:nvSpPr>
          <p:cNvPr id="20487" name="文本框 15367"/>
          <p:cNvSpPr txBox="1">
            <a:spLocks noChangeArrowheads="1"/>
          </p:cNvSpPr>
          <p:nvPr/>
        </p:nvSpPr>
        <p:spPr bwMode="auto">
          <a:xfrm>
            <a:off x="7018338" y="1916113"/>
            <a:ext cx="7937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0000FF"/>
                </a:solidFill>
              </a:rPr>
              <a:t>五 禽 戏</a:t>
            </a:r>
          </a:p>
        </p:txBody>
      </p:sp>
    </p:spTree>
    <p:extLst>
      <p:ext uri="{BB962C8B-B14F-4D97-AF65-F5344CB8AC3E}">
        <p14:creationId xmlns:p14="http://schemas.microsoft.com/office/powerpoint/2010/main" val="13822190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548680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</a:rPr>
              <a:t>二、司马迁与</a:t>
            </a:r>
            <a:r>
              <a:rPr lang="en-US" altLang="zh-CN" sz="4000" b="1" dirty="0" smtClean="0">
                <a:solidFill>
                  <a:srgbClr val="C00000"/>
                </a:solidFill>
              </a:rPr>
              <a:t>《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史记</a:t>
            </a:r>
            <a:r>
              <a:rPr lang="en-US" altLang="zh-CN" sz="4000" b="1" dirty="0" smtClean="0">
                <a:solidFill>
                  <a:srgbClr val="C00000"/>
                </a:solidFill>
              </a:rPr>
              <a:t>》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98293"/>
            <a:ext cx="4248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司马迁</a:t>
            </a:r>
            <a:r>
              <a:rPr lang="zh-CN" altLang="en-US" sz="3200" b="1" dirty="0" smtClean="0"/>
              <a:t>：西汉时期杰出的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史学家</a:t>
            </a:r>
            <a:r>
              <a:rPr lang="zh-CN" altLang="en-US" sz="3200" b="1" dirty="0" smtClean="0"/>
              <a:t>，编有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史记</a:t>
            </a:r>
            <a:r>
              <a:rPr lang="en-US" altLang="zh-CN" sz="3200" b="1" dirty="0" smtClean="0"/>
              <a:t>》130</a:t>
            </a:r>
            <a:r>
              <a:rPr lang="zh-CN" altLang="en-US" sz="3200" b="1" dirty="0" smtClean="0"/>
              <a:t>篇。</a:t>
            </a:r>
            <a:endParaRPr lang="zh-CN" altLang="en-US" sz="3200" b="1" dirty="0"/>
          </a:p>
        </p:txBody>
      </p:sp>
      <p:pic>
        <p:nvPicPr>
          <p:cNvPr id="1026" name="Picture 2" descr="http://p1.so.qhmsg.com/bdr/_240_/t0185ba32de18a323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918" y="1772816"/>
            <a:ext cx="340897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57328" y="5434723"/>
            <a:ext cx="1404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</a:rPr>
              <a:t>司马迁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8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62" y="2636912"/>
            <a:ext cx="75533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标注 2"/>
          <p:cNvSpPr>
            <a:spLocks noChangeArrowheads="1"/>
          </p:cNvSpPr>
          <p:nvPr/>
        </p:nvSpPr>
        <p:spPr bwMode="auto">
          <a:xfrm>
            <a:off x="4264224" y="0"/>
            <a:ext cx="4319587" cy="2233612"/>
          </a:xfrm>
          <a:prstGeom prst="wedgeRoundRectCallout">
            <a:avLst>
              <a:gd name="adj1" fmla="val -108002"/>
              <a:gd name="adj2" fmla="val 71760"/>
              <a:gd name="adj3" fmla="val 16667"/>
            </a:avLst>
          </a:prstGeom>
          <a:solidFill>
            <a:srgbClr val="EBF7FF"/>
          </a:solidFill>
          <a:ln w="9525">
            <a:solidFill>
              <a:srgbClr val="007A77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7A77"/>
                </a:solidFill>
                <a:effectLst/>
                <a:uLnTx/>
                <a:uFillTx/>
                <a:ea typeface="隶书" pitchFamily="49" charset="-122"/>
              </a:rPr>
              <a:t>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ea typeface="隶书" pitchFamily="49" charset="-122"/>
              </a:rPr>
              <a:t>鲁迅称之为：</a:t>
            </a: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ea typeface="隶书" pitchFamily="49" charset="-122"/>
              </a:rPr>
              <a:t>                    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ea typeface="隶书" pitchFamily="49" charset="-122"/>
              </a:rPr>
              <a:t>“史家之绝唱，    无韵之</a:t>
            </a: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ea typeface="隶书" pitchFamily="49" charset="-122"/>
              </a:rPr>
              <a:t>《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ea typeface="隶书" pitchFamily="49" charset="-122"/>
              </a:rPr>
              <a:t>离骚</a:t>
            </a: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ea typeface="隶书" pitchFamily="49" charset="-122"/>
              </a:rPr>
              <a:t>》”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C6600"/>
              </a:solidFill>
              <a:effectLst/>
              <a:uLnTx/>
              <a:uFillTx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368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65537" descr="s2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524000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6" name="直接连接符 65538"/>
          <p:cNvSpPr>
            <a:spLocks noChangeShapeType="1"/>
          </p:cNvSpPr>
          <p:nvPr/>
        </p:nvSpPr>
        <p:spPr bwMode="auto">
          <a:xfrm>
            <a:off x="1752600" y="1219200"/>
            <a:ext cx="3581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200" b="1" smtClean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41987" name="椭圆 65539"/>
          <p:cNvSpPr>
            <a:spLocks noChangeArrowheads="1"/>
          </p:cNvSpPr>
          <p:nvPr/>
        </p:nvSpPr>
        <p:spPr bwMode="auto">
          <a:xfrm>
            <a:off x="5334000" y="10668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200" b="1" smtClean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41988" name="文本框 65540"/>
          <p:cNvSpPr txBox="1">
            <a:spLocks noChangeArrowheads="1"/>
          </p:cNvSpPr>
          <p:nvPr/>
        </p:nvSpPr>
        <p:spPr bwMode="auto">
          <a:xfrm>
            <a:off x="1676400" y="381000"/>
            <a:ext cx="4267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5400" b="1" smtClean="0">
                <a:solidFill>
                  <a:srgbClr val="DC5900"/>
                </a:solidFill>
                <a:latin typeface="Times New Roman" pitchFamily="18" charset="0"/>
              </a:rPr>
              <a:t>史记的组成</a:t>
            </a:r>
          </a:p>
        </p:txBody>
      </p:sp>
      <p:sp>
        <p:nvSpPr>
          <p:cNvPr id="41989" name="文本框 65541"/>
          <p:cNvSpPr txBox="1">
            <a:spLocks noChangeArrowheads="1"/>
          </p:cNvSpPr>
          <p:nvPr/>
        </p:nvSpPr>
        <p:spPr bwMode="auto">
          <a:xfrm>
            <a:off x="827088" y="1844675"/>
            <a:ext cx="7272337" cy="41179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</a:rPr>
              <a:t>本纪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</a:rPr>
              <a:t>12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</a:rPr>
              <a:t>篇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</a:rPr>
              <a:t>——</a:t>
            </a:r>
            <a:r>
              <a:rPr lang="zh-CN" altLang="en-US" sz="3600" b="1" smtClean="0">
                <a:solidFill>
                  <a:srgbClr val="002060"/>
                </a:solidFill>
                <a:latin typeface="Times New Roman" pitchFamily="18" charset="0"/>
              </a:rPr>
              <a:t>记述帝王的事迹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</a:rPr>
              <a:t>世家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</a:rPr>
              <a:t>30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</a:rPr>
              <a:t>篇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</a:rPr>
              <a:t>——</a:t>
            </a:r>
            <a:r>
              <a:rPr lang="zh-CN" altLang="en-US" sz="3600" b="1" smtClean="0">
                <a:solidFill>
                  <a:srgbClr val="002060"/>
                </a:solidFill>
                <a:latin typeface="Times New Roman" pitchFamily="18" charset="0"/>
              </a:rPr>
              <a:t>记述诸侯的事迹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</a:rPr>
              <a:t>列传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</a:rPr>
              <a:t>70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</a:rPr>
              <a:t>篇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</a:rPr>
              <a:t>——</a:t>
            </a:r>
            <a:r>
              <a:rPr lang="zh-CN" altLang="en-US" sz="3600" b="1" smtClean="0">
                <a:solidFill>
                  <a:srgbClr val="002060"/>
                </a:solidFill>
                <a:latin typeface="Times New Roman" pitchFamily="18" charset="0"/>
              </a:rPr>
              <a:t>记述重要人物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</a:rPr>
              <a:t>表  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</a:rPr>
              <a:t>10  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</a:rPr>
              <a:t>篇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</a:rPr>
              <a:t>——</a:t>
            </a:r>
            <a:r>
              <a:rPr lang="zh-CN" altLang="en-US" sz="3600" b="1" smtClean="0">
                <a:solidFill>
                  <a:srgbClr val="002060"/>
                </a:solidFill>
                <a:latin typeface="Times New Roman" pitchFamily="18" charset="0"/>
              </a:rPr>
              <a:t>编排时间与事件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</a:rPr>
              <a:t>书   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</a:rPr>
              <a:t>8   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</a:rPr>
              <a:t>篇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</a:rPr>
              <a:t>——</a:t>
            </a:r>
            <a:r>
              <a:rPr lang="zh-CN" altLang="en-US" sz="3600" b="1" smtClean="0">
                <a:solidFill>
                  <a:srgbClr val="002060"/>
                </a:solidFill>
                <a:latin typeface="Times New Roman" pitchFamily="18" charset="0"/>
              </a:rPr>
              <a:t>记述典章制度</a:t>
            </a:r>
            <a:r>
              <a:rPr lang="zh-CN" altLang="en-US" sz="4400" b="1" smtClean="0">
                <a:solidFill>
                  <a:srgbClr val="002060"/>
                </a:solidFill>
                <a:latin typeface="Times New Roman" pitchFamily="18" charset="0"/>
              </a:rPr>
              <a:t>  </a:t>
            </a:r>
            <a:r>
              <a:rPr lang="zh-CN" altLang="en-US" sz="4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6543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2289"/>
          <p:cNvSpPr>
            <a:spLocks noGrp="1" noRot="1" noChangeArrowheads="1"/>
          </p:cNvSpPr>
          <p:nvPr>
            <p:ph type="title"/>
          </p:nvPr>
        </p:nvSpPr>
        <p:spPr>
          <a:xfrm>
            <a:off x="683568" y="3354388"/>
            <a:ext cx="3168352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chemeClr val="hlink"/>
                </a:solidFill>
              </a:rPr>
              <a:t>佛教的诞生</a:t>
            </a:r>
          </a:p>
        </p:txBody>
      </p:sp>
      <p:pic>
        <p:nvPicPr>
          <p:cNvPr id="6146" name="图片 12290" descr="释迦牟尼成佛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88913"/>
            <a:ext cx="4800600" cy="6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463237" y="4497388"/>
            <a:ext cx="3851275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7A77"/>
                </a:solidFill>
                <a:latin typeface="Times New Roman" pitchFamily="18" charset="0"/>
              </a:rPr>
              <a:t>公元前6世纪，印度释迦部落王子乔达摩.悉达多（</a:t>
            </a:r>
            <a:r>
              <a:rPr lang="zh-CN" altLang="en-US" sz="3200" b="1" dirty="0" smtClean="0">
                <a:solidFill>
                  <a:srgbClr val="007A77"/>
                </a:solidFill>
                <a:latin typeface="Times New Roman" pitchFamily="18" charset="0"/>
                <a:sym typeface="Arial" pitchFamily="34" charset="0"/>
              </a:rPr>
              <a:t>释迦牟尼）</a:t>
            </a:r>
            <a:r>
              <a:rPr lang="zh-CN" altLang="en-US" sz="3200" b="1" dirty="0" smtClean="0">
                <a:solidFill>
                  <a:srgbClr val="007A77"/>
                </a:solidFill>
                <a:latin typeface="Times New Roman" pitchFamily="18" charset="0"/>
              </a:rPr>
              <a:t>创立了佛教。</a:t>
            </a:r>
          </a:p>
        </p:txBody>
      </p:sp>
      <p:sp>
        <p:nvSpPr>
          <p:cNvPr id="6148" name="矩形 12295"/>
          <p:cNvSpPr>
            <a:spLocks noChangeArrowheads="1" noChangeShapeType="1" noTextEdit="1"/>
          </p:cNvSpPr>
          <p:nvPr/>
        </p:nvSpPr>
        <p:spPr bwMode="auto">
          <a:xfrm>
            <a:off x="493599" y="2449513"/>
            <a:ext cx="1371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</a:rPr>
              <a:t>资料：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3237" y="620688"/>
            <a:ext cx="38801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三、佛教东传与道教的产生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18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3" name="对象 13314"/>
          <p:cNvGraphicFramePr>
            <a:graphicFrameLocks/>
          </p:cNvGraphicFramePr>
          <p:nvPr/>
        </p:nvGraphicFramePr>
        <p:xfrm>
          <a:off x="971550" y="404813"/>
          <a:ext cx="7129463" cy="499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01" r:id="rId4" imgW="10476190" imgH="7339683" progId="Photoshop.Image.6">
                  <p:embed/>
                </p:oleObj>
              </mc:Choice>
              <mc:Fallback>
                <p:oleObj r:id="rId4" imgW="10476190" imgH="7339683" progId="Photoshop.Image.6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404813"/>
                        <a:ext cx="7129463" cy="4994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右箭头 13315"/>
          <p:cNvSpPr>
            <a:spLocks noChangeArrowheads="1"/>
          </p:cNvSpPr>
          <p:nvPr/>
        </p:nvSpPr>
        <p:spPr bwMode="auto">
          <a:xfrm rot="-7528103">
            <a:off x="2349500" y="2482851"/>
            <a:ext cx="1368425" cy="381000"/>
          </a:xfrm>
          <a:prstGeom prst="rightArrow">
            <a:avLst>
              <a:gd name="adj1" fmla="val 50000"/>
              <a:gd name="adj2" fmla="val 89725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200" b="1" smtClean="0">
              <a:solidFill>
                <a:srgbClr val="FFFF00"/>
              </a:solidFill>
              <a:latin typeface="Times New Roman" pitchFamily="18" charset="0"/>
            </a:endParaRPr>
          </a:p>
        </p:txBody>
      </p:sp>
      <p:grpSp>
        <p:nvGrpSpPr>
          <p:cNvPr id="13317" name="组合 13316"/>
          <p:cNvGrpSpPr>
            <a:grpSpLocks/>
          </p:cNvGrpSpPr>
          <p:nvPr/>
        </p:nvGrpSpPr>
        <p:grpSpPr bwMode="auto">
          <a:xfrm>
            <a:off x="2916238" y="1773238"/>
            <a:ext cx="1871662" cy="576262"/>
            <a:chOff x="1824" y="1776"/>
            <a:chExt cx="1392" cy="432"/>
          </a:xfrm>
        </p:grpSpPr>
        <p:sp>
          <p:nvSpPr>
            <p:cNvPr id="8196" name="上弧形箭头 13317"/>
            <p:cNvSpPr>
              <a:spLocks noChangeArrowheads="1"/>
            </p:cNvSpPr>
            <p:nvPr/>
          </p:nvSpPr>
          <p:spPr bwMode="auto">
            <a:xfrm>
              <a:off x="1824" y="1776"/>
              <a:ext cx="1392" cy="144"/>
            </a:xfrm>
            <a:prstGeom prst="curvedDownArrow">
              <a:avLst>
                <a:gd name="adj1" fmla="val 193333"/>
                <a:gd name="adj2" fmla="val 386667"/>
                <a:gd name="adj3" fmla="val 33315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3200" b="1" smtClean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8197" name="下弧形箭头 13318"/>
            <p:cNvSpPr>
              <a:spLocks noChangeArrowheads="1"/>
            </p:cNvSpPr>
            <p:nvPr/>
          </p:nvSpPr>
          <p:spPr bwMode="auto">
            <a:xfrm>
              <a:off x="1920" y="2016"/>
              <a:ext cx="1248" cy="192"/>
            </a:xfrm>
            <a:prstGeom prst="curvedUpArrow">
              <a:avLst>
                <a:gd name="adj1" fmla="val 130000"/>
                <a:gd name="adj2" fmla="val 260000"/>
                <a:gd name="adj3" fmla="val 33315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3200" b="1" smtClean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3320" name="燕尾形箭头 13319"/>
          <p:cNvSpPr>
            <a:spLocks noChangeArrowheads="1"/>
          </p:cNvSpPr>
          <p:nvPr/>
        </p:nvSpPr>
        <p:spPr bwMode="auto">
          <a:xfrm rot="1280665">
            <a:off x="4572000" y="2162175"/>
            <a:ext cx="1655763" cy="398463"/>
          </a:xfrm>
          <a:prstGeom prst="notchedRightArrow">
            <a:avLst>
              <a:gd name="adj1" fmla="val 50000"/>
              <a:gd name="adj2" fmla="val 103807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200" b="1" smtClean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3321" name="文本框 13320"/>
          <p:cNvSpPr txBox="1">
            <a:spLocks noChangeArrowheads="1"/>
          </p:cNvSpPr>
          <p:nvPr/>
        </p:nvSpPr>
        <p:spPr bwMode="auto">
          <a:xfrm>
            <a:off x="1187450" y="5373688"/>
            <a:ext cx="41052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7A77"/>
                </a:solidFill>
              </a:rPr>
              <a:t>西汉末年经丝绸之路传入我国中原地区</a:t>
            </a:r>
          </a:p>
        </p:txBody>
      </p:sp>
      <p:sp>
        <p:nvSpPr>
          <p:cNvPr id="13323" name="矩形 13322"/>
          <p:cNvSpPr>
            <a:spLocks noRot="1" noChangeArrowheads="1"/>
          </p:cNvSpPr>
          <p:nvPr/>
        </p:nvSpPr>
        <p:spPr bwMode="auto">
          <a:xfrm>
            <a:off x="4787900" y="5589588"/>
            <a:ext cx="454342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DC5900"/>
                </a:solidFill>
              </a:rPr>
              <a:t>1.</a:t>
            </a:r>
            <a:r>
              <a:rPr lang="zh-CN" altLang="en-US" sz="3200" b="1" smtClean="0">
                <a:solidFill>
                  <a:srgbClr val="DC5900"/>
                </a:solidFill>
                <a:latin typeface="Times New Roman" pitchFamily="18" charset="0"/>
              </a:rPr>
              <a:t>佛教东来</a:t>
            </a:r>
          </a:p>
        </p:txBody>
      </p:sp>
      <p:sp>
        <p:nvSpPr>
          <p:cNvPr id="13324" name="直接连接符 13323"/>
          <p:cNvSpPr>
            <a:spLocks noChangeShapeType="1"/>
          </p:cNvSpPr>
          <p:nvPr/>
        </p:nvSpPr>
        <p:spPr bwMode="auto">
          <a:xfrm>
            <a:off x="5003800" y="5876925"/>
            <a:ext cx="1008063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200" b="1" smtClean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59429" y="3932555"/>
            <a:ext cx="894080" cy="518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noProof="1">
                <a:ln w="12700" cmpd="sng">
                  <a:solidFill>
                    <a:srgbClr val="006866"/>
                  </a:solidFill>
                  <a:prstDash val="solid"/>
                </a:ln>
                <a:solidFill>
                  <a:srgbClr val="000000"/>
                </a:solidFill>
                <a:latin typeface="Times New Roman" pitchFamily="18" charset="0"/>
                <a:cs typeface="+mn-ea"/>
              </a:rPr>
              <a:t>天竺</a:t>
            </a:r>
            <a:endParaRPr lang="zh-CN" altLang="en-US" sz="2800" b="1" noProof="1">
              <a:ln w="12700" cmpd="sng">
                <a:solidFill>
                  <a:srgbClr val="006866"/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3394" y="1700530"/>
            <a:ext cx="894080" cy="518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noProof="1">
                <a:ln w="12700" cmpd="sng">
                  <a:solidFill>
                    <a:srgbClr val="006866"/>
                  </a:solidFill>
                  <a:prstDash val="solid"/>
                </a:ln>
                <a:gradFill>
                  <a:gsLst>
                    <a:gs pos="0">
                      <a:srgbClr val="006866"/>
                    </a:gs>
                    <a:gs pos="4000">
                      <a:srgbClr val="006866">
                        <a:lumMod val="60000"/>
                        <a:lumOff val="40000"/>
                      </a:srgbClr>
                    </a:gs>
                    <a:gs pos="87000">
                      <a:srgbClr val="006866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+mn-ea"/>
              </a:rPr>
              <a:t>疏勒</a:t>
            </a:r>
            <a:endParaRPr lang="zh-CN" altLang="en-US" sz="2800" b="1" noProof="1">
              <a:ln w="12700" cmpd="sng">
                <a:solidFill>
                  <a:srgbClr val="006866"/>
                </a:solidFill>
                <a:prstDash val="solid"/>
              </a:ln>
              <a:gradFill>
                <a:gsLst>
                  <a:gs pos="0">
                    <a:srgbClr val="006866"/>
                  </a:gs>
                  <a:gs pos="4000">
                    <a:srgbClr val="006866">
                      <a:lumMod val="60000"/>
                      <a:lumOff val="40000"/>
                    </a:srgbClr>
                  </a:gs>
                  <a:gs pos="87000">
                    <a:srgbClr val="006866">
                      <a:lumMod val="20000"/>
                      <a:lumOff val="8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79519" y="2204719"/>
            <a:ext cx="894080" cy="518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noProof="1">
                <a:ln w="22225">
                  <a:solidFill>
                    <a:srgbClr val="3366FF"/>
                  </a:solidFill>
                  <a:prstDash val="solid"/>
                </a:ln>
                <a:solidFill>
                  <a:srgbClr val="3366FF">
                    <a:lumMod val="40000"/>
                    <a:lumOff val="60000"/>
                  </a:srgbClr>
                </a:solidFill>
                <a:latin typeface="Times New Roman" pitchFamily="18" charset="0"/>
                <a:cs typeface="+mn-ea"/>
              </a:rPr>
              <a:t>鄯善</a:t>
            </a:r>
            <a:endParaRPr lang="zh-CN" altLang="en-US" sz="2800" b="1" noProof="1">
              <a:ln w="22225">
                <a:solidFill>
                  <a:srgbClr val="3366FF"/>
                </a:solidFill>
                <a:prstDash val="solid"/>
              </a:ln>
              <a:solidFill>
                <a:srgbClr val="3366FF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6054" y="1340485"/>
            <a:ext cx="894080" cy="518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noProof="1">
                <a:ln w="13462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rgbClr val="F3FAFF"/>
                  </a:outerShdw>
                </a:effectLst>
                <a:latin typeface="Times New Roman" pitchFamily="18" charset="0"/>
                <a:cs typeface="+mn-ea"/>
              </a:rPr>
              <a:t>敦煌</a:t>
            </a:r>
            <a:endParaRPr lang="zh-CN" altLang="en-US" sz="2800" b="1" noProof="1">
              <a:ln w="13462">
                <a:solidFill>
                  <a:srgbClr val="FFFFFF"/>
                </a:solidFill>
                <a:prstDash val="solid"/>
              </a:ln>
              <a:solidFill>
                <a:srgbClr val="000000"/>
              </a:solidFill>
              <a:effectLst>
                <a:outerShdw dist="38100" dir="2700000" algn="bl" rotWithShape="0">
                  <a:srgbClr val="F3FAFF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6190" y="2708910"/>
            <a:ext cx="894080" cy="518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noProof="1">
                <a:ln w="12700" cmpd="sng">
                  <a:solidFill>
                    <a:srgbClr val="006866"/>
                  </a:solidFill>
                  <a:prstDash val="solid"/>
                </a:ln>
                <a:gradFill>
                  <a:gsLst>
                    <a:gs pos="0">
                      <a:srgbClr val="006866"/>
                    </a:gs>
                    <a:gs pos="4000">
                      <a:srgbClr val="006866">
                        <a:lumMod val="60000"/>
                        <a:lumOff val="40000"/>
                      </a:srgbClr>
                    </a:gs>
                    <a:gs pos="87000">
                      <a:srgbClr val="006866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+mn-ea"/>
              </a:rPr>
              <a:t>长安</a:t>
            </a:r>
            <a:endParaRPr lang="zh-CN" altLang="en-US" sz="2800" b="1" noProof="1">
              <a:ln w="12700" cmpd="sng">
                <a:solidFill>
                  <a:srgbClr val="006866"/>
                </a:solidFill>
                <a:prstDash val="solid"/>
              </a:ln>
              <a:gradFill>
                <a:gsLst>
                  <a:gs pos="0">
                    <a:srgbClr val="006866"/>
                  </a:gs>
                  <a:gs pos="4000">
                    <a:srgbClr val="006866">
                      <a:lumMod val="60000"/>
                      <a:lumOff val="40000"/>
                    </a:srgbClr>
                  </a:gs>
                  <a:gs pos="87000">
                    <a:srgbClr val="006866">
                      <a:lumMod val="20000"/>
                      <a:lumOff val="8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56325" y="2276475"/>
            <a:ext cx="894080" cy="518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noProof="1">
                <a:ln w="12700" cmpd="sng">
                  <a:solidFill>
                    <a:srgbClr val="006866"/>
                  </a:solidFill>
                  <a:prstDash val="solid"/>
                </a:ln>
                <a:solidFill>
                  <a:srgbClr val="000000"/>
                </a:solidFill>
                <a:latin typeface="Times New Roman" pitchFamily="18" charset="0"/>
                <a:cs typeface="+mn-ea"/>
              </a:rPr>
              <a:t>洛阳</a:t>
            </a:r>
            <a:endParaRPr lang="zh-CN" altLang="en-US" sz="2800" b="1" noProof="1">
              <a:ln w="12700" cmpd="sng">
                <a:solidFill>
                  <a:srgbClr val="006866"/>
                </a:solidFill>
                <a:prstDash val="solid"/>
              </a:ln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0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3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20481"/>
          <p:cNvSpPr>
            <a:spLocks noGrp="1" noRot="1" noChangeArrowheads="1"/>
          </p:cNvSpPr>
          <p:nvPr>
            <p:ph type="title"/>
          </p:nvPr>
        </p:nvSpPr>
        <p:spPr>
          <a:xfrm>
            <a:off x="250825" y="188913"/>
            <a:ext cx="8540750" cy="1143000"/>
          </a:xfrm>
        </p:spPr>
        <p:txBody>
          <a:bodyPr/>
          <a:lstStyle/>
          <a:p>
            <a:r>
              <a:rPr lang="zh-CN" altLang="en-US" sz="3600" b="1" smtClean="0">
                <a:solidFill>
                  <a:schemeClr val="hlink"/>
                </a:solidFill>
              </a:rPr>
              <a:t>佛教在中国的发展</a:t>
            </a:r>
          </a:p>
        </p:txBody>
      </p:sp>
      <p:pic>
        <p:nvPicPr>
          <p:cNvPr id="10242" name="图片 20482" descr="白马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134111"/>
            <a:ext cx="7007225" cy="471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20483"/>
          <p:cNvSpPr txBox="1">
            <a:spLocks noChangeArrowheads="1"/>
          </p:cNvSpPr>
          <p:nvPr/>
        </p:nvSpPr>
        <p:spPr bwMode="auto">
          <a:xfrm>
            <a:off x="1524000" y="4921250"/>
            <a:ext cx="6019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中国第一座佛教寺院——白马寺</a:t>
            </a:r>
          </a:p>
        </p:txBody>
      </p:sp>
      <p:sp>
        <p:nvSpPr>
          <p:cNvPr id="10244" name="文本框 20484"/>
          <p:cNvSpPr txBox="1">
            <a:spLocks noChangeArrowheads="1"/>
          </p:cNvSpPr>
          <p:nvPr/>
        </p:nvSpPr>
        <p:spPr bwMode="auto">
          <a:xfrm>
            <a:off x="8172450" y="1125538"/>
            <a:ext cx="790575" cy="5257800"/>
          </a:xfrm>
          <a:prstGeom prst="rect">
            <a:avLst/>
          </a:prstGeom>
          <a:solidFill>
            <a:schemeClr val="bg2"/>
          </a:solidFill>
          <a:ln w="57150">
            <a:solidFill>
              <a:schemeClr val="accent1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DC5900"/>
                </a:solidFill>
                <a:latin typeface="Times New Roman" pitchFamily="18" charset="0"/>
              </a:rPr>
              <a:t>慈颜常笑笑世上可笑之人</a:t>
            </a:r>
          </a:p>
        </p:txBody>
      </p:sp>
      <p:sp>
        <p:nvSpPr>
          <p:cNvPr id="10245" name="文本框 20485"/>
          <p:cNvSpPr txBox="1">
            <a:spLocks noChangeArrowheads="1"/>
          </p:cNvSpPr>
          <p:nvPr/>
        </p:nvSpPr>
        <p:spPr bwMode="auto">
          <a:xfrm>
            <a:off x="250825" y="1125538"/>
            <a:ext cx="790575" cy="5257800"/>
          </a:xfrm>
          <a:prstGeom prst="rect">
            <a:avLst/>
          </a:prstGeom>
          <a:solidFill>
            <a:schemeClr val="bg2"/>
          </a:solidFill>
          <a:ln w="57150">
            <a:solidFill>
              <a:schemeClr val="accent1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DC5900"/>
                </a:solidFill>
                <a:latin typeface="Times New Roman" pitchFamily="18" charset="0"/>
              </a:rPr>
              <a:t>大肚能容容天下难容之事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03648" y="5853748"/>
            <a:ext cx="6140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2060"/>
                </a:solidFill>
              </a:rPr>
              <a:t>公元</a:t>
            </a:r>
            <a:r>
              <a:rPr lang="en-US" altLang="zh-CN" sz="3200" b="1" dirty="0" smtClean="0">
                <a:solidFill>
                  <a:srgbClr val="002060"/>
                </a:solidFill>
              </a:rPr>
              <a:t>68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年，建于洛阳。</a:t>
            </a:r>
          </a:p>
        </p:txBody>
      </p:sp>
    </p:spTree>
    <p:extLst>
      <p:ext uri="{BB962C8B-B14F-4D97-AF65-F5344CB8AC3E}">
        <p14:creationId xmlns:p14="http://schemas.microsoft.com/office/powerpoint/2010/main" val="212014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2290" name="内容占位符 2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2291" name="矩形 10245"/>
          <p:cNvSpPr>
            <a:spLocks noChangeArrowheads="1"/>
          </p:cNvSpPr>
          <p:nvPr/>
        </p:nvSpPr>
        <p:spPr bwMode="auto">
          <a:xfrm>
            <a:off x="-22225" y="476250"/>
            <a:ext cx="8851900" cy="5861050"/>
          </a:xfrm>
          <a:prstGeom prst="rect">
            <a:avLst/>
          </a:prstGeom>
          <a:solidFill>
            <a:srgbClr val="EFEA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7A77"/>
                </a:solidFill>
                <a:latin typeface="Times New Roman" pitchFamily="18" charset="0"/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基本教义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7A77"/>
                </a:solidFill>
                <a:latin typeface="Times New Roman" pitchFamily="18" charset="0"/>
              </a:rPr>
              <a:t>        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释迦牟尼当初出家的目的是为了寻求解脱生老病死等痛苦之道。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佛教宣扬弃恶扬善、扶贫济困、众生平等以及生死轮回、因果报应等观念。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认为人生是痛苦的，只有忍耐眼前的一切痛苦，信奉佛教，努力修行，才能在死后进入西天极乐世界，在来世得到幸福。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7A77"/>
                </a:solidFill>
                <a:latin typeface="Times New Roman" pitchFamily="18" charset="0"/>
              </a:rPr>
              <a:t>       </a:t>
            </a:r>
            <a:r>
              <a:rPr lang="zh-CN" alt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endParaRPr lang="zh-CN" altLang="en-US" sz="3600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641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21505"/>
          <p:cNvSpPr>
            <a:spLocks noChangeArrowheads="1"/>
          </p:cNvSpPr>
          <p:nvPr/>
        </p:nvSpPr>
        <p:spPr bwMode="auto">
          <a:xfrm>
            <a:off x="685800" y="317500"/>
            <a:ext cx="77724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b="1" smtClean="0">
                <a:solidFill>
                  <a:srgbClr val="003399"/>
                </a:solidFill>
                <a:latin typeface="Times New Roman" pitchFamily="18" charset="0"/>
              </a:rPr>
              <a:t>   </a:t>
            </a:r>
            <a:r>
              <a:rPr lang="zh-CN" altLang="en-US" sz="4400" b="1" smtClean="0">
                <a:solidFill>
                  <a:srgbClr val="DC5900"/>
                </a:solidFill>
                <a:latin typeface="Times New Roman" pitchFamily="18" charset="0"/>
              </a:rPr>
              <a:t>佛教四大名山——峨眉山</a:t>
            </a:r>
          </a:p>
        </p:txBody>
      </p:sp>
      <p:pic>
        <p:nvPicPr>
          <p:cNvPr id="13314" name="图片 21506" descr="我国四大佛教名山之一的峨眉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6172200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315" name="对象 21507"/>
          <p:cNvGraphicFramePr>
            <a:graphicFrameLocks/>
          </p:cNvGraphicFramePr>
          <p:nvPr/>
        </p:nvGraphicFramePr>
        <p:xfrm>
          <a:off x="6151563" y="2286000"/>
          <a:ext cx="2992437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4" r:id="rId5" imgW="3390476" imgH="5180952" progId="Photoshop.Image.6">
                  <p:embed/>
                </p:oleObj>
              </mc:Choice>
              <mc:Fallback>
                <p:oleObj r:id="rId5" imgW="3390476" imgH="5180952" progId="Photoshop.Image.6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1563" y="2286000"/>
                        <a:ext cx="2992437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文本框 21508"/>
          <p:cNvSpPr txBox="1">
            <a:spLocks noChangeArrowheads="1"/>
          </p:cNvSpPr>
          <p:nvPr/>
        </p:nvSpPr>
        <p:spPr bwMode="auto">
          <a:xfrm>
            <a:off x="6248400" y="16002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7A77"/>
                </a:solidFill>
                <a:latin typeface="Times New Roman" pitchFamily="18" charset="0"/>
              </a:rPr>
              <a:t>万年寺普贤金铜像</a:t>
            </a:r>
          </a:p>
        </p:txBody>
      </p:sp>
      <p:sp>
        <p:nvSpPr>
          <p:cNvPr id="13317" name="文本框 21509"/>
          <p:cNvSpPr txBox="1">
            <a:spLocks noChangeArrowheads="1"/>
          </p:cNvSpPr>
          <p:nvPr/>
        </p:nvSpPr>
        <p:spPr bwMode="auto">
          <a:xfrm>
            <a:off x="3276600" y="38100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Times New Roman" pitchFamily="18" charset="0"/>
              </a:rPr>
              <a:t>峨眉金顶</a:t>
            </a:r>
          </a:p>
        </p:txBody>
      </p:sp>
    </p:spTree>
    <p:extLst>
      <p:ext uri="{BB962C8B-B14F-4D97-AF65-F5344CB8AC3E}">
        <p14:creationId xmlns:p14="http://schemas.microsoft.com/office/powerpoint/2010/main" val="199227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6145"/>
          <p:cNvSpPr>
            <a:spLocks noChangeArrowheads="1"/>
          </p:cNvSpPr>
          <p:nvPr/>
        </p:nvSpPr>
        <p:spPr bwMode="auto">
          <a:xfrm>
            <a:off x="395288" y="476250"/>
            <a:ext cx="874871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5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第</a:t>
            </a:r>
            <a:r>
              <a:rPr lang="en-US" altLang="zh-CN" sz="5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18</a:t>
            </a:r>
            <a:r>
              <a:rPr lang="zh-CN" altLang="en-US" sz="54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课  汉代的科技和文化</a:t>
            </a:r>
          </a:p>
        </p:txBody>
      </p:sp>
      <p:sp>
        <p:nvSpPr>
          <p:cNvPr id="6147" name="文本框 6146"/>
          <p:cNvSpPr txBox="1">
            <a:spLocks noChangeArrowheads="1"/>
          </p:cNvSpPr>
          <p:nvPr/>
        </p:nvSpPr>
        <p:spPr bwMode="auto">
          <a:xfrm>
            <a:off x="684212" y="1916113"/>
            <a:ext cx="78482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0000"/>
                </a:solidFill>
              </a:rPr>
              <a:t>一、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造纸术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的发明与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医学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成就</a:t>
            </a:r>
          </a:p>
        </p:txBody>
      </p:sp>
      <p:sp>
        <p:nvSpPr>
          <p:cNvPr id="6148" name="文本框 6147"/>
          <p:cNvSpPr txBox="1">
            <a:spLocks noChangeArrowheads="1"/>
          </p:cNvSpPr>
          <p:nvPr/>
        </p:nvSpPr>
        <p:spPr bwMode="auto">
          <a:xfrm>
            <a:off x="611188" y="3141663"/>
            <a:ext cx="7632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0000"/>
                </a:solidFill>
              </a:rPr>
              <a:t>二、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司马迁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与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史记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》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6149" name="文本框 6148"/>
          <p:cNvSpPr txBox="1">
            <a:spLocks noChangeArrowheads="1"/>
          </p:cNvSpPr>
          <p:nvPr/>
        </p:nvSpPr>
        <p:spPr bwMode="auto">
          <a:xfrm>
            <a:off x="611188" y="4365625"/>
            <a:ext cx="67691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0000"/>
                </a:solidFill>
              </a:rPr>
              <a:t>三、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佛教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东传与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道教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产生</a:t>
            </a:r>
            <a:endParaRPr lang="en-US" altLang="zh-CN" sz="3600" b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096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22529"/>
          <p:cNvSpPr>
            <a:spLocks noChangeArrowheads="1"/>
          </p:cNvSpPr>
          <p:nvPr/>
        </p:nvSpPr>
        <p:spPr bwMode="auto">
          <a:xfrm>
            <a:off x="971550" y="692150"/>
            <a:ext cx="77724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b="1" smtClean="0">
                <a:solidFill>
                  <a:srgbClr val="DC5900"/>
                </a:solidFill>
                <a:latin typeface="Times New Roman" pitchFamily="18" charset="0"/>
              </a:rPr>
              <a:t>佛教四大名山——普陀山</a:t>
            </a:r>
            <a:endParaRPr lang="zh-CN" altLang="en-US" sz="4400" smtClean="0">
              <a:solidFill>
                <a:srgbClr val="DC5900"/>
              </a:solidFill>
              <a:latin typeface="Times New Roman" pitchFamily="18" charset="0"/>
            </a:endParaRPr>
          </a:p>
        </p:txBody>
      </p:sp>
      <p:pic>
        <p:nvPicPr>
          <p:cNvPr id="15362" name="图片 22530" descr="普陀山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8013"/>
            <a:ext cx="5486400" cy="370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22531" descr="普陀山观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238" y="2390775"/>
            <a:ext cx="3687762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文本框 22532"/>
          <p:cNvSpPr txBox="1">
            <a:spLocks noChangeArrowheads="1"/>
          </p:cNvSpPr>
          <p:nvPr/>
        </p:nvSpPr>
        <p:spPr bwMode="auto">
          <a:xfrm>
            <a:off x="533400" y="243840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7A77"/>
                </a:solidFill>
                <a:latin typeface="Times New Roman" pitchFamily="18" charset="0"/>
              </a:rPr>
              <a:t>普陀山</a:t>
            </a:r>
          </a:p>
        </p:txBody>
      </p:sp>
      <p:sp>
        <p:nvSpPr>
          <p:cNvPr id="15365" name="文本框 22533"/>
          <p:cNvSpPr txBox="1">
            <a:spLocks noChangeArrowheads="1"/>
          </p:cNvSpPr>
          <p:nvPr/>
        </p:nvSpPr>
        <p:spPr bwMode="auto">
          <a:xfrm>
            <a:off x="6248400" y="1828800"/>
            <a:ext cx="251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7A77"/>
                </a:solidFill>
                <a:latin typeface="Times New Roman" pitchFamily="18" charset="0"/>
              </a:rPr>
              <a:t>观音造像</a:t>
            </a:r>
          </a:p>
        </p:txBody>
      </p:sp>
    </p:spTree>
    <p:extLst>
      <p:ext uri="{BB962C8B-B14F-4D97-AF65-F5344CB8AC3E}">
        <p14:creationId xmlns:p14="http://schemas.microsoft.com/office/powerpoint/2010/main" val="203703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23553"/>
          <p:cNvSpPr>
            <a:spLocks noGrp="1" noRot="1" noChangeArrowheads="1"/>
          </p:cNvSpPr>
          <p:nvPr>
            <p:ph type="title"/>
          </p:nvPr>
        </p:nvSpPr>
        <p:spPr>
          <a:xfrm>
            <a:off x="0" y="476250"/>
            <a:ext cx="8540750" cy="1143000"/>
          </a:xfrm>
        </p:spPr>
        <p:txBody>
          <a:bodyPr/>
          <a:lstStyle/>
          <a:p>
            <a:r>
              <a:rPr lang="zh-CN" altLang="en-US" b="1" smtClean="0">
                <a:solidFill>
                  <a:schemeClr val="hlink"/>
                </a:solidFill>
              </a:rPr>
              <a:t>佛教四大名山——九华山</a:t>
            </a:r>
          </a:p>
        </p:txBody>
      </p:sp>
      <p:grpSp>
        <p:nvGrpSpPr>
          <p:cNvPr id="23555" name="组合 23554"/>
          <p:cNvGrpSpPr>
            <a:grpSpLocks/>
          </p:cNvGrpSpPr>
          <p:nvPr/>
        </p:nvGrpSpPr>
        <p:grpSpPr bwMode="auto">
          <a:xfrm>
            <a:off x="0" y="2438400"/>
            <a:ext cx="6172200" cy="4419600"/>
            <a:chOff x="0" y="1536"/>
            <a:chExt cx="3888" cy="2784"/>
          </a:xfrm>
        </p:grpSpPr>
        <p:pic>
          <p:nvPicPr>
            <p:cNvPr id="17411" name="图片 23555" descr="九华山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06"/>
              <a:ext cx="3888" cy="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2" name="文本框 23556"/>
            <p:cNvSpPr txBox="1">
              <a:spLocks noChangeArrowheads="1"/>
            </p:cNvSpPr>
            <p:nvPr/>
          </p:nvSpPr>
          <p:spPr bwMode="auto">
            <a:xfrm>
              <a:off x="144" y="1536"/>
              <a:ext cx="13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007A77"/>
                  </a:solidFill>
                  <a:latin typeface="Times New Roman" pitchFamily="18" charset="0"/>
                </a:rPr>
                <a:t>九华山</a:t>
              </a:r>
            </a:p>
          </p:txBody>
        </p:sp>
      </p:grpSp>
      <p:grpSp>
        <p:nvGrpSpPr>
          <p:cNvPr id="23558" name="组合 23557"/>
          <p:cNvGrpSpPr>
            <a:grpSpLocks/>
          </p:cNvGrpSpPr>
          <p:nvPr/>
        </p:nvGrpSpPr>
        <p:grpSpPr bwMode="auto">
          <a:xfrm>
            <a:off x="4495800" y="1314450"/>
            <a:ext cx="4648200" cy="5543550"/>
            <a:chOff x="2832" y="828"/>
            <a:chExt cx="2928" cy="3492"/>
          </a:xfrm>
        </p:grpSpPr>
        <p:graphicFrame>
          <p:nvGraphicFramePr>
            <p:cNvPr id="17414" name="对象 23558"/>
            <p:cNvGraphicFramePr>
              <a:graphicFrameLocks/>
            </p:cNvGraphicFramePr>
            <p:nvPr/>
          </p:nvGraphicFramePr>
          <p:xfrm>
            <a:off x="3912" y="828"/>
            <a:ext cx="1848" cy="34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348" r:id="rId5" imgW="3911111" imgH="7390476" progId="Photoshop.Image.6">
                    <p:embed/>
                  </p:oleObj>
                </mc:Choice>
                <mc:Fallback>
                  <p:oleObj r:id="rId5" imgW="3911111" imgH="7390476" progId="Photoshop.Image.6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12" y="828"/>
                          <a:ext cx="1848" cy="34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15" name="文本框 23559"/>
            <p:cNvSpPr txBox="1">
              <a:spLocks noChangeArrowheads="1"/>
            </p:cNvSpPr>
            <p:nvPr/>
          </p:nvSpPr>
          <p:spPr bwMode="auto">
            <a:xfrm>
              <a:off x="2832" y="1008"/>
              <a:ext cx="10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007A77"/>
                  </a:solidFill>
                  <a:latin typeface="Times New Roman" pitchFamily="18" charset="0"/>
                </a:rPr>
                <a:t>地藏菩萨</a:t>
              </a:r>
            </a:p>
          </p:txBody>
        </p:sp>
        <p:sp>
          <p:nvSpPr>
            <p:cNvPr id="17416" name="右箭头 23560"/>
            <p:cNvSpPr>
              <a:spLocks noChangeArrowheads="1"/>
            </p:cNvSpPr>
            <p:nvPr/>
          </p:nvSpPr>
          <p:spPr bwMode="auto">
            <a:xfrm>
              <a:off x="2928" y="1248"/>
              <a:ext cx="912" cy="480"/>
            </a:xfrm>
            <a:prstGeom prst="rightArrow">
              <a:avLst>
                <a:gd name="adj1" fmla="val 50000"/>
                <a:gd name="adj2" fmla="val 47465"/>
              </a:avLst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3200" b="1" smtClean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075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24577"/>
          <p:cNvSpPr>
            <a:spLocks noGrp="1" noRot="1" noChangeArrowheads="1"/>
          </p:cNvSpPr>
          <p:nvPr>
            <p:ph type="title"/>
          </p:nvPr>
        </p:nvSpPr>
        <p:spPr>
          <a:xfrm>
            <a:off x="179388" y="260350"/>
            <a:ext cx="8540750" cy="1143000"/>
          </a:xfrm>
        </p:spPr>
        <p:txBody>
          <a:bodyPr/>
          <a:lstStyle/>
          <a:p>
            <a:r>
              <a:rPr lang="zh-CN" altLang="en-US" b="1" smtClean="0">
                <a:solidFill>
                  <a:schemeClr val="hlink"/>
                </a:solidFill>
              </a:rPr>
              <a:t>佛教四大名山——五台山</a:t>
            </a:r>
          </a:p>
        </p:txBody>
      </p:sp>
      <p:grpSp>
        <p:nvGrpSpPr>
          <p:cNvPr id="24579" name="组合 24578"/>
          <p:cNvGrpSpPr>
            <a:grpSpLocks/>
          </p:cNvGrpSpPr>
          <p:nvPr/>
        </p:nvGrpSpPr>
        <p:grpSpPr bwMode="auto">
          <a:xfrm>
            <a:off x="3733800" y="1143000"/>
            <a:ext cx="5410200" cy="5715000"/>
            <a:chOff x="2352" y="720"/>
            <a:chExt cx="3408" cy="3600"/>
          </a:xfrm>
        </p:grpSpPr>
        <p:pic>
          <p:nvPicPr>
            <p:cNvPr id="19459" name="图片 24579" descr="016-1b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0" y="720"/>
              <a:ext cx="2390" cy="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0" name="文本框 24580"/>
            <p:cNvSpPr txBox="1">
              <a:spLocks noChangeArrowheads="1"/>
            </p:cNvSpPr>
            <p:nvPr/>
          </p:nvSpPr>
          <p:spPr bwMode="auto">
            <a:xfrm>
              <a:off x="2352" y="816"/>
              <a:ext cx="96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007A77"/>
                  </a:solidFill>
                  <a:latin typeface="Times New Roman" pitchFamily="18" charset="0"/>
                </a:rPr>
                <a:t>文殊菩萨</a:t>
              </a:r>
            </a:p>
          </p:txBody>
        </p:sp>
        <p:sp>
          <p:nvSpPr>
            <p:cNvPr id="19461" name="右箭头 24581"/>
            <p:cNvSpPr>
              <a:spLocks noChangeArrowheads="1"/>
            </p:cNvSpPr>
            <p:nvPr/>
          </p:nvSpPr>
          <p:spPr bwMode="auto">
            <a:xfrm>
              <a:off x="2448" y="1104"/>
              <a:ext cx="864" cy="384"/>
            </a:xfrm>
            <a:prstGeom prst="rightArrow">
              <a:avLst>
                <a:gd name="adj1" fmla="val 50000"/>
                <a:gd name="adj2" fmla="val 56250"/>
              </a:avLst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3200" b="1" smtClean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24583" name="组合 24582"/>
          <p:cNvGrpSpPr>
            <a:grpSpLocks/>
          </p:cNvGrpSpPr>
          <p:nvPr/>
        </p:nvGrpSpPr>
        <p:grpSpPr bwMode="auto">
          <a:xfrm>
            <a:off x="0" y="1981200"/>
            <a:ext cx="5334000" cy="4868863"/>
            <a:chOff x="0" y="1248"/>
            <a:chExt cx="3360" cy="3067"/>
          </a:xfrm>
        </p:grpSpPr>
        <p:pic>
          <p:nvPicPr>
            <p:cNvPr id="19463" name="图片 24583" descr="五台山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15"/>
              <a:ext cx="3360" cy="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4" name="文本框 24584"/>
            <p:cNvSpPr txBox="1">
              <a:spLocks noChangeArrowheads="1"/>
            </p:cNvSpPr>
            <p:nvPr/>
          </p:nvSpPr>
          <p:spPr bwMode="auto">
            <a:xfrm>
              <a:off x="0" y="1248"/>
              <a:ext cx="11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007A77"/>
                  </a:solidFill>
                  <a:latin typeface="Times New Roman" pitchFamily="18" charset="0"/>
                </a:rPr>
                <a:t>五台山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521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 descr="1412954849913p193tamnns1dvi9cm2p08cr1euk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18600" cy="644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764029" y="0"/>
            <a:ext cx="4297680" cy="9144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5400" b="1" noProof="1">
                <a:ln w="22225">
                  <a:solidFill>
                    <a:srgbClr val="3366FF"/>
                  </a:solidFill>
                  <a:prstDash val="solid"/>
                </a:ln>
                <a:solidFill>
                  <a:srgbClr val="3366FF">
                    <a:lumMod val="40000"/>
                    <a:lumOff val="60000"/>
                  </a:srgbClr>
                </a:solidFill>
                <a:latin typeface="Times New Roman" pitchFamily="18" charset="0"/>
                <a:cs typeface="+mn-ea"/>
              </a:rPr>
              <a:t>洛阳龙门石窟</a:t>
            </a:r>
            <a:endParaRPr lang="zh-CN" altLang="en-US" sz="5400" b="1" noProof="1">
              <a:ln w="22225">
                <a:solidFill>
                  <a:srgbClr val="3366FF"/>
                </a:solidFill>
                <a:prstDash val="solid"/>
              </a:ln>
              <a:solidFill>
                <a:srgbClr val="3366FF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65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8673" descr="莫高窟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15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824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40961"/>
          <p:cNvSpPr>
            <a:spLocks noGrp="1" noRot="1" noChangeArrowheads="1"/>
          </p:cNvSpPr>
          <p:nvPr>
            <p:ph type="title"/>
          </p:nvPr>
        </p:nvSpPr>
        <p:spPr>
          <a:xfrm>
            <a:off x="301625" y="3175"/>
            <a:ext cx="8540750" cy="1225550"/>
          </a:xfrm>
        </p:spPr>
        <p:txBody>
          <a:bodyPr/>
          <a:lstStyle/>
          <a:p>
            <a:r>
              <a:rPr lang="zh-CN" altLang="en-US" smtClean="0">
                <a:solidFill>
                  <a:srgbClr val="0000FF"/>
                </a:solidFill>
                <a:ea typeface="隶书" pitchFamily="49" charset="-122"/>
              </a:rPr>
              <a:t>道教</a:t>
            </a:r>
          </a:p>
        </p:txBody>
      </p:sp>
      <p:sp>
        <p:nvSpPr>
          <p:cNvPr id="40964" name="文本占位符 40963"/>
          <p:cNvSpPr>
            <a:spLocks noGrp="1" noRot="1" noChangeArrowheads="1"/>
          </p:cNvSpPr>
          <p:nvPr>
            <p:ph type="body" sz="half" idx="3"/>
          </p:nvPr>
        </p:nvSpPr>
        <p:spPr>
          <a:xfrm>
            <a:off x="179388" y="908050"/>
            <a:ext cx="5530850" cy="41941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smtClean="0">
                <a:ea typeface="隶书" pitchFamily="49" charset="-122"/>
              </a:rPr>
              <a:t>道教是我国土生土长的宗教。</a:t>
            </a:r>
          </a:p>
          <a:p>
            <a:pPr>
              <a:lnSpc>
                <a:spcPct val="9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东汉后期</a:t>
            </a:r>
            <a:r>
              <a:rPr lang="zh-CN" altLang="en-US" sz="2800" smtClean="0">
                <a:latin typeface="隶书" pitchFamily="49" charset="-122"/>
                <a:ea typeface="隶书" pitchFamily="49" charset="-122"/>
              </a:rPr>
              <a:t>，民间流行的</a:t>
            </a:r>
            <a:r>
              <a:rPr lang="zh-CN" altLang="en-US" sz="280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神仙方术</a:t>
            </a:r>
            <a:r>
              <a:rPr lang="zh-CN" altLang="en-US" sz="2800" smtClean="0">
                <a:latin typeface="隶书" pitchFamily="49" charset="-122"/>
                <a:ea typeface="隶书" pitchFamily="49" charset="-122"/>
              </a:rPr>
              <a:t>与</a:t>
            </a:r>
            <a:r>
              <a:rPr lang="zh-CN" altLang="en-US" sz="280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道家思想</a:t>
            </a:r>
            <a:r>
              <a:rPr lang="zh-CN" altLang="en-US" sz="2800" smtClean="0">
                <a:latin typeface="隶书" pitchFamily="49" charset="-122"/>
                <a:ea typeface="隶书" pitchFamily="49" charset="-122"/>
              </a:rPr>
              <a:t>结合形成</a:t>
            </a:r>
            <a:r>
              <a:rPr lang="zh-CN" altLang="en-US" sz="2800" smtClean="0">
                <a:ea typeface="隶书" pitchFamily="49" charset="-122"/>
              </a:rPr>
              <a:t>道教</a:t>
            </a:r>
            <a:r>
              <a:rPr lang="zh-CN" altLang="en-US" sz="2800" b="1" smtClean="0"/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sz="2800" smtClean="0">
                <a:ea typeface="隶书" pitchFamily="49" charset="-122"/>
              </a:rPr>
              <a:t>创始人之一是五斗米道的天师张道陵。</a:t>
            </a:r>
          </a:p>
          <a:p>
            <a:pPr>
              <a:lnSpc>
                <a:spcPct val="90000"/>
              </a:lnSpc>
            </a:pPr>
            <a:r>
              <a:rPr lang="zh-CN" altLang="en-US" sz="2800" smtClean="0">
                <a:ea typeface="隶书" pitchFamily="49" charset="-122"/>
              </a:rPr>
              <a:t>道教</a:t>
            </a:r>
            <a:r>
              <a:rPr lang="zh-CN" altLang="en-US" sz="2800" smtClean="0">
                <a:solidFill>
                  <a:srgbClr val="FF0000"/>
                </a:solidFill>
                <a:ea typeface="隶书" pitchFamily="49" charset="-122"/>
              </a:rPr>
              <a:t>尊崇道家学派老子</a:t>
            </a:r>
            <a:r>
              <a:rPr lang="zh-CN" altLang="en-US" sz="2800" smtClean="0">
                <a:ea typeface="隶书" pitchFamily="49" charset="-122"/>
              </a:rPr>
              <a:t>为教主。</a:t>
            </a:r>
          </a:p>
          <a:p>
            <a:pPr>
              <a:lnSpc>
                <a:spcPct val="90000"/>
              </a:lnSpc>
            </a:pPr>
            <a:r>
              <a:rPr lang="zh-CN" altLang="en-US" sz="2800" smtClean="0">
                <a:ea typeface="隶书" pitchFamily="49" charset="-122"/>
              </a:rPr>
              <a:t>基本教义：</a:t>
            </a:r>
            <a:r>
              <a:rPr lang="zh-CN" altLang="en-US" sz="2800" smtClean="0">
                <a:solidFill>
                  <a:srgbClr val="FF0000"/>
                </a:solidFill>
                <a:ea typeface="隶书" pitchFamily="49" charset="-122"/>
              </a:rPr>
              <a:t>宣传修身养性，炼丹服药，长生不老，得道成仙。</a:t>
            </a:r>
          </a:p>
          <a:p>
            <a:pPr>
              <a:lnSpc>
                <a:spcPct val="90000"/>
              </a:lnSpc>
            </a:pPr>
            <a:r>
              <a:rPr lang="zh-CN" altLang="en-US" sz="2800" smtClean="0">
                <a:solidFill>
                  <a:srgbClr val="FF0000"/>
                </a:solidFill>
                <a:ea typeface="隶书" pitchFamily="49" charset="-122"/>
              </a:rPr>
              <a:t>主要人物：神灵玉皇大帝、太上老君、八仙、社灶、土地、城隍。</a:t>
            </a:r>
          </a:p>
        </p:txBody>
      </p:sp>
      <p:pic>
        <p:nvPicPr>
          <p:cNvPr id="24579" name="内容占位符 2"/>
          <p:cNvPicPr>
            <a:picLocks noGrp="1" noRot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51500" y="692150"/>
            <a:ext cx="3198813" cy="3648075"/>
          </a:xfrm>
        </p:spPr>
      </p:pic>
    </p:spTree>
    <p:extLst>
      <p:ext uri="{BB962C8B-B14F-4D97-AF65-F5344CB8AC3E}">
        <p14:creationId xmlns:p14="http://schemas.microsoft.com/office/powerpoint/2010/main" val="1626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EF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33793" descr="青城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9144000" cy="602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文本框 33794"/>
          <p:cNvSpPr txBox="1">
            <a:spLocks noChangeArrowheads="1"/>
          </p:cNvSpPr>
          <p:nvPr/>
        </p:nvSpPr>
        <p:spPr bwMode="auto">
          <a:xfrm>
            <a:off x="0" y="0"/>
            <a:ext cx="91852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smtClean="0">
                <a:solidFill>
                  <a:srgbClr val="002060"/>
                </a:solidFill>
                <a:ea typeface="隶书" pitchFamily="49" charset="-122"/>
              </a:rPr>
              <a:t>青城山（四川）</a:t>
            </a:r>
            <a:r>
              <a:rPr lang="en-US" altLang="zh-CN" sz="3600" smtClean="0">
                <a:solidFill>
                  <a:srgbClr val="002060"/>
                </a:solidFill>
                <a:ea typeface="隶书" pitchFamily="49" charset="-122"/>
              </a:rPr>
              <a:t>——</a:t>
            </a:r>
            <a:r>
              <a:rPr lang="zh-CN" altLang="en-US" sz="3600" smtClean="0">
                <a:solidFill>
                  <a:srgbClr val="002060"/>
                </a:solidFill>
                <a:ea typeface="隶书" pitchFamily="49" charset="-122"/>
              </a:rPr>
              <a:t>中国道教发源地之一</a:t>
            </a:r>
          </a:p>
        </p:txBody>
      </p:sp>
    </p:spTree>
    <p:extLst>
      <p:ext uri="{BB962C8B-B14F-4D97-AF65-F5344CB8AC3E}">
        <p14:creationId xmlns:p14="http://schemas.microsoft.com/office/powerpoint/2010/main" val="41840022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31745" descr="崂山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836613"/>
            <a:ext cx="88392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文本框 31746"/>
          <p:cNvSpPr txBox="1">
            <a:spLocks noChangeArrowheads="1"/>
          </p:cNvSpPr>
          <p:nvPr/>
        </p:nvSpPr>
        <p:spPr bwMode="auto">
          <a:xfrm>
            <a:off x="533400" y="82550"/>
            <a:ext cx="12331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smtClean="0">
                <a:solidFill>
                  <a:srgbClr val="FF0000"/>
                </a:solidFill>
                <a:latin typeface="Times New Roman" pitchFamily="18" charset="0"/>
              </a:rPr>
              <a:t>崂山</a:t>
            </a:r>
            <a:r>
              <a:rPr lang="en-US" altLang="zh-CN" sz="440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(</a:t>
            </a:r>
            <a:r>
              <a:rPr lang="zh-CN" altLang="en-US" sz="440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山东</a:t>
            </a:r>
            <a:r>
              <a:rPr lang="en-US" altLang="zh-CN" sz="440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)</a:t>
            </a:r>
            <a:r>
              <a:rPr lang="zh-CN" altLang="en-US" sz="4400" smtClean="0">
                <a:solidFill>
                  <a:srgbClr val="FF0000"/>
                </a:solidFill>
                <a:latin typeface="Times New Roman" pitchFamily="18" charset="0"/>
              </a:rPr>
              <a:t>是道教发祥地之一。</a:t>
            </a:r>
            <a:endParaRPr lang="en-US" altLang="zh-CN" sz="440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96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327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文本框 32771"/>
          <p:cNvSpPr txBox="1">
            <a:spLocks noChangeArrowheads="1"/>
          </p:cNvSpPr>
          <p:nvPr/>
        </p:nvSpPr>
        <p:spPr bwMode="auto">
          <a:xfrm>
            <a:off x="250825" y="260350"/>
            <a:ext cx="88709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smtClean="0">
                <a:solidFill>
                  <a:srgbClr val="FF0000"/>
                </a:solidFill>
                <a:latin typeface="Times New Roman" pitchFamily="18" charset="0"/>
              </a:rPr>
              <a:t>武当山，道教圣地，位于湖北省十堰市境内</a:t>
            </a:r>
          </a:p>
        </p:txBody>
      </p:sp>
    </p:spTree>
    <p:extLst>
      <p:ext uri="{BB962C8B-B14F-4D97-AF65-F5344CB8AC3E}">
        <p14:creationId xmlns:p14="http://schemas.microsoft.com/office/powerpoint/2010/main" val="119050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文本框 34820"/>
          <p:cNvSpPr txBox="1">
            <a:spLocks noChangeArrowheads="1"/>
          </p:cNvSpPr>
          <p:nvPr/>
        </p:nvSpPr>
        <p:spPr bwMode="auto">
          <a:xfrm>
            <a:off x="2804220" y="247963"/>
            <a:ext cx="759667" cy="4832092"/>
          </a:xfrm>
          <a:prstGeom prst="rect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b="1" dirty="0" smtClean="0">
                <a:solidFill>
                  <a:srgbClr val="007A77"/>
                </a:solidFill>
                <a:latin typeface="Times New Roman" pitchFamily="18" charset="0"/>
              </a:rPr>
              <a:t>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b="1" dirty="0" smtClean="0">
                <a:solidFill>
                  <a:srgbClr val="007A77"/>
                </a:solidFill>
                <a:latin typeface="Times New Roman" pitchFamily="18" charset="0"/>
              </a:rPr>
              <a:t>教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b="1" dirty="0" smtClean="0">
                <a:solidFill>
                  <a:srgbClr val="007A77"/>
                </a:solidFill>
                <a:latin typeface="Times New Roman" pitchFamily="18" charset="0"/>
              </a:rPr>
              <a:t>共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b="1" dirty="0" smtClean="0">
                <a:solidFill>
                  <a:srgbClr val="007A77"/>
                </a:solidFill>
                <a:latin typeface="Times New Roman" pitchFamily="18" charset="0"/>
              </a:rPr>
              <a:t>栖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b="1" dirty="0" smtClean="0">
                <a:solidFill>
                  <a:srgbClr val="007A77"/>
                </a:solidFill>
                <a:latin typeface="Times New Roman" pitchFamily="18" charset="0"/>
              </a:rPr>
              <a:t>图</a:t>
            </a:r>
          </a:p>
        </p:txBody>
      </p:sp>
      <p:sp>
        <p:nvSpPr>
          <p:cNvPr id="32772" name="文本框 34822"/>
          <p:cNvSpPr txBox="1">
            <a:spLocks noChangeArrowheads="1"/>
          </p:cNvSpPr>
          <p:nvPr/>
        </p:nvSpPr>
        <p:spPr bwMode="auto">
          <a:xfrm>
            <a:off x="4139952" y="212725"/>
            <a:ext cx="3498850" cy="25304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</a:rPr>
              <a:t>      东汉以后，思   想领域逐渐形成了以儒家为主，儒、佛、道三家并立互补的局面。</a:t>
            </a:r>
          </a:p>
        </p:txBody>
      </p:sp>
      <p:pic>
        <p:nvPicPr>
          <p:cNvPr id="32773" name="图片 1" descr="b812c8fcc3cec3fd2e206b03d688d43f879427a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25527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51920" y="2817897"/>
            <a:ext cx="47525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</a:rPr>
              <a:t>佛教的传播与道教的产生，既是中国传统文化发展的结果，也是东汉后期社会动荡不安的结果。</a:t>
            </a:r>
            <a:endParaRPr lang="zh-CN" altLang="en-US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3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  <p:bldP spid="3277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 noChangeArrowheads="1"/>
          </p:cNvSpPr>
          <p:nvPr>
            <p:ph type="title"/>
          </p:nvPr>
        </p:nvSpPr>
        <p:spPr>
          <a:xfrm>
            <a:off x="250825" y="476250"/>
            <a:ext cx="8229600" cy="1143000"/>
          </a:xfrm>
        </p:spPr>
        <p:txBody>
          <a:bodyPr/>
          <a:lstStyle/>
          <a:p>
            <a:r>
              <a:rPr lang="zh-CN" altLang="en-US" smtClean="0"/>
              <a:t>一、造纸术</a:t>
            </a:r>
          </a:p>
        </p:txBody>
      </p:sp>
      <p:sp>
        <p:nvSpPr>
          <p:cNvPr id="5123" name="内容占位符 5122"/>
          <p:cNvSpPr>
            <a:spLocks noGrp="1" noChangeArrowheads="1"/>
          </p:cNvSpPr>
          <p:nvPr>
            <p:ph idx="1"/>
          </p:nvPr>
        </p:nvSpPr>
        <p:spPr>
          <a:xfrm>
            <a:off x="457200" y="2435225"/>
            <a:ext cx="8229600" cy="272196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dirty="0" smtClean="0"/>
              <a:t>1、纸出现以前</a:t>
            </a:r>
            <a:r>
              <a:rPr lang="zh-CN" altLang="en-US" sz="2800" dirty="0" smtClean="0">
                <a:hlinkClick r:id="rId2" action="ppaction://hlinksldjump"/>
              </a:rPr>
              <a:t>书写材料的演变</a:t>
            </a:r>
            <a:endParaRPr lang="zh-CN" altLang="en-US" sz="2800" dirty="0" smtClean="0"/>
          </a:p>
          <a:p>
            <a:pPr>
              <a:buFontTx/>
              <a:buNone/>
            </a:pPr>
            <a:r>
              <a:rPr lang="zh-CN" altLang="en-US" sz="2800" dirty="0" smtClean="0"/>
              <a:t>2、造纸术的发明</a:t>
            </a:r>
          </a:p>
          <a:p>
            <a:pPr>
              <a:buFontTx/>
              <a:buNone/>
            </a:pPr>
            <a:r>
              <a:rPr lang="zh-CN" altLang="en-US" sz="2800" dirty="0" smtClean="0"/>
              <a:t>3、造纸术的</a:t>
            </a:r>
            <a:r>
              <a:rPr lang="zh-CN" altLang="en-US" sz="2800" dirty="0" smtClean="0">
                <a:hlinkClick r:id="rId3" action="ppaction://hlinksldjump"/>
              </a:rPr>
              <a:t>改进</a:t>
            </a:r>
            <a:endParaRPr lang="zh-CN" altLang="en-US" sz="2800" dirty="0" smtClean="0"/>
          </a:p>
          <a:p>
            <a:pPr>
              <a:buFontTx/>
              <a:buNone/>
            </a:pPr>
            <a:r>
              <a:rPr lang="zh-CN" altLang="en-US" sz="2800" dirty="0" smtClean="0"/>
              <a:t>4、造纸术的</a:t>
            </a:r>
            <a:r>
              <a:rPr lang="zh-CN" altLang="en-US" sz="2800" dirty="0" smtClean="0">
                <a:hlinkClick r:id="rId4" action="ppaction://hlinksldjump"/>
              </a:rPr>
              <a:t>传播</a:t>
            </a:r>
            <a:endParaRPr lang="zh-CN" altLang="en-US" sz="2800" dirty="0" smtClean="0"/>
          </a:p>
          <a:p>
            <a:pPr>
              <a:buFontTx/>
              <a:buNone/>
            </a:pPr>
            <a:r>
              <a:rPr lang="zh-CN" altLang="en-US" sz="2800" dirty="0" smtClean="0"/>
              <a:t>5、造纸术的</a:t>
            </a:r>
            <a:r>
              <a:rPr lang="zh-CN" altLang="en-US" sz="2800" dirty="0" smtClean="0">
                <a:hlinkClick r:id="rId5" action="ppaction://hlinksldjump"/>
              </a:rPr>
              <a:t>影响</a:t>
            </a:r>
            <a:endParaRPr lang="zh-CN" altLang="en-US" sz="2800" dirty="0" smtClean="0"/>
          </a:p>
        </p:txBody>
      </p:sp>
      <p:sp>
        <p:nvSpPr>
          <p:cNvPr id="8195" name="文本框 5123"/>
          <p:cNvSpPr txBox="1">
            <a:spLocks noChangeArrowheads="1"/>
          </p:cNvSpPr>
          <p:nvPr/>
        </p:nvSpPr>
        <p:spPr bwMode="auto">
          <a:xfrm>
            <a:off x="179388" y="117475"/>
            <a:ext cx="78724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47664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/>
      <p:bldP spid="512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8433"/>
          <p:cNvSpPr>
            <a:spLocks noChangeArrowheads="1"/>
          </p:cNvSpPr>
          <p:nvPr/>
        </p:nvSpPr>
        <p:spPr bwMode="auto">
          <a:xfrm>
            <a:off x="0" y="1055400"/>
            <a:ext cx="8820150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200" b="1" dirty="0" smtClean="0">
                <a:solidFill>
                  <a:srgbClr val="000000"/>
                </a:solidFill>
              </a:rPr>
              <a:t>    1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、</a:t>
            </a:r>
            <a:r>
              <a:rPr lang="zh-CN" altLang="en-US" sz="3200" b="1" u="sng" dirty="0" smtClean="0">
                <a:solidFill>
                  <a:srgbClr val="000000"/>
                </a:solidFill>
              </a:rPr>
              <a:t>         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前期，我国的劳动人民就发明了纸。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</a:rPr>
              <a:t>　  东汉时期，</a:t>
            </a:r>
            <a:r>
              <a:rPr lang="zh-CN" altLang="en-US" sz="3200" b="1" u="sng" dirty="0" smtClean="0">
                <a:solidFill>
                  <a:srgbClr val="000000"/>
                </a:solidFill>
              </a:rPr>
              <a:t>      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改进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了造纸术，人们把他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改进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的纸称为</a:t>
            </a:r>
            <a:r>
              <a:rPr lang="zh-CN" altLang="en-US" sz="3200" b="1" u="sng" dirty="0" smtClean="0">
                <a:solidFill>
                  <a:srgbClr val="000000"/>
                </a:solidFill>
              </a:rPr>
              <a:t>               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</a:rPr>
              <a:t>    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、东汉时期，有</a:t>
            </a:r>
            <a:r>
              <a:rPr lang="zh-CN" altLang="en-US" sz="3200" b="1" u="sng" dirty="0" smtClean="0">
                <a:solidFill>
                  <a:srgbClr val="000000"/>
                </a:solidFill>
              </a:rPr>
              <a:t>“             ”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之称的医学家是</a:t>
            </a:r>
            <a:r>
              <a:rPr lang="zh-CN" altLang="en-US" sz="3200" b="1" u="sng" dirty="0" smtClean="0">
                <a:solidFill>
                  <a:srgbClr val="000000"/>
                </a:solidFill>
              </a:rPr>
              <a:t>              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，他著有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《</a:t>
            </a:r>
            <a:r>
              <a:rPr lang="en-US" altLang="zh-CN" sz="3200" b="1" u="sng" dirty="0" smtClean="0">
                <a:solidFill>
                  <a:srgbClr val="000000"/>
                </a:solidFill>
              </a:rPr>
              <a:t>                    》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一书，奠定了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________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的基础。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</a:rPr>
              <a:t>   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3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华佗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研制成了全身麻醉的药剂</a:t>
            </a:r>
            <a:r>
              <a:rPr lang="zh-CN" altLang="en-US" sz="3200" b="1" u="sng" dirty="0" smtClean="0">
                <a:solidFill>
                  <a:srgbClr val="000000"/>
                </a:solidFill>
              </a:rPr>
              <a:t>               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，这是世界医药史上的创举，被人们称为</a:t>
            </a:r>
            <a:r>
              <a:rPr lang="zh-CN" altLang="en-US" sz="3200" b="1" u="sng" dirty="0" smtClean="0">
                <a:solidFill>
                  <a:srgbClr val="000000"/>
                </a:solidFill>
              </a:rPr>
              <a:t>              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</a:rPr>
              <a:t>    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32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3200" b="1" dirty="0" smtClean="0">
              <a:solidFill>
                <a:srgbClr val="000000"/>
              </a:solidFill>
            </a:endParaRPr>
          </a:p>
        </p:txBody>
      </p:sp>
      <p:sp>
        <p:nvSpPr>
          <p:cNvPr id="24578" name="矩形 18434"/>
          <p:cNvSpPr>
            <a:spLocks noChangeArrowheads="1" noChangeShapeType="1" noTextEdit="1"/>
          </p:cNvSpPr>
          <p:nvPr/>
        </p:nvSpPr>
        <p:spPr bwMode="auto">
          <a:xfrm>
            <a:off x="539750" y="0"/>
            <a:ext cx="3095625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kern="1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</a:rPr>
              <a:t>你知道吗？</a:t>
            </a:r>
          </a:p>
        </p:txBody>
      </p:sp>
      <p:sp>
        <p:nvSpPr>
          <p:cNvPr id="24579" name="文本框 18435"/>
          <p:cNvSpPr txBox="1">
            <a:spLocks noChangeArrowheads="1"/>
          </p:cNvSpPr>
          <p:nvPr/>
        </p:nvSpPr>
        <p:spPr bwMode="auto">
          <a:xfrm>
            <a:off x="1042988" y="981075"/>
            <a:ext cx="19637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8437" name="文本框 18436"/>
          <p:cNvSpPr txBox="1">
            <a:spLocks noChangeArrowheads="1"/>
          </p:cNvSpPr>
          <p:nvPr/>
        </p:nvSpPr>
        <p:spPr bwMode="auto">
          <a:xfrm>
            <a:off x="1116013" y="977900"/>
            <a:ext cx="16557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西汉</a:t>
            </a:r>
          </a:p>
        </p:txBody>
      </p:sp>
      <p:sp>
        <p:nvSpPr>
          <p:cNvPr id="18438" name="文本框 18437"/>
          <p:cNvSpPr txBox="1">
            <a:spLocks noChangeArrowheads="1"/>
          </p:cNvSpPr>
          <p:nvPr/>
        </p:nvSpPr>
        <p:spPr bwMode="auto">
          <a:xfrm>
            <a:off x="2771775" y="1412875"/>
            <a:ext cx="17287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蔡伦</a:t>
            </a:r>
          </a:p>
        </p:txBody>
      </p:sp>
      <p:sp>
        <p:nvSpPr>
          <p:cNvPr id="18439" name="文本框 18438"/>
          <p:cNvSpPr txBox="1">
            <a:spLocks noChangeArrowheads="1"/>
          </p:cNvSpPr>
          <p:nvPr/>
        </p:nvSpPr>
        <p:spPr bwMode="auto">
          <a:xfrm>
            <a:off x="2555875" y="1916113"/>
            <a:ext cx="23034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蔡侯纸</a:t>
            </a:r>
          </a:p>
        </p:txBody>
      </p:sp>
      <p:sp>
        <p:nvSpPr>
          <p:cNvPr id="18440" name="文本框 18439"/>
          <p:cNvSpPr txBox="1">
            <a:spLocks noChangeArrowheads="1"/>
          </p:cNvSpPr>
          <p:nvPr/>
        </p:nvSpPr>
        <p:spPr bwMode="auto">
          <a:xfrm>
            <a:off x="611188" y="2921000"/>
            <a:ext cx="2089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张仲景</a:t>
            </a:r>
          </a:p>
        </p:txBody>
      </p:sp>
      <p:sp>
        <p:nvSpPr>
          <p:cNvPr id="18441" name="文本框 18440"/>
          <p:cNvSpPr txBox="1">
            <a:spLocks noChangeArrowheads="1"/>
          </p:cNvSpPr>
          <p:nvPr/>
        </p:nvSpPr>
        <p:spPr bwMode="auto">
          <a:xfrm>
            <a:off x="4140200" y="2921000"/>
            <a:ext cx="2879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伤寒杂病论</a:t>
            </a:r>
          </a:p>
        </p:txBody>
      </p:sp>
      <p:sp>
        <p:nvSpPr>
          <p:cNvPr id="18442" name="文本框 18441"/>
          <p:cNvSpPr txBox="1">
            <a:spLocks noChangeArrowheads="1"/>
          </p:cNvSpPr>
          <p:nvPr/>
        </p:nvSpPr>
        <p:spPr bwMode="auto">
          <a:xfrm>
            <a:off x="6588125" y="3857625"/>
            <a:ext cx="18716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麻沸散</a:t>
            </a:r>
          </a:p>
        </p:txBody>
      </p:sp>
      <p:sp>
        <p:nvSpPr>
          <p:cNvPr id="18443" name="文本框 18442"/>
          <p:cNvSpPr txBox="1">
            <a:spLocks noChangeArrowheads="1"/>
          </p:cNvSpPr>
          <p:nvPr/>
        </p:nvSpPr>
        <p:spPr bwMode="auto">
          <a:xfrm>
            <a:off x="7308850" y="4362450"/>
            <a:ext cx="129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神医</a:t>
            </a:r>
          </a:p>
        </p:txBody>
      </p:sp>
      <p:sp>
        <p:nvSpPr>
          <p:cNvPr id="18445" name="文本框 18444"/>
          <p:cNvSpPr txBox="1">
            <a:spLocks noChangeArrowheads="1"/>
          </p:cNvSpPr>
          <p:nvPr/>
        </p:nvSpPr>
        <p:spPr bwMode="auto">
          <a:xfrm>
            <a:off x="3851275" y="2420938"/>
            <a:ext cx="18002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医圣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00113" y="3429000"/>
            <a:ext cx="19605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中医治疗学</a:t>
            </a:r>
          </a:p>
        </p:txBody>
      </p:sp>
    </p:spTree>
    <p:extLst>
      <p:ext uri="{BB962C8B-B14F-4D97-AF65-F5344CB8AC3E}">
        <p14:creationId xmlns:p14="http://schemas.microsoft.com/office/powerpoint/2010/main" val="8922569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帛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392430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411" name="Picture 3" descr="简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763" y="2060575"/>
            <a:ext cx="4968875" cy="340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2" name="Text Box 4"/>
          <p:cNvSpPr txBox="1">
            <a:spLocks noChangeArrowheads="1"/>
          </p:cNvSpPr>
          <p:nvPr/>
        </p:nvSpPr>
        <p:spPr bwMode="auto">
          <a:xfrm>
            <a:off x="180975" y="5013325"/>
            <a:ext cx="1222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Garamond" pitchFamily="18" charset="0"/>
              </a:rPr>
              <a:t>帛书</a:t>
            </a:r>
          </a:p>
        </p:txBody>
      </p:sp>
      <p:sp>
        <p:nvSpPr>
          <p:cNvPr id="145413" name="Text Box 5"/>
          <p:cNvSpPr txBox="1">
            <a:spLocks noChangeArrowheads="1"/>
          </p:cNvSpPr>
          <p:nvPr/>
        </p:nvSpPr>
        <p:spPr bwMode="auto">
          <a:xfrm>
            <a:off x="4211638" y="5876925"/>
            <a:ext cx="26638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Garamond" pitchFamily="18" charset="0"/>
              </a:rPr>
              <a:t>简牍（竹木简）</a:t>
            </a:r>
          </a:p>
        </p:txBody>
      </p:sp>
      <p:sp>
        <p:nvSpPr>
          <p:cNvPr id="145414" name="Text Box 6"/>
          <p:cNvSpPr txBox="1">
            <a:spLocks noChangeArrowheads="1"/>
          </p:cNvSpPr>
          <p:nvPr/>
        </p:nvSpPr>
        <p:spPr bwMode="auto">
          <a:xfrm>
            <a:off x="4284663" y="44450"/>
            <a:ext cx="4456112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Garamond" pitchFamily="18" charset="0"/>
              </a:rPr>
              <a:t>天下之事无大小皆决于上。上至以衡石量书，日夜有呈，不中呈不得休息。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Garamond" pitchFamily="18" charset="0"/>
              </a:rPr>
              <a:t>            </a:t>
            </a:r>
            <a:r>
              <a:rPr lang="en-US" altLang="zh-CN" sz="2800" b="1" smtClean="0">
                <a:solidFill>
                  <a:srgbClr val="000000"/>
                </a:solidFill>
              </a:rPr>
              <a:t>————</a:t>
            </a:r>
            <a:r>
              <a:rPr lang="en-US" altLang="zh-CN" sz="2800" b="1" smtClean="0">
                <a:solidFill>
                  <a:srgbClr val="000000"/>
                </a:solidFill>
                <a:latin typeface="Garamond" pitchFamily="18" charset="0"/>
              </a:rPr>
              <a:t>《</a:t>
            </a:r>
            <a:r>
              <a:rPr lang="zh-CN" altLang="en-US" sz="2800" b="1" smtClean="0">
                <a:solidFill>
                  <a:srgbClr val="000000"/>
                </a:solidFill>
                <a:latin typeface="Garamond" pitchFamily="18" charset="0"/>
              </a:rPr>
              <a:t>史记</a:t>
            </a:r>
            <a:r>
              <a:rPr lang="en-US" altLang="zh-CN" sz="2800" b="1" smtClean="0">
                <a:solidFill>
                  <a:srgbClr val="000000"/>
                </a:solidFill>
                <a:latin typeface="Garamond" pitchFamily="18" charset="0"/>
              </a:rPr>
              <a:t>》</a:t>
            </a:r>
          </a:p>
        </p:txBody>
      </p:sp>
      <p:sp>
        <p:nvSpPr>
          <p:cNvPr id="145415" name="Text Box 7"/>
          <p:cNvSpPr txBox="1">
            <a:spLocks noChangeArrowheads="1"/>
          </p:cNvSpPr>
          <p:nvPr/>
        </p:nvSpPr>
        <p:spPr bwMode="auto">
          <a:xfrm>
            <a:off x="6804025" y="5876925"/>
            <a:ext cx="186055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</a:rPr>
              <a:t>笨重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800" b="1" smtClean="0">
              <a:solidFill>
                <a:srgbClr val="009999"/>
              </a:solidFill>
            </a:endParaRPr>
          </a:p>
        </p:txBody>
      </p:sp>
      <p:sp>
        <p:nvSpPr>
          <p:cNvPr id="145416" name="Text Box 8"/>
          <p:cNvSpPr txBox="1">
            <a:spLocks noChangeArrowheads="1"/>
          </p:cNvSpPr>
          <p:nvPr/>
        </p:nvSpPr>
        <p:spPr bwMode="auto">
          <a:xfrm>
            <a:off x="1187450" y="5013325"/>
            <a:ext cx="22209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</a:rPr>
              <a:t>昂贵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73363" y="6088063"/>
            <a:ext cx="16049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学富五车</a:t>
            </a:r>
          </a:p>
        </p:txBody>
      </p:sp>
    </p:spTree>
    <p:extLst>
      <p:ext uri="{BB962C8B-B14F-4D97-AF65-F5344CB8AC3E}">
        <p14:creationId xmlns:p14="http://schemas.microsoft.com/office/powerpoint/2010/main" val="25952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/>
      <p:bldP spid="145413" grpId="0"/>
      <p:bldP spid="145414" grpId="0"/>
      <p:bldP spid="145415" grpId="0"/>
      <p:bldP spid="14541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 descr="西汉麻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9138"/>
            <a:ext cx="6804025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10242"/>
          <p:cNvSpPr txBox="1">
            <a:spLocks noChangeArrowheads="1"/>
          </p:cNvSpPr>
          <p:nvPr/>
        </p:nvSpPr>
        <p:spPr bwMode="auto">
          <a:xfrm>
            <a:off x="7164388" y="2636838"/>
            <a:ext cx="1728787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b="1" smtClean="0">
                <a:solidFill>
                  <a:srgbClr val="C00000"/>
                </a:solidFill>
                <a:latin typeface="Garamond" pitchFamily="18" charset="0"/>
              </a:rPr>
              <a:t>西汉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b="1" smtClean="0">
                <a:solidFill>
                  <a:srgbClr val="C00000"/>
                </a:solidFill>
                <a:latin typeface="Garamond" pitchFamily="18" charset="0"/>
              </a:rPr>
              <a:t>麻纸</a:t>
            </a:r>
          </a:p>
        </p:txBody>
      </p:sp>
      <p:sp>
        <p:nvSpPr>
          <p:cNvPr id="10245" name="文本框 10244"/>
          <p:cNvSpPr txBox="1">
            <a:spLocks noChangeArrowheads="1"/>
          </p:cNvSpPr>
          <p:nvPr/>
        </p:nvSpPr>
        <p:spPr bwMode="auto">
          <a:xfrm>
            <a:off x="611560" y="381000"/>
            <a:ext cx="38893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Garamond" pitchFamily="18" charset="0"/>
              </a:rPr>
              <a:t>纸</a:t>
            </a:r>
            <a:r>
              <a:rPr lang="zh-CN" altLang="en-US" sz="4400" b="1" dirty="0" smtClean="0">
                <a:solidFill>
                  <a:srgbClr val="000000"/>
                </a:solidFill>
                <a:latin typeface="Garamond" pitchFamily="18" charset="0"/>
              </a:rPr>
              <a:t>的发明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64388" y="4797152"/>
            <a:ext cx="1728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粗糙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000782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819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造纸术的改进</a:t>
            </a:r>
          </a:p>
        </p:txBody>
      </p:sp>
      <p:sp>
        <p:nvSpPr>
          <p:cNvPr id="13314" name="文本占位符 819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203700" cy="4525963"/>
          </a:xfrm>
        </p:spPr>
        <p:txBody>
          <a:bodyPr/>
          <a:lstStyle/>
          <a:p>
            <a:r>
              <a:rPr lang="zh-CN" altLang="en-US" dirty="0" smtClean="0"/>
              <a:t>时间:</a:t>
            </a:r>
          </a:p>
          <a:p>
            <a:r>
              <a:rPr lang="zh-CN" altLang="en-US" dirty="0" smtClean="0"/>
              <a:t>改进者：</a:t>
            </a:r>
          </a:p>
          <a:p>
            <a:r>
              <a:rPr lang="zh-CN" altLang="en-US" dirty="0" smtClean="0"/>
              <a:t>原料：</a:t>
            </a:r>
          </a:p>
          <a:p>
            <a:endParaRPr lang="zh-CN" altLang="en-US" dirty="0" smtClean="0"/>
          </a:p>
          <a:p>
            <a:r>
              <a:rPr lang="zh-CN" altLang="en-US" dirty="0" smtClean="0">
                <a:hlinkClick r:id="rId2" action="ppaction://hlinksldjump"/>
              </a:rPr>
              <a:t>工艺流程</a:t>
            </a:r>
            <a:r>
              <a:rPr lang="zh-CN" altLang="en-US" dirty="0" smtClean="0"/>
              <a:t>：</a:t>
            </a:r>
          </a:p>
          <a:p>
            <a:r>
              <a:rPr lang="zh-CN" altLang="en-US" dirty="0" smtClean="0"/>
              <a:t>优点：</a:t>
            </a:r>
          </a:p>
          <a:p>
            <a:endParaRPr lang="zh-CN" altLang="en-US" dirty="0" smtClean="0"/>
          </a:p>
        </p:txBody>
      </p:sp>
      <p:sp>
        <p:nvSpPr>
          <p:cNvPr id="13315" name="文本框 8195"/>
          <p:cNvSpPr txBox="1">
            <a:spLocks noChangeArrowheads="1"/>
          </p:cNvSpPr>
          <p:nvPr/>
        </p:nvSpPr>
        <p:spPr bwMode="auto">
          <a:xfrm>
            <a:off x="3248025" y="850900"/>
            <a:ext cx="14128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3316" name="文本框 8196"/>
          <p:cNvSpPr txBox="1">
            <a:spLocks noChangeArrowheads="1"/>
          </p:cNvSpPr>
          <p:nvPr/>
        </p:nvSpPr>
        <p:spPr bwMode="auto">
          <a:xfrm>
            <a:off x="1835150" y="1600200"/>
            <a:ext cx="14128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198" name="文本框 8197"/>
          <p:cNvSpPr txBox="1">
            <a:spLocks noChangeArrowheads="1"/>
          </p:cNvSpPr>
          <p:nvPr/>
        </p:nvSpPr>
        <p:spPr bwMode="auto">
          <a:xfrm>
            <a:off x="1835150" y="1600200"/>
            <a:ext cx="19208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9999"/>
                </a:solidFill>
              </a:rPr>
              <a:t>东汉</a:t>
            </a:r>
          </a:p>
        </p:txBody>
      </p:sp>
      <p:sp>
        <p:nvSpPr>
          <p:cNvPr id="13318" name="文本框 8198"/>
          <p:cNvSpPr txBox="1">
            <a:spLocks noChangeArrowheads="1"/>
          </p:cNvSpPr>
          <p:nvPr/>
        </p:nvSpPr>
        <p:spPr bwMode="auto">
          <a:xfrm>
            <a:off x="2058988" y="2057400"/>
            <a:ext cx="14128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8200" name="文本框 8199"/>
          <p:cNvSpPr txBox="1">
            <a:spLocks noChangeArrowheads="1"/>
          </p:cNvSpPr>
          <p:nvPr/>
        </p:nvSpPr>
        <p:spPr bwMode="auto">
          <a:xfrm>
            <a:off x="2628900" y="2205038"/>
            <a:ext cx="13160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9999"/>
                </a:solidFill>
              </a:rPr>
              <a:t>蔡伦</a:t>
            </a:r>
          </a:p>
        </p:txBody>
      </p:sp>
      <p:sp>
        <p:nvSpPr>
          <p:cNvPr id="8201" name="文本框 8200"/>
          <p:cNvSpPr txBox="1">
            <a:spLocks noChangeArrowheads="1"/>
          </p:cNvSpPr>
          <p:nvPr/>
        </p:nvSpPr>
        <p:spPr bwMode="auto">
          <a:xfrm>
            <a:off x="-25400" y="5229225"/>
            <a:ext cx="5351463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扩大了原料来源，降低了造纸的成本，提高了纸的产量和质量</a:t>
            </a:r>
          </a:p>
        </p:txBody>
      </p:sp>
      <p:pic>
        <p:nvPicPr>
          <p:cNvPr id="13321" name="内容占位符 8201" descr="12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00650" y="1216025"/>
            <a:ext cx="3486150" cy="4476750"/>
          </a:xfrm>
        </p:spPr>
      </p:pic>
      <p:sp>
        <p:nvSpPr>
          <p:cNvPr id="8205" name="文本框 8204"/>
          <p:cNvSpPr txBox="1">
            <a:spLocks noChangeArrowheads="1"/>
          </p:cNvSpPr>
          <p:nvPr/>
        </p:nvSpPr>
        <p:spPr bwMode="auto">
          <a:xfrm>
            <a:off x="1835150" y="2924175"/>
            <a:ext cx="2316163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9999"/>
                </a:solidFill>
              </a:rPr>
              <a:t>树皮、麻头、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9999"/>
                </a:solidFill>
              </a:rPr>
              <a:t>破布、旧渔网</a:t>
            </a:r>
          </a:p>
        </p:txBody>
      </p:sp>
    </p:spTree>
    <p:extLst>
      <p:ext uri="{BB962C8B-B14F-4D97-AF65-F5344CB8AC3E}">
        <p14:creationId xmlns:p14="http://schemas.microsoft.com/office/powerpoint/2010/main" val="301663895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bldLvl="0"/>
      <p:bldP spid="8200" grpId="0" bldLvl="0"/>
      <p:bldP spid="8201" grpId="0" bldLvl="0"/>
      <p:bldP spid="8205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1139825"/>
          </a:xfrm>
        </p:spPr>
        <p:txBody>
          <a:bodyPr anchorCtr="1"/>
          <a:lstStyle/>
          <a:p>
            <a:r>
              <a:rPr lang="zh-CN" altLang="en-US" b="1" smtClean="0">
                <a:solidFill>
                  <a:schemeClr val="hlink"/>
                </a:solidFill>
              </a:rPr>
              <a:t>造纸工艺流程</a:t>
            </a:r>
          </a:p>
        </p:txBody>
      </p:sp>
      <p:sp>
        <p:nvSpPr>
          <p:cNvPr id="14338" name="文本框 9218"/>
          <p:cNvSpPr txBox="1">
            <a:spLocks noChangeArrowheads="1"/>
          </p:cNvSpPr>
          <p:nvPr/>
        </p:nvSpPr>
        <p:spPr bwMode="auto">
          <a:xfrm>
            <a:off x="3270250" y="2949575"/>
            <a:ext cx="3095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pic>
        <p:nvPicPr>
          <p:cNvPr id="14339" name="图片 9219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1303338"/>
            <a:ext cx="9139238" cy="497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文本框 9220"/>
          <p:cNvSpPr txBox="1">
            <a:spLocks noChangeArrowheads="1"/>
          </p:cNvSpPr>
          <p:nvPr/>
        </p:nvSpPr>
        <p:spPr bwMode="auto">
          <a:xfrm>
            <a:off x="5324475" y="1485900"/>
            <a:ext cx="12153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 smtClean="0">
                <a:solidFill>
                  <a:srgbClr val="FF3399"/>
                </a:solidFill>
              </a:rPr>
              <a:t></a:t>
            </a:r>
            <a:r>
              <a:rPr lang="zh-CN" altLang="en-US" sz="2000" b="1" dirty="0" smtClean="0">
                <a:solidFill>
                  <a:srgbClr val="FF3399"/>
                </a:solidFill>
                <a:latin typeface="Calibri"/>
              </a:rPr>
              <a:t>③</a:t>
            </a:r>
            <a:r>
              <a:rPr lang="zh-CN" altLang="en-US" sz="2000" b="1" dirty="0" smtClean="0">
                <a:solidFill>
                  <a:srgbClr val="FF3399"/>
                </a:solidFill>
              </a:rPr>
              <a:t>洗涤</a:t>
            </a:r>
          </a:p>
        </p:txBody>
      </p:sp>
      <p:sp>
        <p:nvSpPr>
          <p:cNvPr id="9222" name="文本框 9221"/>
          <p:cNvSpPr txBox="1">
            <a:spLocks noChangeArrowheads="1"/>
          </p:cNvSpPr>
          <p:nvPr/>
        </p:nvSpPr>
        <p:spPr bwMode="auto">
          <a:xfrm>
            <a:off x="7389813" y="1303338"/>
            <a:ext cx="1449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smtClean="0">
                <a:solidFill>
                  <a:srgbClr val="FF3399"/>
                </a:solidFill>
                <a:sym typeface="Wingdings" pitchFamily="2" charset="2"/>
              </a:rPr>
              <a:t>④</a:t>
            </a:r>
            <a:r>
              <a:rPr lang="zh-CN" altLang="en-US" sz="2000" b="1" smtClean="0">
                <a:solidFill>
                  <a:srgbClr val="FF3399"/>
                </a:solidFill>
                <a:sym typeface="Wingdings" pitchFamily="2" charset="2"/>
              </a:rPr>
              <a:t>浸灰水</a:t>
            </a:r>
          </a:p>
        </p:txBody>
      </p:sp>
      <p:sp>
        <p:nvSpPr>
          <p:cNvPr id="9223" name="文本框 9222"/>
          <p:cNvSpPr txBox="1">
            <a:spLocks noChangeArrowheads="1"/>
          </p:cNvSpPr>
          <p:nvPr/>
        </p:nvSpPr>
        <p:spPr bwMode="auto">
          <a:xfrm>
            <a:off x="295275" y="2347913"/>
            <a:ext cx="91757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FF3399"/>
                </a:solidFill>
                <a:sym typeface="Wingdings" pitchFamily="2" charset="2"/>
              </a:rPr>
              <a:t>浸泡</a:t>
            </a:r>
          </a:p>
        </p:txBody>
      </p:sp>
      <p:sp>
        <p:nvSpPr>
          <p:cNvPr id="9224" name="文本框 9223"/>
          <p:cNvSpPr txBox="1">
            <a:spLocks noChangeArrowheads="1"/>
          </p:cNvSpPr>
          <p:nvPr/>
        </p:nvSpPr>
        <p:spPr bwMode="auto">
          <a:xfrm>
            <a:off x="1470025" y="5387975"/>
            <a:ext cx="14954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smtClean="0">
                <a:solidFill>
                  <a:srgbClr val="FF3399"/>
                </a:solidFill>
              </a:rPr>
              <a:t>⑤</a:t>
            </a:r>
            <a:r>
              <a:rPr lang="zh-CN" altLang="en-US" sz="2000" b="1" smtClean="0">
                <a:solidFill>
                  <a:srgbClr val="FF3399"/>
                </a:solidFill>
              </a:rPr>
              <a:t>蒸煮</a:t>
            </a:r>
          </a:p>
        </p:txBody>
      </p:sp>
      <p:sp>
        <p:nvSpPr>
          <p:cNvPr id="9225" name="文本框 9224"/>
          <p:cNvSpPr txBox="1">
            <a:spLocks noChangeArrowheads="1"/>
          </p:cNvSpPr>
          <p:nvPr/>
        </p:nvSpPr>
        <p:spPr bwMode="auto">
          <a:xfrm>
            <a:off x="3925888" y="5203825"/>
            <a:ext cx="1495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smtClean="0">
                <a:solidFill>
                  <a:srgbClr val="FF3399"/>
                </a:solidFill>
              </a:rPr>
              <a:t>⑥</a:t>
            </a:r>
            <a:r>
              <a:rPr lang="zh-CN" altLang="en-US" sz="2000" b="1" smtClean="0">
                <a:solidFill>
                  <a:srgbClr val="FF3399"/>
                </a:solidFill>
              </a:rPr>
              <a:t>舂捣</a:t>
            </a:r>
          </a:p>
        </p:txBody>
      </p:sp>
      <p:sp>
        <p:nvSpPr>
          <p:cNvPr id="9226" name="文本框 9225"/>
          <p:cNvSpPr txBox="1">
            <a:spLocks noChangeArrowheads="1"/>
          </p:cNvSpPr>
          <p:nvPr/>
        </p:nvSpPr>
        <p:spPr bwMode="auto">
          <a:xfrm>
            <a:off x="4927600" y="3302000"/>
            <a:ext cx="16224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smtClean="0">
                <a:solidFill>
                  <a:srgbClr val="FF3399"/>
                </a:solidFill>
              </a:rPr>
              <a:t>⑦</a:t>
            </a:r>
            <a:r>
              <a:rPr lang="zh-CN" altLang="en-US" sz="2000" b="1" smtClean="0">
                <a:solidFill>
                  <a:srgbClr val="FF3399"/>
                </a:solidFill>
              </a:rPr>
              <a:t>打浆</a:t>
            </a:r>
          </a:p>
        </p:txBody>
      </p:sp>
      <p:sp>
        <p:nvSpPr>
          <p:cNvPr id="9227" name="文本框 9226"/>
          <p:cNvSpPr txBox="1">
            <a:spLocks noChangeArrowheads="1"/>
          </p:cNvSpPr>
          <p:nvPr/>
        </p:nvSpPr>
        <p:spPr bwMode="auto">
          <a:xfrm>
            <a:off x="7939088" y="3103563"/>
            <a:ext cx="149542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smtClean="0">
                <a:solidFill>
                  <a:srgbClr val="FF3399"/>
                </a:solidFill>
              </a:rPr>
              <a:t>⑧</a:t>
            </a:r>
            <a:r>
              <a:rPr lang="zh-CN" altLang="en-US" sz="2000" b="1" smtClean="0">
                <a:solidFill>
                  <a:srgbClr val="FF3399"/>
                </a:solidFill>
              </a:rPr>
              <a:t>抄纸</a:t>
            </a:r>
          </a:p>
        </p:txBody>
      </p:sp>
      <p:sp>
        <p:nvSpPr>
          <p:cNvPr id="9228" name="文本框 9227"/>
          <p:cNvSpPr txBox="1">
            <a:spLocks noChangeArrowheads="1"/>
          </p:cNvSpPr>
          <p:nvPr/>
        </p:nvSpPr>
        <p:spPr bwMode="auto">
          <a:xfrm>
            <a:off x="6362700" y="4556125"/>
            <a:ext cx="14954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smtClean="0">
                <a:solidFill>
                  <a:srgbClr val="FF3399"/>
                </a:solidFill>
              </a:rPr>
              <a:t>⑨</a:t>
            </a:r>
            <a:r>
              <a:rPr lang="zh-CN" altLang="en-US" sz="2000" b="1" smtClean="0">
                <a:solidFill>
                  <a:srgbClr val="FF3399"/>
                </a:solidFill>
              </a:rPr>
              <a:t>晒纸</a:t>
            </a:r>
          </a:p>
        </p:txBody>
      </p:sp>
      <p:sp>
        <p:nvSpPr>
          <p:cNvPr id="9229" name="文本框 9228"/>
          <p:cNvSpPr txBox="1">
            <a:spLocks noChangeArrowheads="1"/>
          </p:cNvSpPr>
          <p:nvPr/>
        </p:nvSpPr>
        <p:spPr bwMode="auto">
          <a:xfrm>
            <a:off x="8093075" y="4808538"/>
            <a:ext cx="149542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smtClean="0">
                <a:solidFill>
                  <a:srgbClr val="FF3399"/>
                </a:solidFill>
              </a:rPr>
              <a:t>⑩</a:t>
            </a:r>
            <a:r>
              <a:rPr lang="zh-CN" altLang="en-US" sz="2000" b="1" smtClean="0">
                <a:solidFill>
                  <a:srgbClr val="FF3399"/>
                </a:solidFill>
              </a:rPr>
              <a:t>揭纸</a:t>
            </a:r>
          </a:p>
        </p:txBody>
      </p:sp>
      <p:sp>
        <p:nvSpPr>
          <p:cNvPr id="9230" name="文本框 9229"/>
          <p:cNvSpPr txBox="1">
            <a:spLocks noChangeArrowheads="1"/>
          </p:cNvSpPr>
          <p:nvPr/>
        </p:nvSpPr>
        <p:spPr bwMode="auto">
          <a:xfrm>
            <a:off x="2051720" y="1303338"/>
            <a:ext cx="180590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 smtClean="0">
                <a:solidFill>
                  <a:srgbClr val="FF3399"/>
                </a:solidFill>
              </a:rPr>
              <a:t></a:t>
            </a:r>
            <a:r>
              <a:rPr lang="zh-CN" altLang="en-US" sz="2000" b="1" dirty="0" smtClean="0">
                <a:solidFill>
                  <a:srgbClr val="FF3399"/>
                </a:solidFill>
                <a:latin typeface="Calibri"/>
              </a:rPr>
              <a:t>②</a:t>
            </a:r>
            <a:r>
              <a:rPr lang="zh-CN" altLang="en-US" sz="2000" b="1" dirty="0" smtClean="0">
                <a:solidFill>
                  <a:srgbClr val="FF3399"/>
                </a:solidFill>
              </a:rPr>
              <a:t>切麻</a:t>
            </a:r>
          </a:p>
        </p:txBody>
      </p:sp>
    </p:spTree>
    <p:extLst>
      <p:ext uri="{BB962C8B-B14F-4D97-AF65-F5344CB8AC3E}">
        <p14:creationId xmlns:p14="http://schemas.microsoft.com/office/powerpoint/2010/main" val="209818671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/>
      <p:bldP spid="9222" grpId="0" bldLvl="0"/>
      <p:bldP spid="9223" grpId="0" bldLvl="0"/>
      <p:bldP spid="9224" grpId="0" bldLvl="0"/>
      <p:bldP spid="9224" grpId="1" bldLvl="0"/>
      <p:bldP spid="9225" grpId="0" bldLvl="0"/>
      <p:bldP spid="9225" grpId="1" bldLvl="0"/>
      <p:bldP spid="9226" grpId="0" bldLvl="0"/>
      <p:bldP spid="9227" grpId="0" bldLvl="0"/>
      <p:bldP spid="9227" grpId="1" bldLvl="0"/>
      <p:bldP spid="9228" grpId="0" bldLvl="0"/>
      <p:bldP spid="9228" grpId="1" bldLvl="0"/>
      <p:bldP spid="9229" grpId="0" bldLvl="0"/>
      <p:bldP spid="9229" grpId="1" bldLvl="0"/>
      <p:bldP spid="9230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12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造纸术的影响</a:t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17410" name="文本占位符 11266"/>
          <p:cNvSpPr>
            <a:spLocks noGrp="1" noChangeArrowheads="1"/>
          </p:cNvSpPr>
          <p:nvPr>
            <p:ph idx="1"/>
          </p:nvPr>
        </p:nvSpPr>
        <p:spPr>
          <a:xfrm>
            <a:off x="457200" y="781050"/>
            <a:ext cx="8229600" cy="6381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500" smtClean="0">
                <a:latin typeface="微软雅黑" pitchFamily="34" charset="-122"/>
              </a:rPr>
              <a:t>  </a:t>
            </a:r>
            <a:r>
              <a:rPr lang="zh-CN" altLang="en-US" sz="500" smtClean="0">
                <a:solidFill>
                  <a:srgbClr val="FF0000"/>
                </a:solidFill>
                <a:latin typeface="微软雅黑" pitchFamily="34" charset="-122"/>
              </a:rPr>
              <a:t>  </a:t>
            </a:r>
            <a:r>
              <a:rPr lang="zh-CN" altLang="en-US" smtClean="0">
                <a:solidFill>
                  <a:srgbClr val="FF0000"/>
                </a:solidFill>
              </a:rPr>
              <a:t>讨论</a:t>
            </a:r>
            <a:r>
              <a:rPr lang="zh-CN" altLang="en-US" sz="2000" smtClean="0">
                <a:solidFill>
                  <a:srgbClr val="FF0000"/>
                </a:solidFill>
              </a:rPr>
              <a:t>：</a:t>
            </a:r>
            <a:r>
              <a:rPr lang="zh-CN" altLang="en-US" sz="3600" smtClean="0">
                <a:solidFill>
                  <a:srgbClr val="FF0000"/>
                </a:solidFill>
                <a:latin typeface="微软雅黑" pitchFamily="34" charset="-122"/>
              </a:rPr>
              <a:t> </a:t>
            </a:r>
            <a:r>
              <a:rPr lang="zh-CN" altLang="en-US" smtClean="0">
                <a:solidFill>
                  <a:srgbClr val="FF0000"/>
                </a:solidFill>
                <a:latin typeface="微软雅黑" pitchFamily="34" charset="-122"/>
              </a:rPr>
              <a:t>  中国造纸术的发明对人类文化发展有什么贡献？</a:t>
            </a:r>
          </a:p>
          <a:p>
            <a:pPr>
              <a:lnSpc>
                <a:spcPct val="90000"/>
              </a:lnSpc>
            </a:pPr>
            <a:endParaRPr lang="zh-CN" altLang="en-US" sz="500" smtClean="0">
              <a:latin typeface="微软雅黑" pitchFamily="34" charset="-122"/>
            </a:endParaRPr>
          </a:p>
        </p:txBody>
      </p:sp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468313" y="1771650"/>
            <a:ext cx="7999412" cy="524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</a:rPr>
              <a:t> </a:t>
            </a:r>
            <a:r>
              <a:rPr lang="zh-CN" altLang="en-US" sz="28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（1）造纸术发明之前，</a:t>
            </a:r>
            <a:r>
              <a:rPr lang="zh-CN" altLang="en-US" sz="28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世界各国的书写材料</a:t>
            </a:r>
            <a:r>
              <a:rPr lang="zh-CN" altLang="en-US" sz="28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都不理想，不利于文化的传播。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8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（2） 造纸术的发明引发了书写材料的一场革命，特别是蔡伦改进造纸术后，提高了纸的质量和产量，使纸日益成为普遍的书写材料。</a:t>
            </a:r>
            <a:endParaRPr lang="zh-CN" altLang="en-US" sz="2800" smtClean="0">
              <a:solidFill>
                <a:srgbClr val="009999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800" b="1" smtClean="0">
              <a:solidFill>
                <a:srgbClr val="009999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（3）造纸术对外传播，促进了文化的积累和交流，教育的推广和普及，深刻地影响了世界文明的进程。有利于人类文化的传播，是中华民族对世界文明的巨大贡献。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800" smtClean="0">
              <a:solidFill>
                <a:srgbClr val="00999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405234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4337"/>
          <p:cNvSpPr>
            <a:spLocks noGrp="1" noChangeArrowheads="1"/>
          </p:cNvSpPr>
          <p:nvPr>
            <p:ph type="title" sz="quarter"/>
          </p:nvPr>
        </p:nvSpPr>
        <p:spPr>
          <a:xfrm>
            <a:off x="-146050" y="274638"/>
            <a:ext cx="5280025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1、“医圣”张仲景</a:t>
            </a:r>
          </a:p>
        </p:txBody>
      </p:sp>
      <p:pic>
        <p:nvPicPr>
          <p:cNvPr id="18434" name="内容占位符 14338" descr="8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19700" y="1196975"/>
            <a:ext cx="3282950" cy="4210050"/>
          </a:xfrm>
        </p:spPr>
      </p:pic>
      <p:pic>
        <p:nvPicPr>
          <p:cNvPr id="18435" name="内容占位符 14339" descr="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1900" y="3136900"/>
            <a:ext cx="1671638" cy="2187575"/>
          </a:xfrm>
        </p:spPr>
      </p:pic>
      <p:pic>
        <p:nvPicPr>
          <p:cNvPr id="18436" name="内容占位符 14340" descr="12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3136900"/>
            <a:ext cx="1617663" cy="2187575"/>
          </a:xfrm>
        </p:spPr>
      </p:pic>
      <p:sp>
        <p:nvSpPr>
          <p:cNvPr id="18437" name="文本框 14341"/>
          <p:cNvSpPr txBox="1">
            <a:spLocks noChangeArrowheads="1"/>
          </p:cNvSpPr>
          <p:nvPr/>
        </p:nvSpPr>
        <p:spPr bwMode="auto">
          <a:xfrm>
            <a:off x="752475" y="1809750"/>
            <a:ext cx="30305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</a:rPr>
              <a:t>《伤寒杂病论》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2" y="5661248"/>
            <a:ext cx="907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望、闻、问、切四诊法和辩证治疗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6604329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3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850</Words>
  <Application/>
  <PresentationFormat/>
  <Paragraphs>154</Paragraphs>
  <Slides>30</Slides>
  <Notes>14</Notes>
  <HiddenSlides>0</HiddenSlides>
  <MMClips>0</MMClips>
  <ScaleCrop>false</ScaleCrop>
  <HeadingPairs>
    <vt:vector size="6" baseType="variant">
      <vt:variant>
        <vt:lpstr>主题</vt:lpstr>
      </vt:variant>
      <vt:variant>
        <vt:i4>16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默认设计模板</vt:lpstr>
      <vt:lpstr>1_默认设计模板</vt:lpstr>
      <vt:lpstr>2_默认设计模板</vt:lpstr>
      <vt:lpstr>3_默认设计模板</vt:lpstr>
      <vt:lpstr>4_默认设计模板</vt:lpstr>
      <vt:lpstr>5_默认设计模板</vt:lpstr>
      <vt:lpstr>6_默认设计模板</vt:lpstr>
      <vt:lpstr>7_默认设计模板</vt:lpstr>
      <vt:lpstr>8_默认设计模板</vt:lpstr>
      <vt:lpstr>9_默认设计模板</vt:lpstr>
      <vt:lpstr>10_默认设计模板</vt:lpstr>
      <vt:lpstr>诗情画意</vt:lpstr>
      <vt:lpstr>1_诗情画意</vt:lpstr>
      <vt:lpstr>2_诗情画意</vt:lpstr>
      <vt:lpstr>3_诗情画意</vt:lpstr>
      <vt:lpstr>11_默认设计模板</vt:lpstr>
      <vt:lpstr>Photoshop.Image.6</vt:lpstr>
      <vt:lpstr>中国古代四大发明</vt:lpstr>
      <vt:lpstr>PowerPoint 演示文稿</vt:lpstr>
      <vt:lpstr>一、造纸术</vt:lpstr>
      <vt:lpstr>PowerPoint 演示文稿</vt:lpstr>
      <vt:lpstr>PowerPoint 演示文稿</vt:lpstr>
      <vt:lpstr>造纸术的改进</vt:lpstr>
      <vt:lpstr>造纸工艺流程</vt:lpstr>
      <vt:lpstr>造纸术的影响 </vt:lpstr>
      <vt:lpstr>1、“医圣”张仲景</vt:lpstr>
      <vt:lpstr>2、“神医”华佗</vt:lpstr>
      <vt:lpstr>PowerPoint 演示文稿</vt:lpstr>
      <vt:lpstr>PowerPoint 演示文稿</vt:lpstr>
      <vt:lpstr>PowerPoint 演示文稿</vt:lpstr>
      <vt:lpstr>PowerPoint 演示文稿</vt:lpstr>
      <vt:lpstr>佛教的诞生</vt:lpstr>
      <vt:lpstr>PowerPoint 演示文稿</vt:lpstr>
      <vt:lpstr>佛教在中国的发展</vt:lpstr>
      <vt:lpstr>PowerPoint 演示文稿</vt:lpstr>
      <vt:lpstr>PowerPoint 演示文稿</vt:lpstr>
      <vt:lpstr>PowerPoint 演示文稿</vt:lpstr>
      <vt:lpstr>佛教四大名山——九华山</vt:lpstr>
      <vt:lpstr>佛教四大名山——五台山</vt:lpstr>
      <vt:lpstr>PowerPoint 演示文稿</vt:lpstr>
      <vt:lpstr>PowerPoint 演示文稿</vt:lpstr>
      <vt:lpstr>道教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微软用户</cp:lastModifiedBy>
  <cp:revision/>
  <dcterms:created xsi:type="dcterms:W3CDTF">2016-11-23T03:47:10Z</dcterms:created>
  <dcterms:modified xsi:type="dcterms:W3CDTF">2018-08-11T21:44:40Z</dcterms:modified>
</cp:coreProperties>
</file>