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5" r:id="rId5"/>
    <p:sldId id="262" r:id="rId6"/>
    <p:sldId id="290" r:id="rId7"/>
    <p:sldId id="266" r:id="rId8"/>
    <p:sldId id="291" r:id="rId9"/>
    <p:sldId id="264" r:id="rId10"/>
    <p:sldId id="292" r:id="rId11"/>
    <p:sldId id="267" r:id="rId12"/>
    <p:sldId id="293" r:id="rId13"/>
    <p:sldId id="268" r:id="rId14"/>
    <p:sldId id="294" r:id="rId15"/>
    <p:sldId id="263" r:id="rId16"/>
    <p:sldId id="295" r:id="rId17"/>
    <p:sldId id="270" r:id="rId18"/>
    <p:sldId id="271" r:id="rId19"/>
    <p:sldId id="269" r:id="rId20"/>
    <p:sldId id="279" r:id="rId21"/>
    <p:sldId id="280" r:id="rId22"/>
    <p:sldId id="278" r:id="rId23"/>
    <p:sldId id="282" r:id="rId24"/>
    <p:sldId id="283" r:id="rId25"/>
    <p:sldId id="281" r:id="rId26"/>
    <p:sldId id="289" r:id="rId27"/>
    <p:sldId id="288" r:id="rId28"/>
    <p:sldId id="287" r:id="rId29"/>
    <p:sldId id="286" r:id="rId30"/>
    <p:sldId id="285" r:id="rId31"/>
    <p:sldId id="284" r:id="rId32"/>
    <p:sldId id="277" r:id="rId33"/>
    <p:sldId id="276" r:id="rId34"/>
    <p:sldId id="275" r:id="rId35"/>
    <p:sldId id="274" r:id="rId36"/>
    <p:sldId id="273" r:id="rId37"/>
    <p:sldId id="272" r:id="rId38"/>
    <p:sldId id="260" r:id="rId39"/>
    <p:sldId id="261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7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32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4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93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27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9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60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52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596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9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14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E657-199B-4A85-9C11-77267ED0ADF4}" type="datetimeFigureOut">
              <a:rPr lang="zh-CN" altLang="en-US" smtClean="0"/>
              <a:t>2016/9/16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1EE13-D7A8-4A41-A91D-E5F3E64C0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99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altLang="zh-CN" sz="6000" b="1" dirty="0" smtClean="0">
              <a:solidFill>
                <a:schemeClr val="tx1"/>
              </a:solidFill>
            </a:endParaRPr>
          </a:p>
          <a:p>
            <a:r>
              <a:rPr lang="zh-CN" altLang="zh-CN" sz="6000" b="1" dirty="0" smtClean="0">
                <a:solidFill>
                  <a:srgbClr val="0070C0"/>
                </a:solidFill>
              </a:rPr>
              <a:t>第五</a:t>
            </a:r>
            <a:r>
              <a:rPr lang="zh-CN" altLang="zh-CN" sz="6000" b="1" dirty="0">
                <a:solidFill>
                  <a:srgbClr val="0070C0"/>
                </a:solidFill>
              </a:rPr>
              <a:t>课</a:t>
            </a:r>
            <a:r>
              <a:rPr lang="en-US" altLang="zh-CN" sz="6000" b="1" dirty="0">
                <a:solidFill>
                  <a:schemeClr val="tx1"/>
                </a:solidFill>
              </a:rPr>
              <a:t>   </a:t>
            </a:r>
            <a:endParaRPr lang="en-US" altLang="zh-CN" sz="6000" b="1" dirty="0" smtClean="0">
              <a:solidFill>
                <a:schemeClr val="tx1"/>
              </a:solidFill>
            </a:endParaRPr>
          </a:p>
          <a:p>
            <a:r>
              <a:rPr lang="zh-CN" altLang="zh-CN" sz="6000" b="1" dirty="0" smtClean="0">
                <a:solidFill>
                  <a:schemeClr val="tx1"/>
                </a:solidFill>
              </a:rPr>
              <a:t>甲骨文和</a:t>
            </a:r>
            <a:r>
              <a:rPr lang="zh-CN" altLang="en-US" sz="6000" b="1" dirty="0" smtClean="0">
                <a:solidFill>
                  <a:schemeClr val="tx1"/>
                </a:solidFill>
              </a:rPr>
              <a:t>商周</a:t>
            </a:r>
            <a:r>
              <a:rPr lang="zh-CN" altLang="zh-CN" sz="6000" b="1" dirty="0" smtClean="0">
                <a:solidFill>
                  <a:schemeClr val="tx1"/>
                </a:solidFill>
              </a:rPr>
              <a:t>青铜</a:t>
            </a:r>
            <a:r>
              <a:rPr lang="zh-CN" altLang="en-US" sz="6000" b="1" dirty="0" smtClean="0">
                <a:solidFill>
                  <a:schemeClr val="tx1"/>
                </a:solidFill>
              </a:rPr>
              <a:t>器</a:t>
            </a:r>
            <a:endParaRPr lang="zh-CN" altLang="zh-CN" sz="6000" b="1" dirty="0">
              <a:solidFill>
                <a:schemeClr val="tx1"/>
              </a:solidFill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1678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．我国有文字可考的历史始于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    </a:t>
            </a:r>
            <a:r>
              <a:rPr lang="zh-CN" altLang="zh-CN" b="1" dirty="0">
                <a:solidFill>
                  <a:schemeClr val="tx1"/>
                </a:solidFill>
              </a:rPr>
              <a:t>　　 </a:t>
            </a:r>
            <a:r>
              <a:rPr lang="zh-CN" altLang="zh-CN" b="1" dirty="0" smtClean="0">
                <a:solidFill>
                  <a:schemeClr val="tx1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夏朝</a:t>
            </a:r>
            <a:r>
              <a:rPr lang="en-US" altLang="zh-CN" b="1" dirty="0">
                <a:solidFill>
                  <a:schemeClr val="tx1"/>
                </a:solidFill>
              </a:rPr>
              <a:t>    			B.</a:t>
            </a:r>
            <a:r>
              <a:rPr lang="zh-CN" altLang="zh-CN" b="1" dirty="0">
                <a:solidFill>
                  <a:schemeClr val="tx1"/>
                </a:solidFill>
              </a:rPr>
              <a:t>商朝</a:t>
            </a:r>
            <a:r>
              <a:rPr lang="en-US" altLang="zh-CN" b="1" dirty="0">
                <a:solidFill>
                  <a:schemeClr val="tx1"/>
                </a:solidFill>
              </a:rPr>
              <a:t>   		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西周</a:t>
            </a:r>
            <a:r>
              <a:rPr lang="en-US" altLang="zh-CN" b="1" dirty="0">
                <a:solidFill>
                  <a:schemeClr val="tx1"/>
                </a:solidFill>
              </a:rPr>
              <a:t>  		 D.</a:t>
            </a:r>
            <a:r>
              <a:rPr lang="zh-CN" altLang="zh-CN" b="1" dirty="0">
                <a:solidFill>
                  <a:schemeClr val="tx1"/>
                </a:solidFill>
              </a:rPr>
              <a:t>春秋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．我们今天的汉字来源于</a:t>
            </a:r>
            <a:r>
              <a:rPr lang="zh-CN" altLang="zh-CN" b="1" dirty="0" smtClean="0">
                <a:solidFill>
                  <a:schemeClr val="tx1"/>
                </a:solidFill>
              </a:rPr>
              <a:t>：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r>
              <a:rPr lang="zh-CN" altLang="zh-CN" b="1" dirty="0" smtClean="0">
                <a:solidFill>
                  <a:schemeClr val="tx1"/>
                </a:solidFill>
              </a:rPr>
              <a:t>）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金文</a:t>
            </a:r>
            <a:r>
              <a:rPr lang="en-US" altLang="zh-CN" b="1" dirty="0">
                <a:solidFill>
                  <a:schemeClr val="tx1"/>
                </a:solidFill>
              </a:rPr>
              <a:t>   			B.</a:t>
            </a:r>
            <a:r>
              <a:rPr lang="zh-CN" altLang="zh-CN" b="1" dirty="0">
                <a:solidFill>
                  <a:schemeClr val="tx1"/>
                </a:solidFill>
              </a:rPr>
              <a:t>小篆</a:t>
            </a:r>
            <a:r>
              <a:rPr lang="en-US" altLang="zh-CN" b="1" dirty="0">
                <a:solidFill>
                  <a:schemeClr val="tx1"/>
                </a:solidFill>
              </a:rPr>
              <a:t> 			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 C.</a:t>
            </a:r>
            <a:r>
              <a:rPr lang="zh-CN" altLang="zh-CN" b="1" dirty="0">
                <a:solidFill>
                  <a:schemeClr val="tx1"/>
                </a:solidFill>
              </a:rPr>
              <a:t>甲骨文</a:t>
            </a:r>
            <a:r>
              <a:rPr lang="en-US" altLang="zh-CN" b="1" dirty="0">
                <a:solidFill>
                  <a:schemeClr val="tx1"/>
                </a:solidFill>
              </a:rPr>
              <a:t> 		 D.</a:t>
            </a:r>
            <a:r>
              <a:rPr lang="zh-CN" altLang="zh-CN" b="1" dirty="0">
                <a:solidFill>
                  <a:schemeClr val="tx1"/>
                </a:solidFill>
              </a:rPr>
              <a:t>陶器上的符号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5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</a:t>
            </a:r>
            <a:r>
              <a:rPr lang="en-US" altLang="zh-CN" b="1" dirty="0">
                <a:solidFill>
                  <a:schemeClr val="tx1"/>
                </a:solidFill>
              </a:rPr>
              <a:t>2006</a:t>
            </a:r>
            <a:r>
              <a:rPr lang="zh-CN" altLang="zh-CN" b="1" dirty="0">
                <a:solidFill>
                  <a:schemeClr val="tx1"/>
                </a:solidFill>
              </a:rPr>
              <a:t>年</a:t>
            </a:r>
            <a:r>
              <a:rPr lang="en-US" altLang="zh-CN" b="1" dirty="0">
                <a:solidFill>
                  <a:schemeClr val="tx1"/>
                </a:solidFill>
              </a:rPr>
              <a:t>7</a:t>
            </a:r>
            <a:r>
              <a:rPr lang="zh-CN" altLang="zh-CN" b="1" dirty="0">
                <a:solidFill>
                  <a:schemeClr val="tx1"/>
                </a:solidFill>
              </a:rPr>
              <a:t>月，第</a:t>
            </a:r>
            <a:r>
              <a:rPr lang="en-US" altLang="zh-CN" b="1" dirty="0">
                <a:solidFill>
                  <a:schemeClr val="tx1"/>
                </a:solidFill>
              </a:rPr>
              <a:t>30</a:t>
            </a:r>
            <a:r>
              <a:rPr lang="zh-CN" altLang="zh-CN" b="1" dirty="0">
                <a:solidFill>
                  <a:schemeClr val="tx1"/>
                </a:solidFill>
              </a:rPr>
              <a:t>届世界遗产大会通过中国安阳殷墟入选世界文化遗产名录。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殷墟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为我们研究哪一朝代的历史提供了依据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　　　　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夏朝</a:t>
            </a:r>
            <a:r>
              <a:rPr lang="en-US" altLang="zh-CN" b="1" dirty="0">
                <a:solidFill>
                  <a:schemeClr val="tx1"/>
                </a:solidFill>
              </a:rPr>
              <a:t>  			B.</a:t>
            </a:r>
            <a:r>
              <a:rPr lang="zh-CN" altLang="zh-CN" b="1" dirty="0">
                <a:solidFill>
                  <a:schemeClr val="tx1"/>
                </a:solidFill>
              </a:rPr>
              <a:t>商朝</a:t>
            </a:r>
            <a:r>
              <a:rPr lang="en-US" altLang="zh-CN" b="1" dirty="0">
                <a:solidFill>
                  <a:schemeClr val="tx1"/>
                </a:solidFill>
              </a:rPr>
              <a:t>  			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西周</a:t>
            </a:r>
            <a:r>
              <a:rPr lang="en-US" altLang="zh-CN" b="1" dirty="0">
                <a:solidFill>
                  <a:schemeClr val="tx1"/>
                </a:solidFill>
              </a:rPr>
              <a:t>    		 </a:t>
            </a:r>
            <a:r>
              <a:rPr lang="en-US" altLang="zh-CN" b="1" dirty="0" smtClean="0">
                <a:solidFill>
                  <a:schemeClr val="tx1"/>
                </a:solidFill>
              </a:rPr>
              <a:t>         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东周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．关于甲骨文，错误的解释是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　　 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我国古代的一种比较成熟的文字</a:t>
            </a:r>
            <a:r>
              <a:rPr lang="en-US" altLang="zh-CN" b="1" dirty="0">
                <a:solidFill>
                  <a:schemeClr val="tx1"/>
                </a:solidFill>
              </a:rPr>
              <a:t>   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甲骨文对研究商朝的历史有重要价值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商朝时期刻在龟甲和兽骨上的文字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是研究商朝历史的唯一资料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</a:t>
            </a:r>
            <a:r>
              <a:rPr lang="en-US" altLang="zh-CN" b="1" dirty="0">
                <a:solidFill>
                  <a:schemeClr val="tx1"/>
                </a:solidFill>
              </a:rPr>
              <a:t>2006</a:t>
            </a:r>
            <a:r>
              <a:rPr lang="zh-CN" altLang="zh-CN" b="1" dirty="0">
                <a:solidFill>
                  <a:schemeClr val="tx1"/>
                </a:solidFill>
              </a:rPr>
              <a:t>年</a:t>
            </a:r>
            <a:r>
              <a:rPr lang="en-US" altLang="zh-CN" b="1" dirty="0">
                <a:solidFill>
                  <a:schemeClr val="tx1"/>
                </a:solidFill>
              </a:rPr>
              <a:t>7</a:t>
            </a:r>
            <a:r>
              <a:rPr lang="zh-CN" altLang="zh-CN" b="1" dirty="0">
                <a:solidFill>
                  <a:schemeClr val="tx1"/>
                </a:solidFill>
              </a:rPr>
              <a:t>月，第</a:t>
            </a:r>
            <a:r>
              <a:rPr lang="en-US" altLang="zh-CN" b="1" dirty="0">
                <a:solidFill>
                  <a:schemeClr val="tx1"/>
                </a:solidFill>
              </a:rPr>
              <a:t>30</a:t>
            </a:r>
            <a:r>
              <a:rPr lang="zh-CN" altLang="zh-CN" b="1" dirty="0">
                <a:solidFill>
                  <a:schemeClr val="tx1"/>
                </a:solidFill>
              </a:rPr>
              <a:t>届世界遗产大会通过中国安阳殷墟入选世界文化遗产名录。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殷墟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为我们研究哪一朝代的历史提供了依据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　　　　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夏朝</a:t>
            </a:r>
            <a:r>
              <a:rPr lang="en-US" altLang="zh-CN" b="1" dirty="0">
                <a:solidFill>
                  <a:schemeClr val="tx1"/>
                </a:solidFill>
              </a:rPr>
              <a:t>  			B.</a:t>
            </a:r>
            <a:r>
              <a:rPr lang="zh-CN" altLang="zh-CN" b="1" dirty="0">
                <a:solidFill>
                  <a:schemeClr val="tx1"/>
                </a:solidFill>
              </a:rPr>
              <a:t>商朝</a:t>
            </a:r>
            <a:r>
              <a:rPr lang="en-US" altLang="zh-CN" b="1" dirty="0">
                <a:solidFill>
                  <a:schemeClr val="tx1"/>
                </a:solidFill>
              </a:rPr>
              <a:t>  			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西周</a:t>
            </a:r>
            <a:r>
              <a:rPr lang="en-US" altLang="zh-CN" b="1" dirty="0">
                <a:solidFill>
                  <a:schemeClr val="tx1"/>
                </a:solidFill>
              </a:rPr>
              <a:t>    		 </a:t>
            </a:r>
            <a:r>
              <a:rPr lang="en-US" altLang="zh-CN" b="1" dirty="0" smtClean="0">
                <a:solidFill>
                  <a:schemeClr val="tx1"/>
                </a:solidFill>
              </a:rPr>
              <a:t>         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东周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．关于甲骨文，错误的解释是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zh-CN" altLang="zh-CN" b="1" dirty="0">
                <a:solidFill>
                  <a:schemeClr val="tx1"/>
                </a:solidFill>
              </a:rPr>
              <a:t>　　 （</a:t>
            </a:r>
            <a:r>
              <a:rPr lang="en-US" altLang="zh-CN" b="1" dirty="0">
                <a:solidFill>
                  <a:schemeClr val="tx1"/>
                </a:solidFill>
              </a:rPr>
              <a:t>  </a:t>
            </a:r>
            <a:r>
              <a:rPr lang="en-US" altLang="zh-CN" b="1" dirty="0" smtClean="0">
                <a:solidFill>
                  <a:srgbClr val="FF0000"/>
                </a:solidFill>
              </a:rPr>
              <a:t>D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我国古代的一种比较成熟的文字</a:t>
            </a:r>
            <a:r>
              <a:rPr lang="en-US" altLang="zh-CN" b="1" dirty="0">
                <a:solidFill>
                  <a:schemeClr val="tx1"/>
                </a:solidFill>
              </a:rPr>
              <a:t>   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B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甲骨文对研究商朝的历史有重要价值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商朝时期刻在龟甲和兽骨上的文字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D</a:t>
            </a:r>
            <a:r>
              <a:rPr lang="en-US" altLang="zh-CN" b="1" dirty="0">
                <a:solidFill>
                  <a:schemeClr val="tx1"/>
                </a:solidFill>
              </a:rPr>
              <a:t>.</a:t>
            </a:r>
            <a:r>
              <a:rPr lang="zh-CN" altLang="zh-CN" b="1" dirty="0">
                <a:solidFill>
                  <a:schemeClr val="tx1"/>
                </a:solidFill>
              </a:rPr>
              <a:t>是研究商朝历史的唯一资料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00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．古代人们常以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钟鸣鼎食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来形容贵族之家的豪奢生活，由此可见，鼎的主要用途除了祭祀外，还有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     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　　　　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乐器</a:t>
            </a:r>
            <a:r>
              <a:rPr lang="en-US" altLang="zh-CN" b="1" dirty="0">
                <a:solidFill>
                  <a:schemeClr val="tx1"/>
                </a:solidFill>
              </a:rPr>
              <a:t>     		B.</a:t>
            </a:r>
            <a:r>
              <a:rPr lang="zh-CN" altLang="zh-CN" b="1" dirty="0">
                <a:solidFill>
                  <a:schemeClr val="tx1"/>
                </a:solidFill>
              </a:rPr>
              <a:t>食器</a:t>
            </a:r>
            <a:r>
              <a:rPr lang="en-US" altLang="zh-CN" b="1" dirty="0">
                <a:solidFill>
                  <a:schemeClr val="tx1"/>
                </a:solidFill>
              </a:rPr>
              <a:t>   		  C.</a:t>
            </a:r>
            <a:r>
              <a:rPr lang="zh-CN" altLang="zh-CN" b="1" dirty="0">
                <a:solidFill>
                  <a:schemeClr val="tx1"/>
                </a:solidFill>
              </a:rPr>
              <a:t>盛水器皿</a:t>
            </a:r>
            <a:r>
              <a:rPr lang="en-US" altLang="zh-CN" b="1" dirty="0">
                <a:solidFill>
                  <a:schemeClr val="tx1"/>
                </a:solidFill>
              </a:rPr>
              <a:t>      D.</a:t>
            </a:r>
            <a:r>
              <a:rPr lang="zh-CN" altLang="zh-CN" b="1" dirty="0">
                <a:solidFill>
                  <a:schemeClr val="tx1"/>
                </a:solidFill>
              </a:rPr>
              <a:t>装饰品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．秀美的成都平原孕育了古老的文明，创造了独特的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三星堆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青铜文化。下列文物属于这一文化的是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    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　　　　 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A                  B                   C               D</a:t>
            </a:r>
            <a:endParaRPr lang="zh-CN" altLang="zh-CN" dirty="0"/>
          </a:p>
          <a:p>
            <a:pPr algn="l"/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2" y="3976914"/>
            <a:ext cx="1695382" cy="182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365" y="4157095"/>
            <a:ext cx="2047877" cy="16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4157095"/>
            <a:ext cx="1466555" cy="16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57094"/>
            <a:ext cx="1656184" cy="1747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3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．古代人们常以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钟鸣鼎食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来形容贵族之家的豪奢生活，由此可见，鼎的主要用途除了祭祀外，还有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     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　　　　（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B 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乐器</a:t>
            </a:r>
            <a:r>
              <a:rPr lang="en-US" altLang="zh-CN" b="1" dirty="0">
                <a:solidFill>
                  <a:schemeClr val="tx1"/>
                </a:solidFill>
              </a:rPr>
              <a:t>     		B.</a:t>
            </a:r>
            <a:r>
              <a:rPr lang="zh-CN" altLang="zh-CN" b="1" dirty="0">
                <a:solidFill>
                  <a:schemeClr val="tx1"/>
                </a:solidFill>
              </a:rPr>
              <a:t>食器</a:t>
            </a:r>
            <a:r>
              <a:rPr lang="en-US" altLang="zh-CN" b="1" dirty="0">
                <a:solidFill>
                  <a:schemeClr val="tx1"/>
                </a:solidFill>
              </a:rPr>
              <a:t>   		  C.</a:t>
            </a:r>
            <a:r>
              <a:rPr lang="zh-CN" altLang="zh-CN" b="1" dirty="0">
                <a:solidFill>
                  <a:schemeClr val="tx1"/>
                </a:solidFill>
              </a:rPr>
              <a:t>盛水器皿</a:t>
            </a:r>
            <a:r>
              <a:rPr lang="en-US" altLang="zh-CN" b="1" dirty="0">
                <a:solidFill>
                  <a:schemeClr val="tx1"/>
                </a:solidFill>
              </a:rPr>
              <a:t>      D.</a:t>
            </a:r>
            <a:r>
              <a:rPr lang="zh-CN" altLang="zh-CN" b="1" dirty="0">
                <a:solidFill>
                  <a:schemeClr val="tx1"/>
                </a:solidFill>
              </a:rPr>
              <a:t>装饰品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．秀美的成都平原孕育了古老的文明，创造了独特的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三星堆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青铜文化。下列文物属于这一文化的是</a:t>
            </a:r>
            <a:r>
              <a:rPr lang="en-US" altLang="zh-CN" b="1" dirty="0">
                <a:solidFill>
                  <a:schemeClr val="tx1"/>
                </a:solidFill>
              </a:rPr>
              <a:t>                                                      </a:t>
            </a:r>
            <a:r>
              <a:rPr lang="zh-CN" altLang="zh-CN" b="1" dirty="0">
                <a:solidFill>
                  <a:schemeClr val="tx1"/>
                </a:solidFill>
              </a:rPr>
              <a:t>　　　　　　 （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C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    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A                  B                   C               D</a:t>
            </a:r>
            <a:endParaRPr lang="zh-CN" altLang="zh-CN" dirty="0"/>
          </a:p>
          <a:p>
            <a:pPr algn="l"/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2" y="3976914"/>
            <a:ext cx="1695382" cy="182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365" y="4157095"/>
            <a:ext cx="2047877" cy="16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4157095"/>
            <a:ext cx="1466555" cy="16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57094"/>
            <a:ext cx="1656184" cy="1747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4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7.</a:t>
            </a:r>
            <a:r>
              <a:rPr lang="zh-CN" altLang="zh-CN" b="1" dirty="0">
                <a:solidFill>
                  <a:schemeClr val="tx1"/>
                </a:solidFill>
              </a:rPr>
              <a:t>观察右图结合所学知识回答：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 smtClean="0">
                <a:solidFill>
                  <a:schemeClr val="tx1"/>
                </a:solidFill>
              </a:rPr>
              <a:t>）</a:t>
            </a:r>
            <a:r>
              <a:rPr lang="zh-CN" altLang="en-US" b="1" dirty="0">
                <a:solidFill>
                  <a:schemeClr val="tx1"/>
                </a:solidFill>
              </a:rPr>
              <a:t>如</a:t>
            </a:r>
            <a:r>
              <a:rPr lang="zh-CN" altLang="zh-CN" b="1" dirty="0" smtClean="0">
                <a:solidFill>
                  <a:schemeClr val="tx1"/>
                </a:solidFill>
              </a:rPr>
              <a:t>图</a:t>
            </a:r>
            <a:r>
              <a:rPr lang="zh-CN" altLang="zh-CN" b="1" dirty="0">
                <a:solidFill>
                  <a:schemeClr val="tx1"/>
                </a:solidFill>
              </a:rPr>
              <a:t>青铜器的名称叫什么？哪一朝代制造的？（</a:t>
            </a:r>
            <a:r>
              <a:rPr lang="en-US" altLang="zh-CN" b="1" dirty="0">
                <a:solidFill>
                  <a:schemeClr val="tx1"/>
                </a:solidFill>
              </a:rPr>
              <a:t>8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）请你推测一下，它是用来做什么用的？当时的青铜器上也铸刻有文字，后人称这种文字叫什么？（</a:t>
            </a:r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）请结合上述材料和所学知识回答，商周时期，青铜器的铸造有什么特点？（</a:t>
            </a:r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lvl="0" algn="l"/>
            <a:r>
              <a:rPr lang="zh-CN" altLang="zh-CN" b="1" dirty="0">
                <a:solidFill>
                  <a:schemeClr val="tx1"/>
                </a:solidFill>
              </a:rPr>
              <a:t>中国的青铜时代大约指的是哪个时期？（</a:t>
            </a:r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pPr algn="l"/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08719"/>
            <a:ext cx="1584176" cy="16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106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7.</a:t>
            </a:r>
            <a:r>
              <a:rPr lang="zh-CN" altLang="zh-CN" b="1" dirty="0">
                <a:solidFill>
                  <a:schemeClr val="tx1"/>
                </a:solidFill>
              </a:rPr>
              <a:t>观察右图结合所学知识回答：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 smtClean="0">
                <a:solidFill>
                  <a:schemeClr val="tx1"/>
                </a:solidFill>
              </a:rPr>
              <a:t>）</a:t>
            </a:r>
            <a:r>
              <a:rPr lang="zh-CN" altLang="en-US" b="1" dirty="0">
                <a:solidFill>
                  <a:schemeClr val="tx1"/>
                </a:solidFill>
              </a:rPr>
              <a:t>如</a:t>
            </a:r>
            <a:r>
              <a:rPr lang="zh-CN" altLang="zh-CN" b="1" dirty="0" smtClean="0">
                <a:solidFill>
                  <a:schemeClr val="tx1"/>
                </a:solidFill>
              </a:rPr>
              <a:t>图</a:t>
            </a:r>
            <a:r>
              <a:rPr lang="zh-CN" altLang="zh-CN" b="1" dirty="0">
                <a:solidFill>
                  <a:schemeClr val="tx1"/>
                </a:solidFill>
              </a:rPr>
              <a:t>青铜器的名称叫什么？哪一朝代制造的？（</a:t>
            </a:r>
            <a:r>
              <a:rPr lang="en-US" altLang="zh-CN" b="1" dirty="0">
                <a:solidFill>
                  <a:schemeClr val="tx1"/>
                </a:solidFill>
              </a:rPr>
              <a:t>8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r>
              <a:rPr lang="en-US" altLang="zh-CN" b="1" dirty="0">
                <a:solidFill>
                  <a:schemeClr val="tx1"/>
                </a:solidFill>
              </a:rPr>
              <a:t> </a:t>
            </a:r>
            <a:r>
              <a:rPr lang="zh-CN" altLang="zh-CN" b="1" dirty="0">
                <a:solidFill>
                  <a:srgbClr val="FF0000"/>
                </a:solidFill>
              </a:rPr>
              <a:t>司母戊鼎，商朝</a:t>
            </a:r>
            <a:endParaRPr lang="zh-CN" altLang="zh-CN" b="1" dirty="0">
              <a:solidFill>
                <a:srgbClr val="FF0000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）请你推测一下，它是用来做什么用的？当时的青铜器上也铸刻有文字，后人称这种文字叫什么？（</a:t>
            </a:r>
            <a:r>
              <a:rPr lang="en-US" altLang="zh-CN" b="1" dirty="0">
                <a:solidFill>
                  <a:schemeClr val="tx1"/>
                </a:solidFill>
              </a:rPr>
              <a:t>6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r>
              <a:rPr lang="zh-CN" altLang="zh-CN" b="1" dirty="0">
                <a:solidFill>
                  <a:srgbClr val="FF0000"/>
                </a:solidFill>
              </a:rPr>
              <a:t>鼎是烧煮或盛放鱼肉的器具，大量用于祭祀</a:t>
            </a: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r>
              <a:rPr lang="zh-CN" altLang="zh-CN" b="1" dirty="0">
                <a:solidFill>
                  <a:srgbClr val="FF0000"/>
                </a:solidFill>
              </a:rPr>
              <a:t>金文</a:t>
            </a:r>
            <a:endParaRPr lang="zh-CN" altLang="zh-CN" b="1" dirty="0">
              <a:solidFill>
                <a:srgbClr val="FF0000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）请结合上述材料和所学知识回答，商周时期，青铜器的铸造有什么特点？（</a:t>
            </a:r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r>
              <a:rPr lang="zh-CN" altLang="zh-CN" b="1" dirty="0">
                <a:solidFill>
                  <a:srgbClr val="FF0000"/>
                </a:solidFill>
              </a:rPr>
              <a:t>生产规模大，工艺精湛，品种多，应用普遍</a:t>
            </a:r>
            <a:endParaRPr lang="zh-CN" altLang="zh-CN" b="1" dirty="0">
              <a:solidFill>
                <a:srgbClr val="FF0000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 </a:t>
            </a:r>
            <a:r>
              <a:rPr lang="zh-CN" altLang="zh-CN" b="1" dirty="0" smtClean="0">
                <a:solidFill>
                  <a:schemeClr val="tx1"/>
                </a:solidFill>
              </a:rPr>
              <a:t>中国</a:t>
            </a:r>
            <a:r>
              <a:rPr lang="zh-CN" altLang="zh-CN" b="1" dirty="0">
                <a:solidFill>
                  <a:schemeClr val="tx1"/>
                </a:solidFill>
              </a:rPr>
              <a:t>的青铜时代大约指的是哪个时期？（</a:t>
            </a:r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分）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商、周时期</a:t>
            </a:r>
          </a:p>
          <a:p>
            <a:pPr algn="l"/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08719"/>
            <a:ext cx="1584176" cy="16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354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087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6032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6300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知识目标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．明白甲骨文、金文的含义，学会辨认甲骨文和金文的字体，了解今天的汉字与甲骨文的渊源关系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．知道司母戊鼎和中国古代青铜工艺的成就。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75766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3538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4086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7240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343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7583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94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1623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2474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82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9485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一、自主学习（阅读课文，找出下列问题的答案并记忆。）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（一）甲骨文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．甲骨文是商朝刻在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或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上的文字。已具备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结构的基本形式。今天的汉字就是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从发展而来的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．我国有文字可考的历史是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从开始的，那时的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文是今天研究商朝历史极为珍贵的资料。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（二）青铜器的精湛工艺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</a:t>
            </a:r>
            <a:r>
              <a:rPr lang="en-US" altLang="zh-CN" b="1" u="sng" dirty="0">
                <a:solidFill>
                  <a:schemeClr val="tx1"/>
                </a:solidFill>
              </a:rPr>
              <a:t>          </a:t>
            </a:r>
            <a:r>
              <a:rPr lang="zh-CN" altLang="zh-CN" b="1" dirty="0">
                <a:solidFill>
                  <a:schemeClr val="tx1"/>
                </a:solidFill>
              </a:rPr>
              <a:t>时期青铜制造业高度发达，著名的青铜器有巨大的</a:t>
            </a:r>
            <a:r>
              <a:rPr lang="en-US" altLang="zh-CN" b="1" u="sng" dirty="0">
                <a:solidFill>
                  <a:schemeClr val="tx1"/>
                </a:solidFill>
              </a:rPr>
              <a:t>         </a:t>
            </a:r>
            <a:r>
              <a:rPr lang="zh-CN" altLang="zh-CN" b="1" dirty="0">
                <a:solidFill>
                  <a:schemeClr val="tx1"/>
                </a:solidFill>
              </a:rPr>
              <a:t>和造型奇特的</a:t>
            </a:r>
            <a:r>
              <a:rPr lang="en-US" altLang="zh-CN" b="1" u="sng" dirty="0">
                <a:solidFill>
                  <a:schemeClr val="tx1"/>
                </a:solidFill>
              </a:rPr>
              <a:t>              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．金文又叫</a:t>
            </a:r>
            <a:r>
              <a:rPr lang="en-US" altLang="zh-CN" b="1" u="sng" dirty="0">
                <a:solidFill>
                  <a:schemeClr val="tx1"/>
                </a:solidFill>
              </a:rPr>
              <a:t>                 </a:t>
            </a:r>
            <a:r>
              <a:rPr lang="zh-CN" altLang="zh-CN" b="1" dirty="0">
                <a:solidFill>
                  <a:schemeClr val="tx1"/>
                </a:solidFill>
              </a:rPr>
              <a:t>。因当时人们把文字刻在</a:t>
            </a:r>
            <a:r>
              <a:rPr lang="en-US" altLang="zh-CN" b="1" u="sng" dirty="0">
                <a:solidFill>
                  <a:schemeClr val="tx1"/>
                </a:solidFill>
              </a:rPr>
              <a:t>                     </a:t>
            </a:r>
            <a:r>
              <a:rPr lang="zh-CN" altLang="zh-CN" b="1" dirty="0">
                <a:solidFill>
                  <a:schemeClr val="tx1"/>
                </a:solidFill>
              </a:rPr>
              <a:t>上而得名。它是研究</a:t>
            </a:r>
            <a:r>
              <a:rPr lang="en-US" altLang="zh-CN" b="1" u="sng" dirty="0">
                <a:solidFill>
                  <a:schemeClr val="tx1"/>
                </a:solidFill>
              </a:rPr>
              <a:t>                    </a:t>
            </a:r>
            <a:r>
              <a:rPr lang="zh-CN" altLang="zh-CN" b="1" u="sng" dirty="0">
                <a:solidFill>
                  <a:schemeClr val="tx1"/>
                </a:solidFill>
              </a:rPr>
              <a:t>　　</a:t>
            </a:r>
            <a:r>
              <a:rPr lang="en-US" altLang="zh-CN" b="1" u="sng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时期历史的珍贵资料，对</a:t>
            </a:r>
            <a:r>
              <a:rPr lang="en-US" altLang="zh-CN" b="1" u="sng" dirty="0">
                <a:solidFill>
                  <a:schemeClr val="tx1"/>
                </a:solidFill>
              </a:rPr>
              <a:t>       </a:t>
            </a:r>
            <a:r>
              <a:rPr lang="zh-CN" altLang="zh-CN" b="1" u="sng" dirty="0">
                <a:solidFill>
                  <a:schemeClr val="tx1"/>
                </a:solidFill>
              </a:rPr>
              <a:t>　　　</a:t>
            </a:r>
            <a:r>
              <a:rPr lang="en-US" altLang="zh-CN" b="1" u="sng" dirty="0">
                <a:solidFill>
                  <a:schemeClr val="tx1"/>
                </a:solidFill>
              </a:rPr>
              <a:t>    </a:t>
            </a:r>
            <a:r>
              <a:rPr lang="zh-CN" altLang="zh-CN" b="1" dirty="0">
                <a:solidFill>
                  <a:schemeClr val="tx1"/>
                </a:solidFill>
              </a:rPr>
              <a:t>的发展和</a:t>
            </a:r>
          </a:p>
          <a:p>
            <a:pPr algn="l"/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也有重要价值等。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．与商周同期，我国西南地区的</a:t>
            </a:r>
            <a:r>
              <a:rPr lang="en-US" altLang="zh-CN" b="1" u="sng" dirty="0">
                <a:solidFill>
                  <a:schemeClr val="tx1"/>
                </a:solidFill>
              </a:rPr>
              <a:t>          </a:t>
            </a:r>
            <a:r>
              <a:rPr lang="zh-CN" altLang="zh-CN" b="1" dirty="0">
                <a:solidFill>
                  <a:schemeClr val="tx1"/>
                </a:solidFill>
              </a:rPr>
              <a:t>也盛行一种独特的、举世闻名的</a:t>
            </a:r>
            <a:r>
              <a:rPr lang="en-US" altLang="zh-CN" b="1" u="sng" dirty="0">
                <a:solidFill>
                  <a:schemeClr val="tx1"/>
                </a:solidFill>
              </a:rPr>
              <a:t>                </a:t>
            </a:r>
            <a:r>
              <a:rPr lang="zh-CN" altLang="zh-CN" b="1" dirty="0">
                <a:solidFill>
                  <a:schemeClr val="tx1"/>
                </a:solidFill>
              </a:rPr>
              <a:t>文化。出土有</a:t>
            </a:r>
            <a:r>
              <a:rPr lang="en-US" altLang="zh-CN" b="1" u="sng" dirty="0">
                <a:solidFill>
                  <a:schemeClr val="tx1"/>
                </a:solidFill>
              </a:rPr>
              <a:t>           </a:t>
            </a:r>
            <a:r>
              <a:rPr lang="zh-CN" altLang="zh-CN" b="1" dirty="0">
                <a:solidFill>
                  <a:schemeClr val="tx1"/>
                </a:solidFill>
              </a:rPr>
              <a:t>、</a:t>
            </a:r>
            <a:r>
              <a:rPr lang="en-US" altLang="zh-CN" b="1" u="sng" dirty="0">
                <a:solidFill>
                  <a:schemeClr val="tx1"/>
                </a:solidFill>
              </a:rPr>
              <a:t>            </a:t>
            </a:r>
            <a:r>
              <a:rPr lang="zh-CN" altLang="zh-CN" b="1" dirty="0">
                <a:solidFill>
                  <a:schemeClr val="tx1"/>
                </a:solidFill>
              </a:rPr>
              <a:t>、青铜</a:t>
            </a:r>
            <a:r>
              <a:rPr lang="en-US" altLang="zh-CN" b="1" u="sng" dirty="0">
                <a:solidFill>
                  <a:schemeClr val="tx1"/>
                </a:solidFill>
              </a:rPr>
              <a:t>            </a:t>
            </a:r>
            <a:r>
              <a:rPr lang="zh-CN" altLang="zh-CN" b="1" dirty="0">
                <a:solidFill>
                  <a:schemeClr val="tx1"/>
                </a:solidFill>
              </a:rPr>
              <a:t>等</a:t>
            </a:r>
            <a:r>
              <a:rPr lang="zh-CN" altLang="zh-CN" dirty="0"/>
              <a:t>。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5579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5711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5730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91260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0743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7306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01424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86482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2085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86009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37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（一）甲骨文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．甲骨文是商朝刻在</a:t>
            </a:r>
            <a:r>
              <a:rPr lang="zh-CN" altLang="zh-CN" b="1" u="sng" dirty="0">
                <a:solidFill>
                  <a:srgbClr val="FF0000"/>
                </a:solidFill>
              </a:rPr>
              <a:t>龟甲</a:t>
            </a:r>
            <a:r>
              <a:rPr lang="zh-CN" altLang="zh-CN" b="1" dirty="0">
                <a:solidFill>
                  <a:schemeClr val="tx1"/>
                </a:solidFill>
              </a:rPr>
              <a:t>或</a:t>
            </a:r>
            <a:r>
              <a:rPr lang="zh-CN" altLang="zh-CN" b="1" u="sng" dirty="0">
                <a:solidFill>
                  <a:srgbClr val="FF0000"/>
                </a:solidFill>
              </a:rPr>
              <a:t>兽骨</a:t>
            </a:r>
            <a:r>
              <a:rPr lang="zh-CN" altLang="zh-CN" b="1" dirty="0">
                <a:solidFill>
                  <a:schemeClr val="tx1"/>
                </a:solidFill>
              </a:rPr>
              <a:t>上的文字。已具备</a:t>
            </a:r>
            <a:r>
              <a:rPr lang="zh-CN" altLang="zh-CN" b="1" u="sng" dirty="0">
                <a:solidFill>
                  <a:srgbClr val="FF0000"/>
                </a:solidFill>
              </a:rPr>
              <a:t>汉字</a:t>
            </a:r>
            <a:r>
              <a:rPr lang="zh-CN" altLang="zh-CN" b="1" dirty="0">
                <a:solidFill>
                  <a:schemeClr val="tx1"/>
                </a:solidFill>
              </a:rPr>
              <a:t>结构的基本形式。今天的汉字就是</a:t>
            </a:r>
            <a:r>
              <a:rPr lang="zh-CN" altLang="zh-CN" b="1" u="sng" dirty="0">
                <a:solidFill>
                  <a:srgbClr val="FF0000"/>
                </a:solidFill>
              </a:rPr>
              <a:t>甲骨文</a:t>
            </a:r>
            <a:r>
              <a:rPr lang="zh-CN" altLang="zh-CN" b="1" dirty="0">
                <a:solidFill>
                  <a:schemeClr val="tx1"/>
                </a:solidFill>
              </a:rPr>
              <a:t>从发展而来的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．我国有文字可考的历史是</a:t>
            </a:r>
            <a:r>
              <a:rPr lang="zh-CN" altLang="zh-CN" b="1" u="sng" dirty="0">
                <a:solidFill>
                  <a:schemeClr val="tx1"/>
                </a:solidFill>
              </a:rPr>
              <a:t>商朝</a:t>
            </a:r>
            <a:r>
              <a:rPr lang="zh-CN" altLang="zh-CN" b="1" dirty="0">
                <a:solidFill>
                  <a:schemeClr val="tx1"/>
                </a:solidFill>
              </a:rPr>
              <a:t>从开始的，那时的</a:t>
            </a:r>
            <a:r>
              <a:rPr lang="zh-CN" altLang="zh-CN" b="1" u="sng" dirty="0">
                <a:solidFill>
                  <a:srgbClr val="FF0000"/>
                </a:solidFill>
              </a:rPr>
              <a:t>甲骨</a:t>
            </a:r>
            <a:r>
              <a:rPr lang="zh-CN" altLang="zh-CN" b="1" dirty="0">
                <a:solidFill>
                  <a:srgbClr val="FF0000"/>
                </a:solidFill>
              </a:rPr>
              <a:t>文</a:t>
            </a:r>
            <a:r>
              <a:rPr lang="zh-CN" altLang="zh-CN" b="1" dirty="0">
                <a:solidFill>
                  <a:schemeClr val="tx1"/>
                </a:solidFill>
              </a:rPr>
              <a:t>是今天研究商朝历史极为珍贵的资料。</a:t>
            </a:r>
          </a:p>
          <a:p>
            <a:pPr algn="l"/>
            <a:r>
              <a:rPr lang="zh-CN" altLang="zh-CN" b="1" dirty="0">
                <a:solidFill>
                  <a:schemeClr val="tx1"/>
                </a:solidFill>
              </a:rPr>
              <a:t>（二）青铜器的精湛工艺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zh-CN" b="1" dirty="0">
                <a:solidFill>
                  <a:schemeClr val="tx1"/>
                </a:solidFill>
              </a:rPr>
              <a:t>．</a:t>
            </a:r>
            <a:r>
              <a:rPr lang="zh-CN" altLang="zh-CN" b="1" u="sng" dirty="0">
                <a:solidFill>
                  <a:srgbClr val="FF0000"/>
                </a:solidFill>
              </a:rPr>
              <a:t>商和西周</a:t>
            </a:r>
            <a:r>
              <a:rPr lang="zh-CN" altLang="zh-CN" b="1" dirty="0">
                <a:solidFill>
                  <a:schemeClr val="tx1"/>
                </a:solidFill>
              </a:rPr>
              <a:t>时期青铜制造业高度发达，著名的青铜器有巨大的</a:t>
            </a:r>
            <a:r>
              <a:rPr lang="zh-CN" altLang="zh-CN" b="1" u="sng" dirty="0">
                <a:solidFill>
                  <a:srgbClr val="FF0000"/>
                </a:solidFill>
              </a:rPr>
              <a:t>司母戊鼎</a:t>
            </a:r>
            <a:r>
              <a:rPr lang="zh-CN" altLang="zh-CN" b="1" dirty="0">
                <a:solidFill>
                  <a:schemeClr val="tx1"/>
                </a:solidFill>
              </a:rPr>
              <a:t>和造型奇特的</a:t>
            </a:r>
            <a:r>
              <a:rPr lang="zh-CN" altLang="zh-CN" b="1" u="sng" dirty="0">
                <a:solidFill>
                  <a:srgbClr val="FF0000"/>
                </a:solidFill>
              </a:rPr>
              <a:t>四羊方尊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zh-CN" b="1" dirty="0">
                <a:solidFill>
                  <a:schemeClr val="tx1"/>
                </a:solidFill>
              </a:rPr>
              <a:t>．金文又叫</a:t>
            </a:r>
            <a:r>
              <a:rPr lang="zh-CN" altLang="zh-CN" b="1" u="sng" dirty="0">
                <a:solidFill>
                  <a:srgbClr val="FF0000"/>
                </a:solidFill>
              </a:rPr>
              <a:t>钟鼎文</a:t>
            </a:r>
            <a:r>
              <a:rPr lang="zh-CN" altLang="zh-CN" b="1" dirty="0">
                <a:solidFill>
                  <a:schemeClr val="tx1"/>
                </a:solidFill>
              </a:rPr>
              <a:t>。因当时人们把文字刻在</a:t>
            </a:r>
            <a:r>
              <a:rPr lang="en-US" altLang="zh-CN" b="1" u="sng" dirty="0">
                <a:solidFill>
                  <a:srgbClr val="FF0000"/>
                </a:solidFill>
              </a:rPr>
              <a:t>  </a:t>
            </a:r>
            <a:r>
              <a:rPr lang="en-US" altLang="zh-CN" b="1" u="sng" dirty="0">
                <a:solidFill>
                  <a:schemeClr val="tx1"/>
                </a:solidFill>
              </a:rPr>
              <a:t> </a:t>
            </a:r>
            <a:r>
              <a:rPr lang="zh-CN" altLang="zh-CN" b="1" u="sng" dirty="0">
                <a:solidFill>
                  <a:srgbClr val="FF0000"/>
                </a:solidFill>
              </a:rPr>
              <a:t>青铜器</a:t>
            </a:r>
            <a:r>
              <a:rPr lang="zh-CN" altLang="zh-CN" b="1" dirty="0">
                <a:solidFill>
                  <a:schemeClr val="tx1"/>
                </a:solidFill>
              </a:rPr>
              <a:t>上而得名。它是研究</a:t>
            </a:r>
            <a:r>
              <a:rPr lang="zh-CN" altLang="zh-CN" b="1" u="sng" dirty="0">
                <a:solidFill>
                  <a:srgbClr val="FF0000"/>
                </a:solidFill>
              </a:rPr>
              <a:t>商、周</a:t>
            </a:r>
            <a:r>
              <a:rPr lang="en-US" altLang="zh-CN" b="1" u="sng" dirty="0">
                <a:solidFill>
                  <a:schemeClr val="tx1"/>
                </a:solidFill>
              </a:rPr>
              <a:t>      </a:t>
            </a:r>
            <a:r>
              <a:rPr lang="zh-CN" altLang="zh-CN" b="1" dirty="0" smtClean="0">
                <a:solidFill>
                  <a:schemeClr val="tx1"/>
                </a:solidFill>
              </a:rPr>
              <a:t>时期</a:t>
            </a:r>
            <a:r>
              <a:rPr lang="zh-CN" altLang="zh-CN" b="1" dirty="0">
                <a:solidFill>
                  <a:schemeClr val="tx1"/>
                </a:solidFill>
              </a:rPr>
              <a:t>历史的珍贵资料，对</a:t>
            </a:r>
            <a:r>
              <a:rPr lang="zh-CN" altLang="zh-CN" b="1" u="sng" dirty="0">
                <a:solidFill>
                  <a:srgbClr val="FF0000"/>
                </a:solidFill>
              </a:rPr>
              <a:t>汉字</a:t>
            </a:r>
            <a:r>
              <a:rPr lang="zh-CN" altLang="zh-CN" b="1" dirty="0">
                <a:solidFill>
                  <a:schemeClr val="tx1"/>
                </a:solidFill>
              </a:rPr>
              <a:t>的发展和</a:t>
            </a:r>
            <a:r>
              <a:rPr lang="zh-CN" altLang="zh-CN" b="1" u="sng" dirty="0">
                <a:solidFill>
                  <a:srgbClr val="FF0000"/>
                </a:solidFill>
              </a:rPr>
              <a:t>书法艺术</a:t>
            </a:r>
            <a:r>
              <a:rPr lang="zh-CN" altLang="zh-CN" b="1" dirty="0">
                <a:solidFill>
                  <a:schemeClr val="tx1"/>
                </a:solidFill>
              </a:rPr>
              <a:t>也有重要价值等。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5</a:t>
            </a:r>
            <a:r>
              <a:rPr lang="zh-CN" altLang="zh-CN" b="1" dirty="0">
                <a:solidFill>
                  <a:schemeClr val="tx1"/>
                </a:solidFill>
              </a:rPr>
              <a:t>．与商周同期，我国西南地区的</a:t>
            </a:r>
            <a:r>
              <a:rPr lang="zh-CN" altLang="zh-CN" b="1" u="sng" dirty="0">
                <a:solidFill>
                  <a:srgbClr val="FF0000"/>
                </a:solidFill>
              </a:rPr>
              <a:t>四川成都平原</a:t>
            </a:r>
            <a:r>
              <a:rPr lang="zh-CN" altLang="zh-CN" b="1" dirty="0">
                <a:solidFill>
                  <a:schemeClr val="tx1"/>
                </a:solidFill>
              </a:rPr>
              <a:t>也盛行一种独特的、举世闻名的</a:t>
            </a:r>
            <a:r>
              <a:rPr lang="zh-CN" altLang="zh-CN" b="1" u="sng" dirty="0">
                <a:solidFill>
                  <a:srgbClr val="FF0000"/>
                </a:solidFill>
              </a:rPr>
              <a:t>三星堆文化</a:t>
            </a:r>
            <a:r>
              <a:rPr lang="en-US" altLang="zh-CN" b="1" u="sng" dirty="0">
                <a:solidFill>
                  <a:srgbClr val="FF0000"/>
                </a:solidFill>
              </a:rPr>
              <a:t>       </a:t>
            </a:r>
            <a:r>
              <a:rPr lang="zh-CN" altLang="zh-CN" b="1" dirty="0">
                <a:solidFill>
                  <a:schemeClr val="tx1"/>
                </a:solidFill>
              </a:rPr>
              <a:t>文化。出土有</a:t>
            </a:r>
            <a:r>
              <a:rPr lang="zh-CN" altLang="zh-CN" b="1" u="sng" dirty="0">
                <a:solidFill>
                  <a:srgbClr val="FF0000"/>
                </a:solidFill>
              </a:rPr>
              <a:t>青铜面具</a:t>
            </a:r>
            <a:r>
              <a:rPr lang="zh-CN" altLang="zh-CN" b="1" dirty="0">
                <a:solidFill>
                  <a:srgbClr val="FF0000"/>
                </a:solidFill>
              </a:rPr>
              <a:t>、</a:t>
            </a:r>
            <a:r>
              <a:rPr lang="zh-CN" altLang="zh-CN" b="1" u="sng" dirty="0">
                <a:solidFill>
                  <a:srgbClr val="FF0000"/>
                </a:solidFill>
              </a:rPr>
              <a:t>青铜立人像</a:t>
            </a:r>
            <a:r>
              <a:rPr lang="zh-CN" altLang="zh-CN" b="1" dirty="0">
                <a:solidFill>
                  <a:srgbClr val="FF0000"/>
                </a:solidFill>
              </a:rPr>
              <a:t>、青铜</a:t>
            </a:r>
            <a:r>
              <a:rPr lang="zh-CN" altLang="zh-CN" b="1" u="sng" dirty="0">
                <a:solidFill>
                  <a:srgbClr val="FF0000"/>
                </a:solidFill>
              </a:rPr>
              <a:t>神树</a:t>
            </a:r>
            <a:r>
              <a:rPr lang="zh-CN" altLang="zh-CN" b="1" dirty="0">
                <a:solidFill>
                  <a:schemeClr val="tx1"/>
                </a:solidFill>
              </a:rPr>
              <a:t>等。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489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参照现在的汉字想象甲骨文中的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日</a:t>
            </a:r>
            <a:r>
              <a:rPr lang="en-US" altLang="zh-CN" b="1" dirty="0">
                <a:solidFill>
                  <a:schemeClr val="tx1"/>
                </a:solidFill>
              </a:rPr>
              <a:t>”“</a:t>
            </a:r>
            <a:r>
              <a:rPr lang="zh-CN" altLang="zh-CN" b="1" dirty="0">
                <a:solidFill>
                  <a:schemeClr val="tx1"/>
                </a:solidFill>
              </a:rPr>
              <a:t>月</a:t>
            </a:r>
            <a:r>
              <a:rPr lang="en-US" altLang="zh-CN" b="1" dirty="0">
                <a:solidFill>
                  <a:schemeClr val="tx1"/>
                </a:solidFill>
              </a:rPr>
              <a:t>”“</a:t>
            </a:r>
            <a:r>
              <a:rPr lang="zh-CN" altLang="zh-CN" b="1" dirty="0">
                <a:solidFill>
                  <a:schemeClr val="tx1"/>
                </a:solidFill>
              </a:rPr>
              <a:t>人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字分别应该怎样书写？你们造字的依据是什么呢？由此通过从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甲骨文</a:t>
            </a:r>
            <a:r>
              <a:rPr lang="en-US" altLang="zh-CN" b="1" dirty="0">
                <a:solidFill>
                  <a:schemeClr val="tx1"/>
                </a:solidFill>
              </a:rPr>
              <a:t>—</a:t>
            </a:r>
            <a:r>
              <a:rPr lang="zh-CN" altLang="zh-CN" b="1" dirty="0">
                <a:solidFill>
                  <a:schemeClr val="tx1"/>
                </a:solidFill>
              </a:rPr>
              <a:t>汉字，汉字</a:t>
            </a:r>
            <a:r>
              <a:rPr lang="en-US" altLang="zh-CN" b="1" dirty="0">
                <a:solidFill>
                  <a:schemeClr val="tx1"/>
                </a:solidFill>
              </a:rPr>
              <a:t>—</a:t>
            </a:r>
            <a:r>
              <a:rPr lang="zh-CN" altLang="zh-CN" b="1" dirty="0">
                <a:solidFill>
                  <a:schemeClr val="tx1"/>
                </a:solidFill>
              </a:rPr>
              <a:t>甲骨文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的推理活动，你还能得出什么</a:t>
            </a:r>
            <a:r>
              <a:rPr lang="zh-CN" altLang="zh-CN" b="1" dirty="0" smtClean="0">
                <a:solidFill>
                  <a:schemeClr val="tx1"/>
                </a:solidFill>
              </a:rPr>
              <a:t>结论</a:t>
            </a:r>
            <a:r>
              <a:rPr lang="zh-CN" altLang="en-US" b="1" dirty="0" smtClean="0">
                <a:solidFill>
                  <a:schemeClr val="tx1"/>
                </a:solidFill>
              </a:rPr>
              <a:t>？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15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zh-CN" b="1" dirty="0">
                <a:solidFill>
                  <a:schemeClr val="tx1"/>
                </a:solidFill>
              </a:rPr>
              <a:t>参照现在的汉字想象甲骨文中的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日</a:t>
            </a:r>
            <a:r>
              <a:rPr lang="en-US" altLang="zh-CN" b="1" dirty="0">
                <a:solidFill>
                  <a:schemeClr val="tx1"/>
                </a:solidFill>
              </a:rPr>
              <a:t>”“</a:t>
            </a:r>
            <a:r>
              <a:rPr lang="zh-CN" altLang="zh-CN" b="1" dirty="0">
                <a:solidFill>
                  <a:schemeClr val="tx1"/>
                </a:solidFill>
              </a:rPr>
              <a:t>月</a:t>
            </a:r>
            <a:r>
              <a:rPr lang="en-US" altLang="zh-CN" b="1" dirty="0">
                <a:solidFill>
                  <a:schemeClr val="tx1"/>
                </a:solidFill>
              </a:rPr>
              <a:t>”“</a:t>
            </a:r>
            <a:r>
              <a:rPr lang="zh-CN" altLang="zh-CN" b="1" dirty="0">
                <a:solidFill>
                  <a:schemeClr val="tx1"/>
                </a:solidFill>
              </a:rPr>
              <a:t>人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字分别应该怎样书写？你们造字的依据是什么呢？由此通过从</a:t>
            </a:r>
            <a:r>
              <a:rPr lang="en-US" altLang="zh-CN" b="1" dirty="0">
                <a:solidFill>
                  <a:schemeClr val="tx1"/>
                </a:solidFill>
              </a:rPr>
              <a:t>“</a:t>
            </a:r>
            <a:r>
              <a:rPr lang="zh-CN" altLang="zh-CN" b="1" dirty="0">
                <a:solidFill>
                  <a:schemeClr val="tx1"/>
                </a:solidFill>
              </a:rPr>
              <a:t>甲骨文</a:t>
            </a:r>
            <a:r>
              <a:rPr lang="en-US" altLang="zh-CN" b="1" dirty="0">
                <a:solidFill>
                  <a:schemeClr val="tx1"/>
                </a:solidFill>
              </a:rPr>
              <a:t>—</a:t>
            </a:r>
            <a:r>
              <a:rPr lang="zh-CN" altLang="zh-CN" b="1" dirty="0">
                <a:solidFill>
                  <a:schemeClr val="tx1"/>
                </a:solidFill>
              </a:rPr>
              <a:t>汉字，汉字</a:t>
            </a:r>
            <a:r>
              <a:rPr lang="en-US" altLang="zh-CN" b="1" dirty="0">
                <a:solidFill>
                  <a:schemeClr val="tx1"/>
                </a:solidFill>
              </a:rPr>
              <a:t>—</a:t>
            </a:r>
            <a:r>
              <a:rPr lang="zh-CN" altLang="zh-CN" b="1" dirty="0">
                <a:solidFill>
                  <a:schemeClr val="tx1"/>
                </a:solidFill>
              </a:rPr>
              <a:t>甲骨文</a:t>
            </a:r>
            <a:r>
              <a:rPr lang="en-US" altLang="zh-CN" b="1" dirty="0">
                <a:solidFill>
                  <a:schemeClr val="tx1"/>
                </a:solidFill>
              </a:rPr>
              <a:t>”</a:t>
            </a:r>
            <a:r>
              <a:rPr lang="zh-CN" altLang="zh-CN" b="1" dirty="0">
                <a:solidFill>
                  <a:schemeClr val="tx1"/>
                </a:solidFill>
              </a:rPr>
              <a:t>的推理活动，你还能得出什么结论。</a:t>
            </a:r>
          </a:p>
          <a:p>
            <a:pPr algn="l"/>
            <a:endParaRPr lang="en-US" altLang="zh-CN" b="1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b="1" dirty="0" smtClean="0">
                <a:solidFill>
                  <a:srgbClr val="FF0000"/>
                </a:solidFill>
              </a:rPr>
              <a:t>甲骨文</a:t>
            </a:r>
            <a:r>
              <a:rPr lang="zh-CN" altLang="zh-CN" b="1" dirty="0">
                <a:solidFill>
                  <a:srgbClr val="FF0000"/>
                </a:solidFill>
              </a:rPr>
              <a:t>是象形字</a:t>
            </a:r>
            <a:r>
              <a:rPr lang="en-US" altLang="zh-CN" b="1" dirty="0">
                <a:solidFill>
                  <a:srgbClr val="FF0000"/>
                </a:solidFill>
              </a:rPr>
              <a:t>   </a:t>
            </a:r>
            <a:r>
              <a:rPr lang="zh-CN" altLang="zh-CN" b="1" dirty="0">
                <a:solidFill>
                  <a:srgbClr val="FF0000"/>
                </a:solidFill>
              </a:rPr>
              <a:t>甲骨文是一种比较成熟的文字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08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 smtClean="0">
                <a:solidFill>
                  <a:schemeClr val="tx1"/>
                </a:solidFill>
              </a:rPr>
              <a:t>商</a:t>
            </a:r>
            <a:r>
              <a:rPr lang="zh-CN" altLang="zh-CN" b="1" dirty="0">
                <a:solidFill>
                  <a:schemeClr val="tx1"/>
                </a:solidFill>
              </a:rPr>
              <a:t>和西周时期青铜制造业生产规模大，品种多，工艺精湛，应用普遍说明了什么问题？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003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>
              <a:solidFill>
                <a:schemeClr val="tx1"/>
              </a:solidFill>
            </a:endParaRPr>
          </a:p>
          <a:p>
            <a:pPr algn="l"/>
            <a:r>
              <a:rPr lang="zh-CN" altLang="zh-CN" b="1" dirty="0" smtClean="0">
                <a:solidFill>
                  <a:schemeClr val="tx1"/>
                </a:solidFill>
              </a:rPr>
              <a:t>商</a:t>
            </a:r>
            <a:r>
              <a:rPr lang="zh-CN" altLang="zh-CN" b="1" dirty="0">
                <a:solidFill>
                  <a:schemeClr val="tx1"/>
                </a:solidFill>
              </a:rPr>
              <a:t>和西周时期青铜制造业生产规模大，品种多，工艺精湛，应用普遍说明了什么问题？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		</a:t>
            </a:r>
            <a:r>
              <a:rPr lang="zh-CN" altLang="zh-CN" b="1" dirty="0">
                <a:solidFill>
                  <a:srgbClr val="FF0000"/>
                </a:solidFill>
              </a:rPr>
              <a:t>说明那时青铜制造业很发达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228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zh-CN" b="1" dirty="0">
                <a:solidFill>
                  <a:schemeClr val="tx1"/>
                </a:solidFill>
              </a:rPr>
              <a:t>．我国有文字可考的历史始于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</a:rPr>
              <a:t>      </a:t>
            </a:r>
            <a:r>
              <a:rPr lang="zh-CN" altLang="zh-CN" b="1" dirty="0">
                <a:solidFill>
                  <a:schemeClr val="tx1"/>
                </a:solidFill>
              </a:rPr>
              <a:t>　　 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夏朝</a:t>
            </a:r>
            <a:r>
              <a:rPr lang="en-US" altLang="zh-CN" b="1" dirty="0">
                <a:solidFill>
                  <a:schemeClr val="tx1"/>
                </a:solidFill>
              </a:rPr>
              <a:t>    			B.</a:t>
            </a:r>
            <a:r>
              <a:rPr lang="zh-CN" altLang="zh-CN" b="1" dirty="0">
                <a:solidFill>
                  <a:schemeClr val="tx1"/>
                </a:solidFill>
              </a:rPr>
              <a:t>商朝</a:t>
            </a:r>
            <a:r>
              <a:rPr lang="en-US" altLang="zh-CN" b="1" dirty="0">
                <a:solidFill>
                  <a:schemeClr val="tx1"/>
                </a:solidFill>
              </a:rPr>
              <a:t>   		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C.</a:t>
            </a:r>
            <a:r>
              <a:rPr lang="zh-CN" altLang="zh-CN" b="1" dirty="0">
                <a:solidFill>
                  <a:schemeClr val="tx1"/>
                </a:solidFill>
              </a:rPr>
              <a:t>西周</a:t>
            </a:r>
            <a:r>
              <a:rPr lang="en-US" altLang="zh-CN" b="1" dirty="0">
                <a:solidFill>
                  <a:schemeClr val="tx1"/>
                </a:solidFill>
              </a:rPr>
              <a:t>  		 D.</a:t>
            </a:r>
            <a:r>
              <a:rPr lang="zh-CN" altLang="zh-CN" b="1" dirty="0">
                <a:solidFill>
                  <a:schemeClr val="tx1"/>
                </a:solidFill>
              </a:rPr>
              <a:t>春秋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zh-CN" b="1" dirty="0">
                <a:solidFill>
                  <a:schemeClr val="tx1"/>
                </a:solidFill>
              </a:rPr>
              <a:t>．我们今天的汉字来源于</a:t>
            </a:r>
            <a:r>
              <a:rPr lang="zh-CN" altLang="zh-CN" b="1" dirty="0" smtClean="0">
                <a:solidFill>
                  <a:schemeClr val="tx1"/>
                </a:solidFill>
              </a:rPr>
              <a:t>：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　　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（</a:t>
            </a:r>
            <a:r>
              <a:rPr lang="en-US" altLang="zh-CN" b="1" dirty="0">
                <a:solidFill>
                  <a:schemeClr val="tx1"/>
                </a:solidFill>
              </a:rPr>
              <a:t>   </a:t>
            </a:r>
            <a:r>
              <a:rPr lang="zh-CN" altLang="zh-CN" b="1" dirty="0">
                <a:solidFill>
                  <a:schemeClr val="tx1"/>
                </a:solidFill>
              </a:rPr>
              <a:t>）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</a:rPr>
              <a:t>A.</a:t>
            </a:r>
            <a:r>
              <a:rPr lang="zh-CN" altLang="zh-CN" b="1" dirty="0">
                <a:solidFill>
                  <a:schemeClr val="tx1"/>
                </a:solidFill>
              </a:rPr>
              <a:t>金文</a:t>
            </a:r>
            <a:r>
              <a:rPr lang="en-US" altLang="zh-CN" b="1" dirty="0">
                <a:solidFill>
                  <a:schemeClr val="tx1"/>
                </a:solidFill>
              </a:rPr>
              <a:t>   			B.</a:t>
            </a:r>
            <a:r>
              <a:rPr lang="zh-CN" altLang="zh-CN" b="1" dirty="0">
                <a:solidFill>
                  <a:schemeClr val="tx1"/>
                </a:solidFill>
              </a:rPr>
              <a:t>小篆</a:t>
            </a:r>
            <a:r>
              <a:rPr lang="en-US" altLang="zh-CN" b="1" dirty="0">
                <a:solidFill>
                  <a:schemeClr val="tx1"/>
                </a:solidFill>
              </a:rPr>
              <a:t> 			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>
                <a:solidFill>
                  <a:schemeClr val="tx1"/>
                </a:solidFill>
              </a:rPr>
              <a:t> C.</a:t>
            </a:r>
            <a:r>
              <a:rPr lang="zh-CN" altLang="zh-CN" b="1" dirty="0">
                <a:solidFill>
                  <a:schemeClr val="tx1"/>
                </a:solidFill>
              </a:rPr>
              <a:t>甲骨文</a:t>
            </a:r>
            <a:r>
              <a:rPr lang="en-US" altLang="zh-CN" b="1" dirty="0">
                <a:solidFill>
                  <a:schemeClr val="tx1"/>
                </a:solidFill>
              </a:rPr>
              <a:t> 		 D.</a:t>
            </a:r>
            <a:r>
              <a:rPr lang="zh-CN" altLang="zh-CN" b="1" dirty="0">
                <a:solidFill>
                  <a:schemeClr val="tx1"/>
                </a:solidFill>
              </a:rPr>
              <a:t>陶器上的符号</a:t>
            </a:r>
            <a:r>
              <a:rPr lang="en-US" altLang="zh-CN" b="1" dirty="0">
                <a:solidFill>
                  <a:schemeClr val="tx1"/>
                </a:solidFill>
              </a:rPr>
              <a:t> </a:t>
            </a:r>
            <a:endParaRPr lang="zh-CN" altLang="zh-CN" b="1" dirty="0">
              <a:solidFill>
                <a:schemeClr val="tx1"/>
              </a:solidFill>
            </a:endParaRPr>
          </a:p>
          <a:p>
            <a:pPr algn="l"/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6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735</Words>
  <Application/>
  <PresentationFormat/>
  <Paragraphs>111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datathink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/>
  <dcterms:created xsi:type="dcterms:W3CDTF">2016-09-15T08:34:49Z</dcterms:created>
  <dcterms:modified xsi:type="dcterms:W3CDTF">2018-08-11T21:49:12Z</dcterms:modified>
  <cp:category/>
</cp:coreProperties>
</file>