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8" r:id="rId4"/>
    <p:sldId id="257" r:id="rId5"/>
    <p:sldId id="259" r:id="rId6"/>
    <p:sldId id="260" r:id="rId7"/>
    <p:sldId id="261" r:id="rId8"/>
    <p:sldId id="262" r:id="rId9"/>
    <p:sldId id="264" r:id="rId10"/>
    <p:sldId id="263" r:id="rId11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/>
              <a:t>第</a:t>
            </a:r>
            <a:r>
              <a:rPr lang="en-US" altLang="zh-CN"/>
              <a:t>5</a:t>
            </a:r>
            <a:r>
              <a:rPr lang="zh-CN" altLang="en-US"/>
              <a:t>课 甲骨文和商周青铜器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要求掌握以下内容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p>
            <a:r>
              <a:rPr lang="en-US" altLang="zh-CN" sz="4000"/>
              <a:t>1</a:t>
            </a:r>
            <a:r>
              <a:rPr lang="zh-CN" altLang="en-US" sz="4000"/>
              <a:t>、甲骨文。甲骨文是已发现的最早和体系较为完整的文字；我国有文字可考的历史，从商朝开始；甲骨文是研究商朝历史的珍贵资料。</a:t>
            </a:r>
            <a:endParaRPr lang="zh-CN" altLang="en-US" sz="4000"/>
          </a:p>
          <a:p>
            <a:r>
              <a:rPr lang="en-US" altLang="zh-CN" sz="4000"/>
              <a:t>2</a:t>
            </a:r>
            <a:r>
              <a:rPr lang="zh-CN" altLang="en-US" sz="4000"/>
              <a:t>、青铜器。包括什么是青铜器、青铜器的特点；商周时期是青铜制造业的鼎盛时期，商朝青铜器的代表是司母戊鼎和四羊方尊；三星堆文化。</a:t>
            </a:r>
            <a:endParaRPr lang="zh-CN" altLang="en-US" sz="4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甲骨文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 sz="4000"/>
              <a:t>1</a:t>
            </a:r>
            <a:r>
              <a:rPr lang="zh-CN" altLang="en-US" sz="4000"/>
              <a:t>、甲骨文是已发现的古代文字中时间最早和体系较为完整的文字</a:t>
            </a:r>
            <a:endParaRPr lang="zh-CN" altLang="en-US" sz="4000"/>
          </a:p>
          <a:p>
            <a:r>
              <a:rPr lang="en-US" altLang="zh-CN" sz="4000"/>
              <a:t>2</a:t>
            </a:r>
            <a:r>
              <a:rPr lang="zh-CN" altLang="en-US" sz="4000"/>
              <a:t>、甲骨文的产生</a:t>
            </a:r>
            <a:endParaRPr lang="zh-CN" altLang="en-US" sz="4000"/>
          </a:p>
          <a:p>
            <a:r>
              <a:rPr lang="zh-CN" altLang="en-US" sz="4000"/>
              <a:t>商朝时期，占卜的风气盛行，商朝统治者遇事都要占卜，占卜后就把占卜的内容刻写在龟甲或兽骨上，这样就有我们今天看到的甲骨文。</a:t>
            </a:r>
            <a:endParaRPr lang="zh-CN" altLang="en-US" sz="4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64490"/>
            <a:ext cx="10515600" cy="5812790"/>
          </a:xfrm>
        </p:spPr>
        <p:txBody>
          <a:bodyPr/>
          <a:p>
            <a:r>
              <a:rPr lang="en-US" altLang="zh-CN" sz="4000"/>
              <a:t>3</a:t>
            </a:r>
            <a:r>
              <a:rPr lang="zh-CN" altLang="en-US" sz="4000"/>
              <a:t>、甲骨文是研究商朝历史极为珍贵的资料</a:t>
            </a:r>
            <a:endParaRPr lang="zh-CN" altLang="en-US" sz="4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精美的青铜器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 sz="4000"/>
              <a:t>1</a:t>
            </a:r>
            <a:r>
              <a:rPr lang="zh-CN" altLang="en-US" sz="4000"/>
              <a:t>、青铜器及特点</a:t>
            </a:r>
            <a:endParaRPr lang="zh-CN" altLang="en-US" sz="4000"/>
          </a:p>
          <a:p>
            <a:r>
              <a:rPr lang="en-US" altLang="zh-CN" sz="4000"/>
              <a:t>1</a:t>
            </a:r>
            <a:r>
              <a:rPr lang="zh-CN" altLang="en-US" sz="4000"/>
              <a:t>）什么是青铜器</a:t>
            </a:r>
            <a:endParaRPr lang="zh-CN" altLang="en-US" sz="4000"/>
          </a:p>
          <a:p>
            <a:r>
              <a:rPr lang="zh-CN" altLang="en-US" sz="4000"/>
              <a:t>是用铜、锡、铅按一定比例熔铸而成的合金器物。</a:t>
            </a:r>
            <a:endParaRPr lang="zh-CN" altLang="en-US" sz="4000"/>
          </a:p>
          <a:p>
            <a:r>
              <a:rPr lang="en-US" altLang="zh-CN" sz="4000"/>
              <a:t>2</a:t>
            </a:r>
            <a:r>
              <a:rPr lang="zh-CN" altLang="en-US" sz="4000"/>
              <a:t>）特点</a:t>
            </a:r>
            <a:endParaRPr lang="zh-CN" altLang="en-US" sz="4000"/>
          </a:p>
          <a:p>
            <a:r>
              <a:rPr lang="zh-CN" altLang="en-US" sz="4000"/>
              <a:t>硬度大，耐磨，抗腐蚀。</a:t>
            </a:r>
            <a:endParaRPr lang="zh-CN" altLang="en-US" sz="4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64490"/>
            <a:ext cx="10515600" cy="5812790"/>
          </a:xfrm>
        </p:spPr>
        <p:txBody>
          <a:bodyPr/>
          <a:p>
            <a:r>
              <a:rPr lang="en-US" altLang="zh-CN" sz="4000"/>
              <a:t>2</a:t>
            </a:r>
            <a:r>
              <a:rPr lang="zh-CN" altLang="en-US" sz="4000"/>
              <a:t>、青铜制造业的发展</a:t>
            </a:r>
            <a:endParaRPr lang="zh-CN" altLang="en-US" sz="4000"/>
          </a:p>
          <a:p>
            <a:r>
              <a:rPr lang="en-US" altLang="zh-CN" sz="4000"/>
              <a:t>1</a:t>
            </a:r>
            <a:r>
              <a:rPr lang="zh-CN" altLang="en-US" sz="4000"/>
              <a:t>）夏朝</a:t>
            </a:r>
            <a:r>
              <a:rPr lang="en-US" altLang="zh-CN" sz="4000"/>
              <a:t>——</a:t>
            </a:r>
            <a:r>
              <a:rPr lang="zh-CN" altLang="en-US" sz="4000"/>
              <a:t>青铜器出现</a:t>
            </a:r>
            <a:endParaRPr lang="zh-CN" altLang="en-US" sz="4000"/>
          </a:p>
          <a:p>
            <a:r>
              <a:rPr lang="en-US" altLang="zh-CN" sz="4000"/>
              <a:t>2</a:t>
            </a:r>
            <a:r>
              <a:rPr lang="zh-CN" altLang="en-US" sz="4000"/>
              <a:t>）商周</a:t>
            </a:r>
            <a:r>
              <a:rPr lang="en-US" altLang="zh-CN" sz="4000"/>
              <a:t>——</a:t>
            </a:r>
            <a:r>
              <a:rPr lang="zh-CN" altLang="en-US" sz="4000"/>
              <a:t>青铜制造业的鼎盛时期</a:t>
            </a:r>
            <a:endParaRPr lang="zh-CN" altLang="en-US" sz="4000"/>
          </a:p>
          <a:p>
            <a:r>
              <a:rPr lang="zh-CN" altLang="en-US" sz="4000">
                <a:sym typeface="Wingdings" panose="05000000000000000000" charset="0"/>
              </a:rPr>
              <a:t>生产规模大，品种多，工业精湛</a:t>
            </a:r>
            <a:endParaRPr lang="zh-CN" altLang="en-US" sz="4000">
              <a:sym typeface="Wingdings" panose="05000000000000000000" charset="0"/>
            </a:endParaRPr>
          </a:p>
          <a:p>
            <a:r>
              <a:rPr lang="zh-CN" altLang="en-US" sz="4000">
                <a:sym typeface="Wingdings" panose="05000000000000000000" charset="0"/>
              </a:rPr>
              <a:t>代表作品</a:t>
            </a:r>
            <a:endParaRPr lang="zh-CN" altLang="en-US" sz="4000">
              <a:sym typeface="Wingdings" panose="05000000000000000000" charset="0"/>
            </a:endParaRPr>
          </a:p>
          <a:p>
            <a:r>
              <a:rPr lang="zh-CN" altLang="en-US" sz="4000">
                <a:sym typeface="Wingdings" panose="05000000000000000000" charset="0"/>
              </a:rPr>
              <a:t>司母戊鼎、四羊方尊</a:t>
            </a:r>
            <a:endParaRPr lang="zh-CN" altLang="en-US" sz="4000">
              <a:sym typeface="Wingdings" panose="05000000000000000000" charset="0"/>
            </a:endParaRPr>
          </a:p>
          <a:p>
            <a:r>
              <a:rPr lang="en-US" altLang="zh-CN" sz="4000">
                <a:sym typeface="Wingdings" panose="05000000000000000000" charset="0"/>
              </a:rPr>
              <a:t>3</a:t>
            </a:r>
            <a:r>
              <a:rPr lang="zh-CN" altLang="en-US" sz="4000">
                <a:sym typeface="Wingdings" panose="05000000000000000000" charset="0"/>
              </a:rPr>
              <a:t>、成都平原的青铜文化</a:t>
            </a:r>
            <a:r>
              <a:rPr lang="en-US" altLang="zh-CN" sz="4000">
                <a:sym typeface="Wingdings" panose="05000000000000000000" charset="0"/>
              </a:rPr>
              <a:t>——</a:t>
            </a:r>
            <a:r>
              <a:rPr lang="zh-CN" altLang="en-US" sz="4000">
                <a:sym typeface="Wingdings" panose="05000000000000000000" charset="0"/>
              </a:rPr>
              <a:t>三星堆文化</a:t>
            </a:r>
            <a:endParaRPr lang="zh-CN" altLang="en-US" sz="4000">
              <a:sym typeface="Wingdings" panose="05000000000000000000" charset="0"/>
            </a:endParaRPr>
          </a:p>
          <a:p>
            <a:r>
              <a:rPr lang="en-US" altLang="zh-CN" sz="4000">
                <a:sym typeface="Wingdings" panose="05000000000000000000" charset="0"/>
              </a:rPr>
              <a:t>1</a:t>
            </a:r>
            <a:r>
              <a:rPr lang="zh-CN" altLang="en-US" sz="4000">
                <a:sym typeface="Wingdings" panose="05000000000000000000" charset="0"/>
              </a:rPr>
              <a:t>）时间</a:t>
            </a:r>
            <a:endParaRPr lang="zh-CN" altLang="en-US" sz="4000">
              <a:sym typeface="Wingdings" panose="05000000000000000000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65125"/>
            <a:ext cx="10515600" cy="5812155"/>
          </a:xfrm>
        </p:spPr>
        <p:txBody>
          <a:bodyPr/>
          <a:p>
            <a:r>
              <a:rPr lang="zh-CN" altLang="en-US" sz="4000"/>
              <a:t>商周时期</a:t>
            </a:r>
            <a:endParaRPr lang="zh-CN" altLang="en-US" sz="4000"/>
          </a:p>
          <a:p>
            <a:r>
              <a:rPr lang="en-US" altLang="zh-CN" sz="4000"/>
              <a:t>2</a:t>
            </a:r>
            <a:r>
              <a:rPr lang="zh-CN" altLang="en-US" sz="4000"/>
              <a:t>）地点</a:t>
            </a:r>
            <a:endParaRPr lang="zh-CN" altLang="en-US" sz="4000"/>
          </a:p>
          <a:p>
            <a:r>
              <a:rPr lang="zh-CN" altLang="en-US" sz="4000"/>
              <a:t>四川成都平原</a:t>
            </a:r>
            <a:endParaRPr lang="zh-CN" altLang="en-US" sz="4000"/>
          </a:p>
          <a:p>
            <a:r>
              <a:rPr lang="en-US" altLang="zh-CN" sz="4000"/>
              <a:t>3</a:t>
            </a:r>
            <a:r>
              <a:rPr lang="zh-CN" altLang="en-US" sz="4000"/>
              <a:t>）代表作品</a:t>
            </a:r>
            <a:endParaRPr lang="zh-CN" altLang="en-US" sz="4000"/>
          </a:p>
          <a:p>
            <a:r>
              <a:rPr lang="zh-CN" altLang="en-US" sz="4000"/>
              <a:t>青铜面具、青铜神树、青铜立人像</a:t>
            </a:r>
            <a:endParaRPr lang="zh-CN" altLang="en-US" sz="4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练习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 sz="4000"/>
              <a:t>1</a:t>
            </a:r>
            <a:r>
              <a:rPr lang="zh-CN" altLang="en-US" sz="4000"/>
              <a:t>、我国有文字可考的历史开始于（）</a:t>
            </a:r>
            <a:endParaRPr lang="zh-CN" altLang="en-US" sz="4000"/>
          </a:p>
          <a:p>
            <a:r>
              <a:rPr lang="en-US" altLang="zh-CN" sz="4000"/>
              <a:t>A</a:t>
            </a:r>
            <a:r>
              <a:rPr lang="zh-CN" altLang="en-US" sz="4000"/>
              <a:t>夏朝</a:t>
            </a:r>
            <a:r>
              <a:rPr lang="en-US" altLang="zh-CN" sz="4000"/>
              <a:t>B</a:t>
            </a:r>
            <a:r>
              <a:rPr lang="zh-CN" altLang="en-US" sz="4000"/>
              <a:t>商朝</a:t>
            </a:r>
            <a:r>
              <a:rPr lang="en-US" altLang="zh-CN" sz="4000"/>
              <a:t>C</a:t>
            </a:r>
            <a:r>
              <a:rPr lang="zh-CN" altLang="en-US" sz="4000"/>
              <a:t>西周</a:t>
            </a:r>
            <a:r>
              <a:rPr lang="en-US" altLang="zh-CN" sz="4000"/>
              <a:t>D</a:t>
            </a:r>
            <a:r>
              <a:rPr lang="zh-CN" altLang="en-US" sz="4000"/>
              <a:t>原始社会</a:t>
            </a:r>
            <a:endParaRPr lang="zh-CN" altLang="en-US" sz="4000"/>
          </a:p>
          <a:p>
            <a:r>
              <a:rPr lang="en-US" altLang="zh-CN" sz="4000"/>
              <a:t>2</a:t>
            </a:r>
            <a:r>
              <a:rPr lang="zh-CN" altLang="en-US" sz="4000"/>
              <a:t>、商朝青铜器的代表是（）</a:t>
            </a:r>
            <a:endParaRPr lang="zh-CN" altLang="en-US" sz="4000"/>
          </a:p>
          <a:p>
            <a:r>
              <a:rPr lang="en-US" altLang="zh-CN" sz="4000"/>
              <a:t>A</a:t>
            </a:r>
            <a:r>
              <a:rPr lang="zh-CN" altLang="en-US" sz="4000"/>
              <a:t>司母戊鼎</a:t>
            </a:r>
            <a:r>
              <a:rPr lang="en-US" altLang="zh-CN" sz="4000"/>
              <a:t>B</a:t>
            </a:r>
            <a:r>
              <a:rPr lang="zh-CN" altLang="en-US" sz="4000"/>
              <a:t>青铜神树</a:t>
            </a:r>
            <a:r>
              <a:rPr lang="en-US" altLang="zh-CN" sz="4000"/>
              <a:t>C</a:t>
            </a:r>
            <a:r>
              <a:rPr lang="zh-CN" altLang="en-US" sz="4000"/>
              <a:t>青铜面具</a:t>
            </a:r>
            <a:r>
              <a:rPr lang="en-US" altLang="zh-CN" sz="4000"/>
              <a:t>D</a:t>
            </a:r>
            <a:r>
              <a:rPr lang="zh-CN" altLang="en-US" sz="4000"/>
              <a:t>青铜立人像</a:t>
            </a:r>
            <a:endParaRPr lang="zh-CN" altLang="en-US" sz="4000"/>
          </a:p>
          <a:p>
            <a:r>
              <a:rPr lang="en-US" altLang="zh-CN" sz="4000"/>
              <a:t>3</a:t>
            </a:r>
            <a:r>
              <a:rPr lang="zh-CN" altLang="en-US" sz="4000"/>
              <a:t>、商周时期最主要的手工业部门是（）</a:t>
            </a:r>
            <a:endParaRPr lang="zh-CN" altLang="en-US" sz="4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65125"/>
            <a:ext cx="10515600" cy="5812155"/>
          </a:xfrm>
        </p:spPr>
        <p:txBody>
          <a:bodyPr/>
          <a:p>
            <a:r>
              <a:rPr lang="en-US" altLang="zh-CN" sz="4000"/>
              <a:t>A</a:t>
            </a:r>
            <a:r>
              <a:rPr lang="zh-CN" altLang="en-US" sz="4000"/>
              <a:t>纺织业</a:t>
            </a:r>
            <a:r>
              <a:rPr lang="en-US" altLang="zh-CN" sz="4000"/>
              <a:t>B</a:t>
            </a:r>
            <a:r>
              <a:rPr lang="zh-CN" altLang="en-US" sz="4000"/>
              <a:t>制瓷业</a:t>
            </a:r>
            <a:r>
              <a:rPr lang="en-US" altLang="zh-CN" sz="4000"/>
              <a:t>C</a:t>
            </a:r>
            <a:r>
              <a:rPr lang="zh-CN" altLang="en-US" sz="4000"/>
              <a:t>青铜制造业</a:t>
            </a:r>
            <a:r>
              <a:rPr lang="en-US" altLang="zh-CN" sz="4000"/>
              <a:t>D</a:t>
            </a:r>
            <a:r>
              <a:rPr lang="zh-CN" altLang="en-US" sz="4000"/>
              <a:t>造纸业</a:t>
            </a:r>
            <a:endParaRPr lang="zh-CN" altLang="en-US" sz="4000"/>
          </a:p>
          <a:p>
            <a:endParaRPr lang="zh-CN" altLang="en-US" sz="4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548</Words>
  <Application/>
  <PresentationFormat/>
  <Paragraphs>49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Calibri Light</vt:lpstr>
      <vt:lpstr>Courier New</vt:lpstr>
      <vt:lpstr>Calibri</vt:lpstr>
      <vt:lpstr>Arial Rounded MT Bold</vt:lpstr>
      <vt:lpstr>微软雅黑</vt:lpstr>
      <vt:lpstr>Wingdings</vt:lpstr>
      <vt:lpstr>Office 主题</vt:lpstr>
      <vt:lpstr>第5课 甲骨文和商周青铜器</vt:lpstr>
      <vt:lpstr>PowerPoint 演示文稿</vt:lpstr>
      <vt:lpstr>甲骨文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Administrator</cp:lastModifiedBy>
  <cp:revision/>
  <dcterms:created xsi:type="dcterms:W3CDTF">2016-09-17T09:25:00Z</dcterms:created>
  <dcterms:modified xsi:type="dcterms:W3CDTF">2018-08-11T21:49:12Z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2052-10.1.0.5975</vt:lpwstr>
  </property>
</Properties>
</file>