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5" r:id="rId6"/>
    <p:sldId id="266" r:id="rId7"/>
    <p:sldId id="264" r:id="rId8"/>
    <p:sldId id="290" r:id="rId9"/>
    <p:sldId id="267" r:id="rId10"/>
    <p:sldId id="291" r:id="rId11"/>
    <p:sldId id="268" r:id="rId12"/>
    <p:sldId id="292" r:id="rId13"/>
    <p:sldId id="263" r:id="rId14"/>
    <p:sldId id="293" r:id="rId15"/>
    <p:sldId id="270" r:id="rId16"/>
    <p:sldId id="294" r:id="rId17"/>
    <p:sldId id="271" r:id="rId18"/>
    <p:sldId id="295" r:id="rId19"/>
    <p:sldId id="269" r:id="rId20"/>
    <p:sldId id="279" r:id="rId21"/>
    <p:sldId id="296" r:id="rId22"/>
    <p:sldId id="280" r:id="rId23"/>
    <p:sldId id="278" r:id="rId24"/>
    <p:sldId id="282" r:id="rId25"/>
    <p:sldId id="283" r:id="rId26"/>
    <p:sldId id="281" r:id="rId27"/>
    <p:sldId id="289" r:id="rId28"/>
    <p:sldId id="288" r:id="rId29"/>
    <p:sldId id="287" r:id="rId30"/>
    <p:sldId id="286" r:id="rId31"/>
    <p:sldId id="285" r:id="rId32"/>
    <p:sldId id="284" r:id="rId33"/>
    <p:sldId id="277" r:id="rId34"/>
    <p:sldId id="276" r:id="rId35"/>
    <p:sldId id="275" r:id="rId36"/>
    <p:sldId id="274" r:id="rId37"/>
    <p:sldId id="273" r:id="rId38"/>
    <p:sldId id="272" r:id="rId39"/>
    <p:sldId id="260" r:id="rId40"/>
    <p:sldId id="261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7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32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93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7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9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6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52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96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14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9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sz="4800" b="1" dirty="0" smtClean="0">
              <a:solidFill>
                <a:schemeClr val="tx1"/>
              </a:solidFill>
            </a:endParaRPr>
          </a:p>
          <a:p>
            <a:endParaRPr lang="en-US" altLang="zh-CN" sz="4800" b="1" dirty="0">
              <a:solidFill>
                <a:schemeClr val="tx1"/>
              </a:solidFill>
            </a:endParaRPr>
          </a:p>
          <a:p>
            <a:r>
              <a:rPr lang="zh-CN" altLang="zh-CN" sz="4800" b="1" dirty="0" smtClean="0">
                <a:solidFill>
                  <a:schemeClr val="tx1"/>
                </a:solidFill>
              </a:rPr>
              <a:t>第六</a:t>
            </a:r>
            <a:r>
              <a:rPr lang="zh-CN" altLang="zh-CN" sz="4800" b="1" dirty="0">
                <a:solidFill>
                  <a:schemeClr val="tx1"/>
                </a:solidFill>
              </a:rPr>
              <a:t>课</a:t>
            </a:r>
            <a:r>
              <a:rPr lang="en-US" altLang="zh-CN" sz="4800" b="1" dirty="0">
                <a:solidFill>
                  <a:schemeClr val="tx1"/>
                </a:solidFill>
              </a:rPr>
              <a:t>   </a:t>
            </a:r>
            <a:endParaRPr lang="en-US" altLang="zh-CN" sz="4800" b="1" dirty="0" smtClean="0">
              <a:solidFill>
                <a:schemeClr val="tx1"/>
              </a:solidFill>
            </a:endParaRPr>
          </a:p>
          <a:p>
            <a:r>
              <a:rPr lang="zh-CN" altLang="zh-CN" sz="4800" b="1" dirty="0" smtClean="0">
                <a:solidFill>
                  <a:schemeClr val="tx1"/>
                </a:solidFill>
              </a:rPr>
              <a:t>春秋</a:t>
            </a:r>
            <a:r>
              <a:rPr lang="zh-CN" altLang="en-US" sz="4800" b="1" dirty="0" smtClean="0">
                <a:solidFill>
                  <a:schemeClr val="tx1"/>
                </a:solidFill>
              </a:rPr>
              <a:t>战国的纷争与社会变化</a:t>
            </a:r>
            <a:endParaRPr lang="zh-CN" altLang="zh-CN" sz="4800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1678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．你认为春秋战国时期发生了许多战争是好事还是坏事？说出你的理由。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r>
              <a:rPr lang="zh-CN" altLang="zh-CN" b="1" dirty="0">
                <a:solidFill>
                  <a:srgbClr val="FF0000"/>
                </a:solidFill>
              </a:rPr>
              <a:t>可以各抒己见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提示：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给</a:t>
            </a:r>
            <a:r>
              <a:rPr lang="zh-CN" altLang="zh-CN" b="1" dirty="0">
                <a:solidFill>
                  <a:srgbClr val="FF0000"/>
                </a:solidFill>
              </a:rPr>
              <a:t>社会带来种种灾难；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在</a:t>
            </a:r>
            <a:r>
              <a:rPr lang="zh-CN" altLang="zh-CN" b="1" dirty="0">
                <a:solidFill>
                  <a:srgbClr val="FF0000"/>
                </a:solidFill>
              </a:rPr>
              <a:t>争霸战争中，有些诸侯国被消灭，出现了一些疆域较大的国家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总的来说</a:t>
            </a:r>
            <a:r>
              <a:rPr lang="zh-CN" altLang="zh-CN" b="1" dirty="0">
                <a:solidFill>
                  <a:srgbClr val="FF0000"/>
                </a:solidFill>
              </a:rPr>
              <a:t>是好的，战争使诸侯国的数目逐渐减少，加快了统一的步伐；战争中民族接触频繁，促进了民族间的融合，对社会的发展起了促进作用。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473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如果你是当时的预言家，请你预测战国时期的走向（或历史发展趋势）是什么？哪国最有能力主宰历史？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4379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如果你是当时的预言家，请你预测战国时期的走向（或历史发展趋势）是什么？哪国最有能力主宰历史？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rgbClr val="FF0000"/>
                </a:solidFill>
              </a:rPr>
              <a:t>诸侯国逐渐减少，国家走向统一</a:t>
            </a:r>
            <a:r>
              <a:rPr lang="en-US" altLang="zh-CN" b="1" dirty="0">
                <a:solidFill>
                  <a:srgbClr val="FF0000"/>
                </a:solidFill>
              </a:rPr>
              <a:t>      </a:t>
            </a:r>
            <a:r>
              <a:rPr lang="zh-CN" altLang="zh-CN" b="1" dirty="0">
                <a:solidFill>
                  <a:srgbClr val="FF0000"/>
                </a:solidFill>
              </a:rPr>
              <a:t>秦国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223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．我国古代的很多成语来源于春秋战国时期，下列成语与古代事件对应正确的一组是（ 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退避三舍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城濮之战</a:t>
            </a:r>
            <a:r>
              <a:rPr lang="en-US" altLang="zh-CN" b="1" dirty="0">
                <a:solidFill>
                  <a:schemeClr val="tx1"/>
                </a:solidFill>
              </a:rPr>
              <a:t>    	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B. </a:t>
            </a:r>
            <a:r>
              <a:rPr lang="zh-CN" altLang="zh-CN" b="1" dirty="0">
                <a:solidFill>
                  <a:schemeClr val="tx1"/>
                </a:solidFill>
              </a:rPr>
              <a:t>纸上谈兵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桂陵之战</a:t>
            </a:r>
            <a:r>
              <a:rPr lang="en-US" altLang="zh-CN" b="1" dirty="0">
                <a:solidFill>
                  <a:schemeClr val="tx1"/>
                </a:solidFill>
              </a:rPr>
              <a:t>  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卧薪尝胆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长平之战</a:t>
            </a:r>
            <a:r>
              <a:rPr lang="en-US" altLang="zh-CN" b="1" dirty="0">
                <a:solidFill>
                  <a:schemeClr val="tx1"/>
                </a:solidFill>
              </a:rPr>
              <a:t>       </a:t>
            </a:r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 </a:t>
            </a:r>
            <a:r>
              <a:rPr lang="zh-CN" altLang="zh-CN" b="1" dirty="0">
                <a:solidFill>
                  <a:schemeClr val="tx1"/>
                </a:solidFill>
              </a:rPr>
              <a:t>围魏救赵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吴越争霸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．齐桓公首先称霸有诸多原因，最重要的是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（ 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以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尊王攘夷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为号召</a:t>
            </a:r>
            <a:r>
              <a:rPr lang="en-US" altLang="zh-CN" b="1" dirty="0">
                <a:solidFill>
                  <a:schemeClr val="tx1"/>
                </a:solidFill>
              </a:rPr>
              <a:t>          </a:t>
            </a:r>
            <a:r>
              <a:rPr lang="en-US" altLang="zh-CN" b="1" dirty="0" smtClean="0">
                <a:solidFill>
                  <a:schemeClr val="tx1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周天子派人参加会盟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齐桓公本人的威信和能力</a:t>
            </a:r>
            <a:r>
              <a:rPr lang="en-US" altLang="zh-CN" b="1" dirty="0">
                <a:solidFill>
                  <a:schemeClr val="tx1"/>
                </a:solidFill>
              </a:rPr>
              <a:t>     </a:t>
            </a:r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管仲改革壮大力量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8106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．我国古代的很多成语来源于春秋战国时期，下列成语与古代事件对应正确的一组是（ </a:t>
            </a:r>
            <a:r>
              <a:rPr lang="en-US" altLang="zh-CN" b="1" dirty="0">
                <a:solidFill>
                  <a:srgbClr val="FF0000"/>
                </a:solidFill>
              </a:rPr>
              <a:t>A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退避三舍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城濮之战</a:t>
            </a:r>
            <a:r>
              <a:rPr lang="en-US" altLang="zh-CN" b="1" dirty="0">
                <a:solidFill>
                  <a:schemeClr val="tx1"/>
                </a:solidFill>
              </a:rPr>
              <a:t>    	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B. </a:t>
            </a:r>
            <a:r>
              <a:rPr lang="zh-CN" altLang="zh-CN" b="1" dirty="0">
                <a:solidFill>
                  <a:schemeClr val="tx1"/>
                </a:solidFill>
              </a:rPr>
              <a:t>纸上谈兵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桂陵之战</a:t>
            </a:r>
            <a:r>
              <a:rPr lang="en-US" altLang="zh-CN" b="1" dirty="0">
                <a:solidFill>
                  <a:schemeClr val="tx1"/>
                </a:solidFill>
              </a:rPr>
              <a:t>  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卧薪尝胆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长平之战</a:t>
            </a:r>
            <a:r>
              <a:rPr lang="en-US" altLang="zh-CN" b="1" dirty="0">
                <a:solidFill>
                  <a:schemeClr val="tx1"/>
                </a:solidFill>
              </a:rPr>
              <a:t>       </a:t>
            </a:r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 </a:t>
            </a:r>
            <a:r>
              <a:rPr lang="zh-CN" altLang="zh-CN" b="1" dirty="0">
                <a:solidFill>
                  <a:schemeClr val="tx1"/>
                </a:solidFill>
              </a:rPr>
              <a:t>围魏救赵</a:t>
            </a:r>
            <a:r>
              <a:rPr lang="en-US" altLang="zh-CN" b="1" dirty="0">
                <a:solidFill>
                  <a:schemeClr val="tx1"/>
                </a:solidFill>
              </a:rPr>
              <a:t>──</a:t>
            </a:r>
            <a:r>
              <a:rPr lang="zh-CN" altLang="zh-CN" b="1" dirty="0">
                <a:solidFill>
                  <a:schemeClr val="tx1"/>
                </a:solidFill>
              </a:rPr>
              <a:t>吴越争霸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．齐桓公首先称霸有诸多原因，最重要的是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（ </a:t>
            </a:r>
            <a:r>
              <a:rPr lang="en-US" altLang="zh-CN" b="1" dirty="0">
                <a:solidFill>
                  <a:srgbClr val="FF0000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以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尊王攘夷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为号召</a:t>
            </a:r>
            <a:r>
              <a:rPr lang="en-US" altLang="zh-CN" b="1" dirty="0">
                <a:solidFill>
                  <a:schemeClr val="tx1"/>
                </a:solidFill>
              </a:rPr>
              <a:t>          </a:t>
            </a:r>
            <a:r>
              <a:rPr lang="en-US" altLang="zh-CN" b="1" dirty="0" smtClean="0">
                <a:solidFill>
                  <a:schemeClr val="tx1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周天子派人参加会盟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齐桓公本人的威信和能力</a:t>
            </a:r>
            <a:r>
              <a:rPr lang="en-US" altLang="zh-CN" b="1" dirty="0">
                <a:solidFill>
                  <a:schemeClr val="tx1"/>
                </a:solidFill>
              </a:rPr>
              <a:t>     </a:t>
            </a:r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管仲改革壮大力量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388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．关于春秋争霸战争，下列说法错误的是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en-US" altLang="zh-CN" b="1" dirty="0" smtClean="0">
                <a:solidFill>
                  <a:schemeClr val="tx1"/>
                </a:solidFill>
              </a:rPr>
              <a:t>          </a:t>
            </a:r>
            <a:r>
              <a:rPr lang="zh-CN" altLang="zh-CN" b="1" dirty="0">
                <a:solidFill>
                  <a:schemeClr val="tx1"/>
                </a:solidFill>
              </a:rPr>
              <a:t>　　　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 smtClean="0">
                <a:solidFill>
                  <a:schemeClr val="tx1"/>
                </a:solidFill>
              </a:rPr>
              <a:t>    </a:t>
            </a:r>
            <a:r>
              <a:rPr lang="zh-CN" altLang="zh-CN" b="1" dirty="0" smtClean="0">
                <a:solidFill>
                  <a:schemeClr val="tx1"/>
                </a:solidFill>
              </a:rPr>
              <a:t>）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争霸的背景是周王室的衰微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B.</a:t>
            </a:r>
            <a:r>
              <a:rPr lang="zh-CN" altLang="zh-CN" b="1" dirty="0">
                <a:solidFill>
                  <a:schemeClr val="tx1"/>
                </a:solidFill>
              </a:rPr>
              <a:t>争霸的目的是为了维护周天子的威信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争霸的实质是为了获取周天子过去的政治经济特权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D.</a:t>
            </a:r>
            <a:r>
              <a:rPr lang="zh-CN" altLang="zh-CN" b="1" dirty="0">
                <a:solidFill>
                  <a:schemeClr val="tx1"/>
                </a:solidFill>
              </a:rPr>
              <a:t>争霸的结果是给社会带来种种灾难，但也出现了一些疆域较大的国家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．战国七雄中，地处最北和最南的分别是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齐和秦</a:t>
            </a:r>
            <a:r>
              <a:rPr lang="en-US" altLang="zh-CN" b="1" dirty="0">
                <a:solidFill>
                  <a:schemeClr val="tx1"/>
                </a:solidFill>
              </a:rPr>
              <a:t>   	 B.</a:t>
            </a:r>
            <a:r>
              <a:rPr lang="zh-CN" altLang="zh-CN" b="1" dirty="0">
                <a:solidFill>
                  <a:schemeClr val="tx1"/>
                </a:solidFill>
              </a:rPr>
              <a:t>燕和楚</a:t>
            </a:r>
            <a:r>
              <a:rPr lang="en-US" altLang="zh-CN" b="1" dirty="0">
                <a:solidFill>
                  <a:schemeClr val="tx1"/>
                </a:solidFill>
              </a:rPr>
              <a:t>     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韩和赵</a:t>
            </a:r>
            <a:r>
              <a:rPr lang="en-US" altLang="zh-CN" b="1" dirty="0">
                <a:solidFill>
                  <a:schemeClr val="tx1"/>
                </a:solidFill>
              </a:rPr>
              <a:t>    	   D.</a:t>
            </a:r>
            <a:r>
              <a:rPr lang="zh-CN" altLang="zh-CN" b="1" dirty="0">
                <a:solidFill>
                  <a:schemeClr val="tx1"/>
                </a:solidFill>
              </a:rPr>
              <a:t>赵和楚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087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．关于春秋争霸战争，下列说法错误的是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en-US" altLang="zh-CN" b="1" dirty="0" smtClean="0">
                <a:solidFill>
                  <a:schemeClr val="tx1"/>
                </a:solidFill>
              </a:rPr>
              <a:t>          </a:t>
            </a:r>
            <a:r>
              <a:rPr lang="zh-CN" altLang="zh-CN" b="1" dirty="0">
                <a:solidFill>
                  <a:schemeClr val="tx1"/>
                </a:solidFill>
              </a:rPr>
              <a:t>　　　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 smtClean="0">
                <a:solidFill>
                  <a:schemeClr val="tx1"/>
                </a:solidFill>
              </a:rPr>
              <a:t>  </a:t>
            </a:r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争霸的背景是周王室的衰微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B.</a:t>
            </a:r>
            <a:r>
              <a:rPr lang="zh-CN" altLang="zh-CN" b="1" dirty="0">
                <a:solidFill>
                  <a:schemeClr val="tx1"/>
                </a:solidFill>
              </a:rPr>
              <a:t>争霸的目的是为了维护周天子的威信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争霸的实质是为了获取周天子过去的政治经济特权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D.</a:t>
            </a:r>
            <a:r>
              <a:rPr lang="zh-CN" altLang="zh-CN" b="1" dirty="0">
                <a:solidFill>
                  <a:schemeClr val="tx1"/>
                </a:solidFill>
              </a:rPr>
              <a:t>争霸的结果是给社会带来种种灾难，但也出现了一些疆域较大的国家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．战国七雄中，地处最北和最南的分别是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齐和秦</a:t>
            </a:r>
            <a:r>
              <a:rPr lang="en-US" altLang="zh-CN" b="1" dirty="0">
                <a:solidFill>
                  <a:schemeClr val="tx1"/>
                </a:solidFill>
              </a:rPr>
              <a:t>   	 B.</a:t>
            </a:r>
            <a:r>
              <a:rPr lang="zh-CN" altLang="zh-CN" b="1" dirty="0">
                <a:solidFill>
                  <a:schemeClr val="tx1"/>
                </a:solidFill>
              </a:rPr>
              <a:t>燕和楚</a:t>
            </a:r>
            <a:r>
              <a:rPr lang="en-US" altLang="zh-CN" b="1" dirty="0">
                <a:solidFill>
                  <a:schemeClr val="tx1"/>
                </a:solidFill>
              </a:rPr>
              <a:t>     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韩和赵</a:t>
            </a:r>
            <a:r>
              <a:rPr lang="en-US" altLang="zh-CN" b="1" dirty="0">
                <a:solidFill>
                  <a:schemeClr val="tx1"/>
                </a:solidFill>
              </a:rPr>
              <a:t>    	   D.</a:t>
            </a:r>
            <a:r>
              <a:rPr lang="zh-CN" altLang="zh-CN" b="1" dirty="0">
                <a:solidFill>
                  <a:schemeClr val="tx1"/>
                </a:solidFill>
              </a:rPr>
              <a:t>赵和楚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079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．下列即属于春秋时期又存在于战国时期的诸侯国</a:t>
            </a:r>
            <a:r>
              <a:rPr lang="en-US" altLang="zh-CN" b="1" dirty="0">
                <a:solidFill>
                  <a:schemeClr val="tx1"/>
                </a:solidFill>
              </a:rPr>
              <a:t>      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 smtClean="0">
                <a:solidFill>
                  <a:schemeClr val="tx1"/>
                </a:solidFill>
              </a:rPr>
              <a:t>    </a:t>
            </a:r>
            <a:r>
              <a:rPr lang="zh-CN" altLang="zh-CN" b="1" dirty="0" smtClean="0">
                <a:solidFill>
                  <a:schemeClr val="tx1"/>
                </a:solidFill>
              </a:rPr>
              <a:t>）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齐国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B.</a:t>
            </a:r>
            <a:r>
              <a:rPr lang="zh-CN" altLang="zh-CN" b="1" dirty="0">
                <a:solidFill>
                  <a:schemeClr val="tx1"/>
                </a:solidFill>
              </a:rPr>
              <a:t>晋国</a:t>
            </a:r>
            <a:r>
              <a:rPr lang="en-US" altLang="zh-CN" b="1" dirty="0">
                <a:solidFill>
                  <a:schemeClr val="tx1"/>
                </a:solidFill>
              </a:rPr>
              <a:t>    </a:t>
            </a:r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魏国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赵国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．战国时期发生的著名战役</a:t>
            </a:r>
            <a:r>
              <a:rPr lang="zh-CN" altLang="zh-CN" b="1" dirty="0" smtClean="0">
                <a:solidFill>
                  <a:schemeClr val="tx1"/>
                </a:solidFill>
              </a:rPr>
              <a:t>有</a:t>
            </a:r>
            <a:r>
              <a:rPr lang="zh-CN" altLang="zh-CN" b="1" dirty="0">
                <a:solidFill>
                  <a:schemeClr val="tx1"/>
                </a:solidFill>
              </a:rPr>
              <a:t>　</a:t>
            </a:r>
            <a:r>
              <a:rPr lang="zh-CN" altLang="zh-CN" b="1" dirty="0" smtClean="0">
                <a:solidFill>
                  <a:schemeClr val="tx1"/>
                </a:solidFill>
              </a:rPr>
              <a:t>（ 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①</a:t>
            </a:r>
            <a:r>
              <a:rPr lang="zh-CN" altLang="zh-CN" b="1" dirty="0">
                <a:solidFill>
                  <a:schemeClr val="tx1"/>
                </a:solidFill>
              </a:rPr>
              <a:t>城濮之战　</a:t>
            </a:r>
            <a:r>
              <a:rPr lang="en-US" altLang="zh-CN" b="1" dirty="0">
                <a:solidFill>
                  <a:schemeClr val="tx1"/>
                </a:solidFill>
              </a:rPr>
              <a:t>②</a:t>
            </a:r>
            <a:r>
              <a:rPr lang="zh-CN" altLang="zh-CN" b="1" dirty="0">
                <a:solidFill>
                  <a:schemeClr val="tx1"/>
                </a:solidFill>
              </a:rPr>
              <a:t>桂陵之战　</a:t>
            </a:r>
            <a:endParaRPr lang="en-US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③</a:t>
            </a:r>
            <a:r>
              <a:rPr lang="zh-CN" altLang="zh-CN" b="1" dirty="0">
                <a:solidFill>
                  <a:schemeClr val="tx1"/>
                </a:solidFill>
              </a:rPr>
              <a:t>马陵之战　</a:t>
            </a:r>
            <a:r>
              <a:rPr lang="en-US" altLang="zh-CN" b="1" dirty="0">
                <a:solidFill>
                  <a:schemeClr val="tx1"/>
                </a:solidFill>
              </a:rPr>
              <a:t>④</a:t>
            </a:r>
            <a:r>
              <a:rPr lang="zh-CN" altLang="zh-CN" b="1" dirty="0">
                <a:solidFill>
                  <a:schemeClr val="tx1"/>
                </a:solidFill>
              </a:rPr>
              <a:t>长平之战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A.①②③</a:t>
            </a:r>
            <a:r>
              <a:rPr lang="zh-CN" altLang="zh-CN" b="1" dirty="0">
                <a:solidFill>
                  <a:schemeClr val="tx1"/>
                </a:solidFill>
              </a:rPr>
              <a:t>　　　　</a:t>
            </a:r>
            <a:r>
              <a:rPr lang="en-US" altLang="zh-CN" b="1" dirty="0">
                <a:solidFill>
                  <a:schemeClr val="tx1"/>
                </a:solidFill>
              </a:rPr>
              <a:t>B.②③④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zh-CN" altLang="zh-CN" b="1" dirty="0">
                <a:solidFill>
                  <a:schemeClr val="tx1"/>
                </a:solidFill>
              </a:rPr>
              <a:t>　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.①③④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en-US" altLang="zh-CN" b="1" dirty="0" smtClean="0">
                <a:solidFill>
                  <a:schemeClr val="tx1"/>
                </a:solidFill>
              </a:rPr>
              <a:t>     D</a:t>
            </a:r>
            <a:r>
              <a:rPr lang="en-US" altLang="zh-CN" b="1" dirty="0">
                <a:solidFill>
                  <a:schemeClr val="tx1"/>
                </a:solidFill>
              </a:rPr>
              <a:t>.①②③④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6032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．下列即属于春秋时期又存在于战国时期的诸侯国</a:t>
            </a:r>
            <a:r>
              <a:rPr lang="en-US" altLang="zh-CN" b="1" dirty="0">
                <a:solidFill>
                  <a:schemeClr val="tx1"/>
                </a:solidFill>
              </a:rPr>
              <a:t>      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 smtClean="0">
                <a:solidFill>
                  <a:schemeClr val="tx1"/>
                </a:solidFill>
              </a:rPr>
              <a:t>  </a:t>
            </a:r>
            <a:r>
              <a:rPr lang="en-US" altLang="zh-CN" b="1" dirty="0">
                <a:solidFill>
                  <a:srgbClr val="FF0000"/>
                </a:solidFill>
              </a:rPr>
              <a:t>A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齐国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B.</a:t>
            </a:r>
            <a:r>
              <a:rPr lang="zh-CN" altLang="zh-CN" b="1" dirty="0">
                <a:solidFill>
                  <a:schemeClr val="tx1"/>
                </a:solidFill>
              </a:rPr>
              <a:t>晋国</a:t>
            </a:r>
            <a:r>
              <a:rPr lang="en-US" altLang="zh-CN" b="1" dirty="0">
                <a:solidFill>
                  <a:schemeClr val="tx1"/>
                </a:solidFill>
              </a:rPr>
              <a:t>    </a:t>
            </a:r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魏国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赵国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．战国时期发生的著名战役</a:t>
            </a:r>
            <a:r>
              <a:rPr lang="zh-CN" altLang="zh-CN" b="1" dirty="0" smtClean="0">
                <a:solidFill>
                  <a:schemeClr val="tx1"/>
                </a:solidFill>
              </a:rPr>
              <a:t>有</a:t>
            </a:r>
            <a:r>
              <a:rPr lang="zh-CN" altLang="zh-CN" b="1" dirty="0">
                <a:solidFill>
                  <a:schemeClr val="tx1"/>
                </a:solidFill>
              </a:rPr>
              <a:t>　</a:t>
            </a:r>
            <a:r>
              <a:rPr lang="zh-CN" altLang="zh-CN" b="1" dirty="0" smtClean="0">
                <a:solidFill>
                  <a:schemeClr val="tx1"/>
                </a:solidFill>
              </a:rPr>
              <a:t>（ </a:t>
            </a:r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①</a:t>
            </a:r>
            <a:r>
              <a:rPr lang="zh-CN" altLang="zh-CN" b="1" dirty="0">
                <a:solidFill>
                  <a:schemeClr val="tx1"/>
                </a:solidFill>
              </a:rPr>
              <a:t>城濮之战　</a:t>
            </a:r>
            <a:r>
              <a:rPr lang="en-US" altLang="zh-CN" b="1" dirty="0">
                <a:solidFill>
                  <a:schemeClr val="tx1"/>
                </a:solidFill>
              </a:rPr>
              <a:t>②</a:t>
            </a:r>
            <a:r>
              <a:rPr lang="zh-CN" altLang="zh-CN" b="1" dirty="0">
                <a:solidFill>
                  <a:schemeClr val="tx1"/>
                </a:solidFill>
              </a:rPr>
              <a:t>桂陵之战　</a:t>
            </a:r>
            <a:endParaRPr lang="en-US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③</a:t>
            </a:r>
            <a:r>
              <a:rPr lang="zh-CN" altLang="zh-CN" b="1" dirty="0">
                <a:solidFill>
                  <a:schemeClr val="tx1"/>
                </a:solidFill>
              </a:rPr>
              <a:t>马陵之战　</a:t>
            </a:r>
            <a:r>
              <a:rPr lang="en-US" altLang="zh-CN" b="1" dirty="0">
                <a:solidFill>
                  <a:schemeClr val="tx1"/>
                </a:solidFill>
              </a:rPr>
              <a:t>④</a:t>
            </a:r>
            <a:r>
              <a:rPr lang="zh-CN" altLang="zh-CN" b="1" dirty="0">
                <a:solidFill>
                  <a:schemeClr val="tx1"/>
                </a:solidFill>
              </a:rPr>
              <a:t>长平之战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A.①②③</a:t>
            </a:r>
            <a:r>
              <a:rPr lang="zh-CN" altLang="zh-CN" b="1" dirty="0">
                <a:solidFill>
                  <a:schemeClr val="tx1"/>
                </a:solidFill>
              </a:rPr>
              <a:t>　　　　</a:t>
            </a:r>
            <a:r>
              <a:rPr lang="en-US" altLang="zh-CN" b="1" dirty="0">
                <a:solidFill>
                  <a:schemeClr val="tx1"/>
                </a:solidFill>
              </a:rPr>
              <a:t>B.②③④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zh-CN" altLang="zh-CN" b="1" dirty="0">
                <a:solidFill>
                  <a:schemeClr val="tx1"/>
                </a:solidFill>
              </a:rPr>
              <a:t>　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.①③④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en-US" altLang="zh-CN" b="1" dirty="0" smtClean="0">
                <a:solidFill>
                  <a:schemeClr val="tx1"/>
                </a:solidFill>
              </a:rPr>
              <a:t>     D</a:t>
            </a:r>
            <a:r>
              <a:rPr lang="en-US" altLang="zh-CN" b="1" dirty="0">
                <a:solidFill>
                  <a:schemeClr val="tx1"/>
                </a:solidFill>
              </a:rPr>
              <a:t>.①②③④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6281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列举春秋五霸和战国七雄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300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知识目标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       1</a:t>
            </a:r>
            <a:r>
              <a:rPr lang="zh-CN" altLang="zh-CN" b="1" dirty="0">
                <a:solidFill>
                  <a:schemeClr val="tx1"/>
                </a:solidFill>
              </a:rPr>
              <a:t>．知道东周的历史分期，了解春秋、战国</a:t>
            </a:r>
            <a:r>
              <a:rPr lang="zh-CN" altLang="zh-CN" b="1" dirty="0" smtClean="0">
                <a:solidFill>
                  <a:schemeClr val="tx1"/>
                </a:solidFill>
              </a:rPr>
              <a:t>的</a:t>
            </a:r>
            <a:r>
              <a:rPr lang="en-US" altLang="zh-CN" b="1" dirty="0" smtClean="0">
                <a:solidFill>
                  <a:schemeClr val="tx1"/>
                </a:solidFill>
              </a:rPr>
              <a:t>     </a:t>
            </a:r>
            <a:r>
              <a:rPr lang="zh-CN" altLang="zh-CN" b="1" dirty="0" smtClean="0">
                <a:solidFill>
                  <a:schemeClr val="tx1"/>
                </a:solidFill>
              </a:rPr>
              <a:t>起止</a:t>
            </a:r>
            <a:r>
              <a:rPr lang="zh-CN" altLang="zh-CN" b="1" dirty="0">
                <a:solidFill>
                  <a:schemeClr val="tx1"/>
                </a:solidFill>
              </a:rPr>
              <a:t>时间。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       2</a:t>
            </a:r>
            <a:r>
              <a:rPr lang="zh-CN" altLang="zh-CN" b="1" dirty="0">
                <a:solidFill>
                  <a:schemeClr val="tx1"/>
                </a:solidFill>
              </a:rPr>
              <a:t>．知道春秋五霸与战国七雄的名称。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       3</a:t>
            </a:r>
            <a:r>
              <a:rPr lang="zh-CN" altLang="zh-CN" b="1" dirty="0">
                <a:solidFill>
                  <a:schemeClr val="tx1"/>
                </a:solidFill>
              </a:rPr>
              <a:t>．识读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春秋形势图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战国形势图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。找出春秋五霸和战国七雄的具体地理位置。</a:t>
            </a:r>
          </a:p>
          <a:p>
            <a:pPr algn="l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576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阅读上列材料</a:t>
            </a:r>
            <a:r>
              <a:rPr lang="zh-CN" altLang="zh-CN" b="1" dirty="0" smtClean="0">
                <a:solidFill>
                  <a:schemeClr val="tx1"/>
                </a:solidFill>
              </a:rPr>
              <a:t>：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子</a:t>
            </a:r>
            <a:r>
              <a:rPr lang="zh-CN" altLang="zh-CN" b="1" dirty="0">
                <a:solidFill>
                  <a:schemeClr val="tx1"/>
                </a:solidFill>
              </a:rPr>
              <a:t>（孔子）曰：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桓公九合诸侯，不以兵车，管仲之力也。</a:t>
            </a:r>
            <a:r>
              <a:rPr lang="en-US" altLang="zh-CN" b="1" dirty="0">
                <a:solidFill>
                  <a:schemeClr val="tx1"/>
                </a:solidFill>
              </a:rPr>
              <a:t>”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子曰：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管仲相桓公，霸诸侯，一匡天下，民到于今受其赐。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zh-CN" b="1" dirty="0">
                <a:solidFill>
                  <a:schemeClr val="tx1"/>
                </a:solidFill>
              </a:rPr>
              <a:t>《论语》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请回答：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⑴</a:t>
            </a:r>
            <a:r>
              <a:rPr lang="zh-CN" altLang="zh-CN" b="1" dirty="0">
                <a:solidFill>
                  <a:schemeClr val="tx1"/>
                </a:solidFill>
              </a:rPr>
              <a:t>桓公霸诸侯成功是在什么时间？成功称霸的背景是什么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⑵</a:t>
            </a:r>
            <a:r>
              <a:rPr lang="zh-CN" altLang="zh-CN" b="1" dirty="0">
                <a:solidFill>
                  <a:schemeClr val="tx1"/>
                </a:solidFill>
              </a:rPr>
              <a:t>孔子说齐桓公称霸的主要因素是什么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⑶</a:t>
            </a:r>
            <a:r>
              <a:rPr lang="zh-CN" altLang="zh-CN" b="1" dirty="0">
                <a:solidFill>
                  <a:schemeClr val="tx1"/>
                </a:solidFill>
              </a:rPr>
              <a:t>管仲在齐桓公称霸过程中采取了哪些有利措施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8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阅读上列材料</a:t>
            </a:r>
            <a:r>
              <a:rPr lang="zh-CN" altLang="zh-CN" b="1" dirty="0" smtClean="0">
                <a:solidFill>
                  <a:schemeClr val="tx1"/>
                </a:solidFill>
              </a:rPr>
              <a:t>：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子</a:t>
            </a:r>
            <a:r>
              <a:rPr lang="zh-CN" altLang="zh-CN" b="1" dirty="0">
                <a:solidFill>
                  <a:schemeClr val="tx1"/>
                </a:solidFill>
              </a:rPr>
              <a:t>（孔子）曰：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桓公九合诸侯，不以兵车，管仲之力也。</a:t>
            </a:r>
            <a:r>
              <a:rPr lang="en-US" altLang="zh-CN" b="1" dirty="0">
                <a:solidFill>
                  <a:schemeClr val="tx1"/>
                </a:solidFill>
              </a:rPr>
              <a:t>”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子曰：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管仲相桓公，霸诸侯，一匡天下，民到于今受其赐。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zh-CN" b="1" dirty="0">
                <a:solidFill>
                  <a:schemeClr val="tx1"/>
                </a:solidFill>
              </a:rPr>
              <a:t>《论语》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请回答：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⑴</a:t>
            </a:r>
            <a:r>
              <a:rPr lang="zh-CN" altLang="zh-CN" b="1" dirty="0">
                <a:solidFill>
                  <a:schemeClr val="tx1"/>
                </a:solidFill>
              </a:rPr>
              <a:t>桓公霸诸侯成功是在什么时间？成功称霸的背景是什么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zh-CN" altLang="zh-CN" b="1" dirty="0">
                <a:solidFill>
                  <a:srgbClr val="FF0000"/>
                </a:solidFill>
              </a:rPr>
              <a:t>公元前</a:t>
            </a:r>
            <a:r>
              <a:rPr lang="en-US" altLang="zh-CN" b="1" dirty="0">
                <a:solidFill>
                  <a:srgbClr val="FF0000"/>
                </a:solidFill>
              </a:rPr>
              <a:t>651</a:t>
            </a:r>
            <a:r>
              <a:rPr lang="zh-CN" altLang="zh-CN" b="1" dirty="0">
                <a:solidFill>
                  <a:srgbClr val="FF0000"/>
                </a:solidFill>
              </a:rPr>
              <a:t>年</a:t>
            </a: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r>
              <a:rPr lang="zh-CN" altLang="zh-CN" b="1" dirty="0">
                <a:solidFill>
                  <a:srgbClr val="FF0000"/>
                </a:solidFill>
              </a:rPr>
              <a:t>周王室衰微，诸侯不再听从天子的命令，天子反而依附于强大的诸侯。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⑵</a:t>
            </a:r>
            <a:r>
              <a:rPr lang="zh-CN" altLang="zh-CN" b="1" dirty="0">
                <a:solidFill>
                  <a:schemeClr val="tx1"/>
                </a:solidFill>
              </a:rPr>
              <a:t>孔子说齐桓公称霸的主要因素是什么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</a:t>
            </a:r>
            <a:r>
              <a:rPr lang="zh-CN" altLang="zh-CN" b="1" dirty="0">
                <a:solidFill>
                  <a:srgbClr val="FF0000"/>
                </a:solidFill>
              </a:rPr>
              <a:t>任用管仲为相（或管仲改革）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⑶</a:t>
            </a:r>
            <a:r>
              <a:rPr lang="zh-CN" altLang="zh-CN" b="1" dirty="0">
                <a:solidFill>
                  <a:schemeClr val="tx1"/>
                </a:solidFill>
              </a:rPr>
              <a:t>管仲在齐桓公称霸过程中采取了哪些有利措施</a:t>
            </a:r>
            <a:r>
              <a:rPr lang="zh-CN" altLang="zh-CN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r>
              <a:rPr lang="zh-CN" altLang="zh-CN" b="1" dirty="0">
                <a:solidFill>
                  <a:srgbClr val="FF0000"/>
                </a:solidFill>
              </a:rPr>
              <a:t>改革内政，发展生产，积极扩充军队，促使齐国强大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805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408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7240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343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75834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94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6234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24748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2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一、自主学习（阅读课文，找出下列问题的答案并记忆。）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．西周灭亡，建立东周的是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。东周分为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en-US" altLang="zh-CN" b="1" u="sng" dirty="0">
                <a:solidFill>
                  <a:schemeClr val="tx1"/>
                </a:solidFill>
              </a:rPr>
              <a:t>          </a:t>
            </a:r>
            <a:r>
              <a:rPr lang="zh-CN" altLang="zh-CN" b="1" dirty="0">
                <a:solidFill>
                  <a:schemeClr val="tx1"/>
                </a:solidFill>
              </a:rPr>
              <a:t>两个时期。春秋时期是从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年至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年，战国时期是从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年至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年。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（一）春秋五霸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．春秋时期先后出现的霸主有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，史称春秋五霸。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．首先称霸的是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，他任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为相，积极改革，实现富国强兵。又于公元前</a:t>
            </a:r>
            <a:r>
              <a:rPr lang="en-US" altLang="zh-CN" b="1" dirty="0">
                <a:solidFill>
                  <a:schemeClr val="tx1"/>
                </a:solidFill>
              </a:rPr>
              <a:t>651</a:t>
            </a:r>
            <a:r>
              <a:rPr lang="zh-CN" altLang="zh-CN" b="1" dirty="0">
                <a:solidFill>
                  <a:schemeClr val="tx1"/>
                </a:solidFill>
              </a:rPr>
              <a:t>年通过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事件，确立了霸主地位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．晋国国君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zh-CN" b="1" dirty="0">
                <a:solidFill>
                  <a:schemeClr val="tx1"/>
                </a:solidFill>
              </a:rPr>
              <a:t>任用贤能，整顿内政，发展生产，实现晋国的强盛，又于公元前</a:t>
            </a:r>
            <a:r>
              <a:rPr lang="en-US" altLang="zh-CN" b="1" dirty="0">
                <a:solidFill>
                  <a:schemeClr val="tx1"/>
                </a:solidFill>
              </a:rPr>
              <a:t>632</a:t>
            </a:r>
            <a:r>
              <a:rPr lang="zh-CN" altLang="zh-CN" b="1" dirty="0">
                <a:solidFill>
                  <a:schemeClr val="tx1"/>
                </a:solidFill>
              </a:rPr>
              <a:t>年通过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大战，大败楚军，成为中原霸主。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留有不鸣则已，一鸣惊人的典故。他的国家在长江流域，但曾大举进攻中原，逼到周天子的都城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城郊，问鼎中原，实现当中原霸主的夙愿。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557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94855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5711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57300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9126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0743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7306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0142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86482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2085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8600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．西周灭亡，建立东周的是</a:t>
            </a:r>
            <a:r>
              <a:rPr lang="zh-CN" altLang="zh-CN" b="1" u="sng" dirty="0">
                <a:solidFill>
                  <a:srgbClr val="FF0000"/>
                </a:solidFill>
              </a:rPr>
              <a:t>周平王</a:t>
            </a:r>
            <a:r>
              <a:rPr lang="zh-CN" altLang="zh-CN" b="1" dirty="0">
                <a:solidFill>
                  <a:schemeClr val="tx1"/>
                </a:solidFill>
              </a:rPr>
              <a:t>。东周分为</a:t>
            </a:r>
            <a:r>
              <a:rPr lang="zh-CN" altLang="zh-CN" b="1" u="sng" dirty="0">
                <a:solidFill>
                  <a:srgbClr val="FF0000"/>
                </a:solidFill>
              </a:rPr>
              <a:t>春秋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zh-CN" altLang="zh-CN" b="1" u="sng" dirty="0">
                <a:solidFill>
                  <a:srgbClr val="FF0000"/>
                </a:solidFill>
              </a:rPr>
              <a:t>战国</a:t>
            </a:r>
            <a:r>
              <a:rPr lang="zh-CN" altLang="zh-CN" b="1" dirty="0">
                <a:solidFill>
                  <a:schemeClr val="tx1"/>
                </a:solidFill>
              </a:rPr>
              <a:t>两个时期。春秋时期是</a:t>
            </a:r>
            <a:r>
              <a:rPr lang="zh-CN" altLang="zh-CN" b="1" dirty="0">
                <a:solidFill>
                  <a:srgbClr val="FF0000"/>
                </a:solidFill>
              </a:rPr>
              <a:t>从</a:t>
            </a:r>
            <a:r>
              <a:rPr lang="zh-CN" altLang="zh-CN" b="1" u="sng" dirty="0">
                <a:solidFill>
                  <a:srgbClr val="FF0000"/>
                </a:solidFill>
              </a:rPr>
              <a:t>前</a:t>
            </a:r>
            <a:r>
              <a:rPr lang="en-US" altLang="zh-CN" b="1" u="sng" dirty="0">
                <a:solidFill>
                  <a:srgbClr val="FF0000"/>
                </a:solidFill>
              </a:rPr>
              <a:t>770         </a:t>
            </a:r>
            <a:r>
              <a:rPr lang="zh-CN" altLang="zh-CN" b="1" dirty="0">
                <a:solidFill>
                  <a:schemeClr val="tx1"/>
                </a:solidFill>
              </a:rPr>
              <a:t>年至</a:t>
            </a:r>
            <a:r>
              <a:rPr lang="zh-CN" altLang="zh-CN" b="1" u="sng" dirty="0">
                <a:solidFill>
                  <a:srgbClr val="FF0000"/>
                </a:solidFill>
              </a:rPr>
              <a:t>前</a:t>
            </a:r>
            <a:r>
              <a:rPr lang="en-US" altLang="zh-CN" b="1" u="sng" dirty="0">
                <a:solidFill>
                  <a:srgbClr val="FF0000"/>
                </a:solidFill>
              </a:rPr>
              <a:t>476</a:t>
            </a:r>
            <a:r>
              <a:rPr lang="zh-CN" altLang="zh-CN" b="1" dirty="0">
                <a:solidFill>
                  <a:schemeClr val="tx1"/>
                </a:solidFill>
              </a:rPr>
              <a:t>年，战国时期是从</a:t>
            </a:r>
            <a:r>
              <a:rPr lang="zh-CN" altLang="zh-CN" b="1" u="sng" dirty="0">
                <a:solidFill>
                  <a:srgbClr val="FF0000"/>
                </a:solidFill>
              </a:rPr>
              <a:t>前</a:t>
            </a:r>
            <a:r>
              <a:rPr lang="en-US" altLang="zh-CN" b="1" u="sng" dirty="0">
                <a:solidFill>
                  <a:srgbClr val="FF0000"/>
                </a:solidFill>
              </a:rPr>
              <a:t>475</a:t>
            </a:r>
            <a:r>
              <a:rPr lang="zh-CN" altLang="zh-CN" b="1" dirty="0">
                <a:solidFill>
                  <a:schemeClr val="tx1"/>
                </a:solidFill>
              </a:rPr>
              <a:t>年至</a:t>
            </a:r>
            <a:r>
              <a:rPr lang="zh-CN" altLang="zh-CN" b="1" u="sng" dirty="0">
                <a:solidFill>
                  <a:srgbClr val="FF0000"/>
                </a:solidFill>
              </a:rPr>
              <a:t>前</a:t>
            </a:r>
            <a:r>
              <a:rPr lang="en-US" altLang="zh-CN" b="1" u="sng" dirty="0">
                <a:solidFill>
                  <a:srgbClr val="FF0000"/>
                </a:solidFill>
              </a:rPr>
              <a:t>221</a:t>
            </a:r>
            <a:r>
              <a:rPr lang="zh-CN" altLang="zh-CN" b="1" dirty="0">
                <a:solidFill>
                  <a:schemeClr val="tx1"/>
                </a:solidFill>
              </a:rPr>
              <a:t>年。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（一）春秋五霸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．春秋时期先后出现的霸主有</a:t>
            </a:r>
            <a:r>
              <a:rPr lang="zh-CN" altLang="zh-CN" b="1" u="sng" dirty="0">
                <a:solidFill>
                  <a:srgbClr val="FF0000"/>
                </a:solidFill>
              </a:rPr>
              <a:t>齐桓公、宋襄公、晋文公、秦穆公、楚庄王</a:t>
            </a:r>
            <a:r>
              <a:rPr lang="en-US" altLang="zh-CN" b="1" u="sng" dirty="0">
                <a:solidFill>
                  <a:srgbClr val="FF0000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，史称春秋五霸。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．首先称霸的是</a:t>
            </a:r>
            <a:r>
              <a:rPr lang="zh-CN" altLang="zh-CN" b="1" u="sng" dirty="0">
                <a:solidFill>
                  <a:srgbClr val="FF0000"/>
                </a:solidFill>
              </a:rPr>
              <a:t>齐桓公</a:t>
            </a:r>
            <a:r>
              <a:rPr lang="zh-CN" altLang="zh-CN" b="1" dirty="0">
                <a:solidFill>
                  <a:schemeClr val="tx1"/>
                </a:solidFill>
              </a:rPr>
              <a:t>，他任</a:t>
            </a:r>
            <a:r>
              <a:rPr lang="en-US" altLang="zh-CN" b="1" u="sng" dirty="0">
                <a:solidFill>
                  <a:schemeClr val="tx1"/>
                </a:solidFill>
              </a:rPr>
              <a:t>  </a:t>
            </a:r>
            <a:r>
              <a:rPr lang="en-US" altLang="zh-CN" b="1" u="sng" dirty="0">
                <a:solidFill>
                  <a:srgbClr val="FF0000"/>
                </a:solidFill>
              </a:rPr>
              <a:t>  </a:t>
            </a:r>
            <a:r>
              <a:rPr lang="zh-CN" altLang="zh-CN" b="1" u="sng" dirty="0">
                <a:solidFill>
                  <a:srgbClr val="FF0000"/>
                </a:solidFill>
              </a:rPr>
              <a:t>管仲</a:t>
            </a:r>
            <a:r>
              <a:rPr lang="zh-CN" altLang="zh-CN" b="1" dirty="0">
                <a:solidFill>
                  <a:schemeClr val="tx1"/>
                </a:solidFill>
              </a:rPr>
              <a:t>为相，积极改革，实现富国强兵。又于公元前</a:t>
            </a:r>
            <a:r>
              <a:rPr lang="en-US" altLang="zh-CN" b="1" dirty="0">
                <a:solidFill>
                  <a:schemeClr val="tx1"/>
                </a:solidFill>
              </a:rPr>
              <a:t>651</a:t>
            </a:r>
            <a:r>
              <a:rPr lang="zh-CN" altLang="zh-CN" b="1" dirty="0">
                <a:solidFill>
                  <a:schemeClr val="tx1"/>
                </a:solidFill>
              </a:rPr>
              <a:t>年通过</a:t>
            </a:r>
            <a:r>
              <a:rPr lang="zh-CN" altLang="zh-CN" b="1" u="sng" dirty="0">
                <a:solidFill>
                  <a:srgbClr val="FF0000"/>
                </a:solidFill>
              </a:rPr>
              <a:t>葵丘会盟</a:t>
            </a:r>
            <a:r>
              <a:rPr lang="zh-CN" altLang="zh-CN" b="1" dirty="0">
                <a:solidFill>
                  <a:schemeClr val="tx1"/>
                </a:solidFill>
              </a:rPr>
              <a:t>事件，确立了霸主地位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．晋国国君</a:t>
            </a:r>
            <a:r>
              <a:rPr lang="zh-CN" altLang="zh-CN" b="1" u="sng" dirty="0">
                <a:solidFill>
                  <a:schemeClr val="tx1"/>
                </a:solidFill>
              </a:rPr>
              <a:t>．</a:t>
            </a:r>
            <a:r>
              <a:rPr lang="zh-CN" altLang="zh-CN" b="1" u="sng" dirty="0">
                <a:solidFill>
                  <a:srgbClr val="FF0000"/>
                </a:solidFill>
              </a:rPr>
              <a:t>晋文公</a:t>
            </a:r>
            <a:r>
              <a:rPr lang="zh-CN" altLang="zh-CN" b="1" dirty="0">
                <a:solidFill>
                  <a:schemeClr val="tx1"/>
                </a:solidFill>
              </a:rPr>
              <a:t>任用贤能，整顿内政，发展生产，实现晋国的强盛，又于公元前</a:t>
            </a:r>
            <a:r>
              <a:rPr lang="en-US" altLang="zh-CN" b="1" dirty="0">
                <a:solidFill>
                  <a:schemeClr val="tx1"/>
                </a:solidFill>
              </a:rPr>
              <a:t>632</a:t>
            </a:r>
            <a:r>
              <a:rPr lang="zh-CN" altLang="zh-CN" b="1" dirty="0">
                <a:solidFill>
                  <a:schemeClr val="tx1"/>
                </a:solidFill>
              </a:rPr>
              <a:t>年通过</a:t>
            </a:r>
            <a:r>
              <a:rPr lang="en-US" altLang="zh-CN" b="1" u="sng" dirty="0">
                <a:solidFill>
                  <a:schemeClr val="tx1"/>
                </a:solidFill>
              </a:rPr>
              <a:t>  </a:t>
            </a:r>
            <a:r>
              <a:rPr lang="zh-CN" altLang="zh-CN" b="1" u="sng" dirty="0">
                <a:solidFill>
                  <a:srgbClr val="FF0000"/>
                </a:solidFill>
              </a:rPr>
              <a:t>城濮</a:t>
            </a:r>
            <a:r>
              <a:rPr lang="en-US" altLang="zh-CN" b="1" u="sng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大战，大败楚军，成为中原霸主。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zh-CN" altLang="zh-CN" b="1" u="sng" dirty="0">
                <a:solidFill>
                  <a:srgbClr val="FF0000"/>
                </a:solidFill>
              </a:rPr>
              <a:t>楚庄王</a:t>
            </a:r>
            <a:r>
              <a:rPr lang="zh-CN" altLang="zh-CN" b="1" dirty="0">
                <a:solidFill>
                  <a:schemeClr val="tx1"/>
                </a:solidFill>
              </a:rPr>
              <a:t>留有不鸣则已，一鸣惊人的典故。他的国家在长江流域，但曾大举进攻中原，逼到周天子的都城</a:t>
            </a:r>
            <a:r>
              <a:rPr lang="zh-CN" altLang="zh-CN" b="1" u="sng" dirty="0">
                <a:solidFill>
                  <a:srgbClr val="FF0000"/>
                </a:solidFill>
              </a:rPr>
              <a:t>洛阳</a:t>
            </a:r>
            <a:r>
              <a:rPr lang="zh-CN" altLang="zh-CN" b="1" dirty="0">
                <a:solidFill>
                  <a:schemeClr val="tx1"/>
                </a:solidFill>
              </a:rPr>
              <a:t>城郊，问鼎中原，实现当中原霸主的夙愿。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15467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379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（二）战国七雄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．战国七雄是指战国时期的七个强国：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</a:t>
            </a:r>
            <a:r>
              <a:rPr lang="zh-CN" altLang="zh-CN" b="1" u="sng" dirty="0">
                <a:solidFill>
                  <a:schemeClr val="tx1"/>
                </a:solidFill>
              </a:rPr>
              <a:t>　</a:t>
            </a:r>
            <a:r>
              <a:rPr lang="en-US" altLang="zh-CN" b="1" u="sng" dirty="0">
                <a:solidFill>
                  <a:schemeClr val="tx1"/>
                </a:solidFill>
              </a:rPr>
              <a:t>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 </a:t>
            </a:r>
            <a:r>
              <a:rPr lang="zh-CN" altLang="zh-CN" b="1" dirty="0" smtClean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</a:t>
            </a:r>
            <a:r>
              <a:rPr lang="en-US" altLang="zh-CN" b="1" u="sng" dirty="0" smtClean="0">
                <a:solidFill>
                  <a:schemeClr val="tx1"/>
                </a:solidFill>
              </a:rPr>
              <a:t>            </a:t>
            </a:r>
            <a:r>
              <a:rPr lang="zh-CN" altLang="en-US" b="1" u="sng" dirty="0" smtClean="0">
                <a:solidFill>
                  <a:schemeClr val="tx1"/>
                </a:solidFill>
              </a:rPr>
              <a:t>、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u="sng" dirty="0">
                <a:solidFill>
                  <a:schemeClr val="tx1"/>
                </a:solidFill>
              </a:rPr>
              <a:t>       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。在课本第</a:t>
            </a:r>
            <a:r>
              <a:rPr lang="en-US" altLang="zh-CN" b="1" dirty="0">
                <a:solidFill>
                  <a:schemeClr val="tx1"/>
                </a:solidFill>
              </a:rPr>
              <a:t>29</a:t>
            </a:r>
            <a:r>
              <a:rPr lang="zh-CN" altLang="zh-CN" b="1" dirty="0">
                <a:solidFill>
                  <a:schemeClr val="tx1"/>
                </a:solidFill>
              </a:rPr>
              <a:t>页《战国七雄形势图》中指出他们的位置。战国时期有三次重大战役：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请你在图中标出三次战役的地点。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7</a:t>
            </a:r>
            <a:r>
              <a:rPr lang="zh-CN" altLang="zh-CN" b="1" dirty="0">
                <a:solidFill>
                  <a:schemeClr val="tx1"/>
                </a:solidFill>
              </a:rPr>
              <a:t>．战国时期，各诸侯国间除使用武力斗争外，还不断展开政治、外交方面的斗争，出现了两种策略是：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（三）孙武与孙膑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8</a:t>
            </a:r>
            <a:r>
              <a:rPr lang="zh-CN" altLang="zh-CN" b="1" dirty="0">
                <a:solidFill>
                  <a:schemeClr val="tx1"/>
                </a:solidFill>
              </a:rPr>
              <a:t>．春秋战国时期我国的军事家有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</a:t>
            </a:r>
            <a:r>
              <a:rPr lang="zh-CN" altLang="en-US" b="1" u="sng" dirty="0" smtClean="0">
                <a:solidFill>
                  <a:schemeClr val="tx1"/>
                </a:solidFill>
              </a:rPr>
              <a:t>、</a:t>
            </a:r>
            <a:r>
              <a:rPr lang="en-US" altLang="zh-CN" b="1" u="sng" dirty="0" smtClean="0">
                <a:solidFill>
                  <a:schemeClr val="tx1"/>
                </a:solidFill>
              </a:rPr>
              <a:t>    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</a:t>
            </a:r>
            <a:r>
              <a:rPr lang="zh-CN" altLang="zh-CN" b="1" dirty="0">
                <a:solidFill>
                  <a:schemeClr val="tx1"/>
                </a:solidFill>
              </a:rPr>
              <a:t>；他们的军事著作主要有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en-US" b="1" u="sng" dirty="0" smtClean="0">
                <a:solidFill>
                  <a:schemeClr val="tx1"/>
                </a:solidFill>
              </a:rPr>
              <a:t>、</a:t>
            </a:r>
            <a:r>
              <a:rPr lang="zh-CN" altLang="zh-CN" b="1" dirty="0" smtClean="0">
                <a:solidFill>
                  <a:schemeClr val="tx1"/>
                </a:solidFill>
              </a:rPr>
              <a:t>和</a:t>
            </a:r>
            <a:r>
              <a:rPr lang="en-US" altLang="zh-CN" b="1" u="sng" dirty="0" smtClean="0">
                <a:solidFill>
                  <a:schemeClr val="tx1"/>
                </a:solidFill>
              </a:rPr>
              <a:t>             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489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．战国七雄是指战国时期的七个强国：</a:t>
            </a:r>
            <a:r>
              <a:rPr lang="zh-CN" altLang="zh-CN" b="1" u="sng" dirty="0">
                <a:solidFill>
                  <a:srgbClr val="FF0000"/>
                </a:solidFill>
              </a:rPr>
              <a:t>齐、楚、燕、韩、赵、魏、秦</a:t>
            </a:r>
            <a:r>
              <a:rPr lang="zh-CN" altLang="zh-CN" b="1" dirty="0">
                <a:solidFill>
                  <a:schemeClr val="tx1"/>
                </a:solidFill>
              </a:rPr>
              <a:t>。在课本第</a:t>
            </a:r>
            <a:r>
              <a:rPr lang="en-US" altLang="zh-CN" b="1" dirty="0">
                <a:solidFill>
                  <a:schemeClr val="tx1"/>
                </a:solidFill>
              </a:rPr>
              <a:t>29</a:t>
            </a:r>
            <a:r>
              <a:rPr lang="zh-CN" altLang="zh-CN" b="1" dirty="0">
                <a:solidFill>
                  <a:schemeClr val="tx1"/>
                </a:solidFill>
              </a:rPr>
              <a:t>页《战国七雄形势图》中指出他们的位置。战国时期有三次重大战役</a:t>
            </a:r>
            <a:r>
              <a:rPr lang="zh-CN" altLang="zh-CN" b="1" u="sng" dirty="0">
                <a:solidFill>
                  <a:srgbClr val="FF0000"/>
                </a:solidFill>
              </a:rPr>
              <a:t>桂陵之战、马陵之战、长平之战</a:t>
            </a:r>
            <a:r>
              <a:rPr lang="zh-CN" altLang="zh-CN" b="1" dirty="0">
                <a:solidFill>
                  <a:schemeClr val="tx1"/>
                </a:solidFill>
              </a:rPr>
              <a:t>请你在图中标出三次战役的地点。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7</a:t>
            </a:r>
            <a:r>
              <a:rPr lang="zh-CN" altLang="zh-CN" b="1" dirty="0">
                <a:solidFill>
                  <a:schemeClr val="tx1"/>
                </a:solidFill>
              </a:rPr>
              <a:t>．战国时期，各诸侯国间除使用武力斗争外，还不断展开政治、外交方面的斗争，出现了两种策略是：</a:t>
            </a:r>
            <a:r>
              <a:rPr lang="zh-CN" altLang="zh-CN" b="1" u="sng" dirty="0">
                <a:solidFill>
                  <a:srgbClr val="FF0000"/>
                </a:solidFill>
              </a:rPr>
              <a:t>合纵</a:t>
            </a:r>
            <a:r>
              <a:rPr lang="zh-CN" altLang="zh-CN" b="1" u="sng" dirty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zh-CN" altLang="zh-CN" b="1" u="sng" dirty="0">
                <a:solidFill>
                  <a:srgbClr val="FF0000"/>
                </a:solidFill>
              </a:rPr>
              <a:t>合纵 连横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（三）孙武与孙膑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8</a:t>
            </a:r>
            <a:r>
              <a:rPr lang="zh-CN" altLang="zh-CN" b="1" dirty="0">
                <a:solidFill>
                  <a:schemeClr val="tx1"/>
                </a:solidFill>
              </a:rPr>
              <a:t>．春秋战国时期我国的军事家有</a:t>
            </a:r>
            <a:r>
              <a:rPr lang="zh-CN" altLang="zh-CN" b="1" u="sng" dirty="0">
                <a:solidFill>
                  <a:srgbClr val="FF0000"/>
                </a:solidFill>
              </a:rPr>
              <a:t>孙武</a:t>
            </a:r>
            <a:r>
              <a:rPr lang="zh-CN" altLang="zh-CN" b="1" dirty="0">
                <a:solidFill>
                  <a:schemeClr val="tx1"/>
                </a:solidFill>
              </a:rPr>
              <a:t>和</a:t>
            </a:r>
            <a:r>
              <a:rPr lang="zh-CN" altLang="zh-CN" b="1" u="sng" dirty="0">
                <a:solidFill>
                  <a:srgbClr val="FF0000"/>
                </a:solidFill>
              </a:rPr>
              <a:t>孙膑</a:t>
            </a:r>
            <a:r>
              <a:rPr lang="zh-CN" altLang="zh-CN" b="1" dirty="0">
                <a:solidFill>
                  <a:schemeClr val="tx1"/>
                </a:solidFill>
              </a:rPr>
              <a:t>；他们的军事著作主要有</a:t>
            </a:r>
            <a:r>
              <a:rPr lang="zh-CN" altLang="zh-CN" b="1" u="sng" dirty="0">
                <a:solidFill>
                  <a:srgbClr val="FF0000"/>
                </a:solidFill>
              </a:rPr>
              <a:t>《孙子兵法</a:t>
            </a:r>
            <a:r>
              <a:rPr lang="zh-CN" altLang="zh-CN" b="1" dirty="0">
                <a:solidFill>
                  <a:srgbClr val="FF0000"/>
                </a:solidFill>
              </a:rPr>
              <a:t>和</a:t>
            </a:r>
            <a:r>
              <a:rPr lang="zh-CN" altLang="zh-CN" b="1" u="sng" dirty="0">
                <a:solidFill>
                  <a:srgbClr val="FF0000"/>
                </a:solidFill>
              </a:rPr>
              <a:t>》 《孙膑兵法》</a:t>
            </a:r>
            <a:r>
              <a:rPr lang="zh-CN" altLang="zh-CN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033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探究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．齐国和晋国能迅速强大的共同原因是什么？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361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探究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．齐国和晋国能迅速强大的共同原因是什么？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r>
              <a:rPr lang="zh-CN" altLang="zh-CN" b="1" dirty="0">
                <a:solidFill>
                  <a:srgbClr val="FF0000"/>
                </a:solidFill>
              </a:rPr>
              <a:t>任用贤能，改革内政，发展生产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1605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．你认为春秋战国时期发生了许多战争是好事还是坏事？说出你的理由。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endParaRPr lang="zh-CN" altLang="zh-CN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93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1042</Words>
  <Application/>
  <PresentationFormat/>
  <Paragraphs>111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datathink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/>
  <dcterms:created xsi:type="dcterms:W3CDTF">2016-09-15T08:34:49Z</dcterms:created>
  <dcterms:modified xsi:type="dcterms:W3CDTF">2018-08-11T21:49:12Z</dcterms:modified>
  <cp:category/>
</cp:coreProperties>
</file>