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2" r:id="rId14"/>
    <p:sldId id="270" r:id="rId15"/>
    <p:sldId id="271" r:id="rId16"/>
    <p:sldId id="277" r:id="rId17"/>
    <p:sldId id="278" r:id="rId18"/>
    <p:sldId id="279" r:id="rId19"/>
    <p:sldId id="280" r:id="rId20"/>
    <p:sldId id="273" r:id="rId21"/>
    <p:sldId id="274" r:id="rId22"/>
    <p:sldId id="281" r:id="rId23"/>
    <p:sldId id="282" r:id="rId24"/>
    <p:sldId id="283" r:id="rId25"/>
    <p:sldId id="276" r:id="rId26"/>
    <p:sldId id="284" r:id="rId27"/>
    <p:sldId id="275" r:id="rId28"/>
    <p:sldId id="285" r:id="rId29"/>
    <p:sldId id="286" r:id="rId30"/>
    <p:sldId id="287" r:id="rId31"/>
    <p:sldId id="288" r:id="rId32"/>
    <p:sldId id="289" r:id="rId33"/>
    <p:sldId id="290" r:id="rId34"/>
    <p:sldId id="292" r:id="rId35"/>
    <p:sldId id="291" r:id="rId36"/>
    <p:sldId id="293" r:id="rId37"/>
    <p:sldId id="294" r:id="rId38"/>
    <p:sldId id="295" r:id="rId39"/>
    <p:sldId id="296" r:id="rId40"/>
    <p:sldId id="298" r:id="rId41"/>
    <p:sldId id="299" r:id="rId42"/>
    <p:sldId id="300" r:id="rId43"/>
    <p:sldId id="301" r:id="rId4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84993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5362" name="文本占位符 84994"/>
          <p:cNvSpPr>
            <a:spLocks noGrp="1"/>
          </p:cNvSpPr>
          <p:nvPr>
            <p:ph type="body"/>
          </p:nvPr>
        </p:nvSpPr>
        <p:spPr/>
        <p:txBody>
          <a:bodyPr anchor="ctr"/>
          <a:p>
            <a:pPr lvl="0"/>
            <a:endParaRPr dirty="0"/>
          </a:p>
        </p:txBody>
      </p:sp>
      <p:sp>
        <p:nvSpPr>
          <p:cNvPr id="15363" name="页脚占位符 1"/>
          <p:cNvSpPr/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0" hangingPunct="0"/>
            <a:r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  <a:t>镇平县金陵外国语学校</a:t>
            </a:r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49772" y="231775"/>
            <a:ext cx="2627313" cy="573246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7833" y="231775"/>
            <a:ext cx="7729631" cy="573246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>
            <a:miter/>
          </a:ln>
        </p:spPr>
        <p:txBody>
          <a:bodyPr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7833" y="1600200"/>
            <a:ext cx="5149533" cy="43640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27551" y="1600200"/>
            <a:ext cx="5149533" cy="43640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2893484" y="231775"/>
            <a:ext cx="6718300" cy="13684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867833" y="1600200"/>
            <a:ext cx="10509251" cy="43640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8.xml"/><Relationship Id="rId1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wmf"/><Relationship Id="rId1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GIF"/><Relationship Id="rId1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wmf"/><Relationship Id="rId1" Type="http://schemas.openxmlformats.org/officeDocument/2006/relationships/image" Target="../media/image13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3" Type="http://schemas.openxmlformats.org/officeDocument/2006/relationships/slide" Target="slide1.xml"/><Relationship Id="rId2" Type="http://schemas.openxmlformats.org/officeDocument/2006/relationships/image" Target="../media/image18.GIF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3" Type="http://schemas.openxmlformats.org/officeDocument/2006/relationships/slide" Target="slide1.xml"/><Relationship Id="rId2" Type="http://schemas.openxmlformats.org/officeDocument/2006/relationships/image" Target="../media/image18.GIF"/><Relationship Id="rId1" Type="http://schemas.openxmlformats.org/officeDocument/2006/relationships/image" Target="../media/image1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GIF"/><Relationship Id="rId1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2.wav"/><Relationship Id="rId6" Type="http://schemas.openxmlformats.org/officeDocument/2006/relationships/image" Target="../media/image20.jpeg"/><Relationship Id="rId5" Type="http://schemas.openxmlformats.org/officeDocument/2006/relationships/slide" Target="slide12.xml"/><Relationship Id="rId4" Type="http://schemas.openxmlformats.org/officeDocument/2006/relationships/slide" Target="slide1.xml"/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9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image" Target="../media/image19.png"/><Relationship Id="rId2" Type="http://schemas.openxmlformats.org/officeDocument/2006/relationships/slide" Target="slide1.xml"/><Relationship Id="rId1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hyperlink" Target="http://image.baidu.com/i?ct=503316480&amp;z=0&amp;tn=baiduimagedetail&amp;word=%BA%BA%CE%E4%B5%DB%CD%BC%C6%AC&amp;in=24752&amp;cl=2&amp;cm=1&amp;sc=0&amp;lm=-1&amp;pn=87&amp;rn=1&amp;di=4522803281&amp;ln=2000&amp;fr=&amp;ic=0&amp;s=0" TargetMode="External"/><Relationship Id="rId3" Type="http://schemas.openxmlformats.org/officeDocument/2006/relationships/image" Target="../media/image24.png"/><Relationship Id="rId2" Type="http://schemas.openxmlformats.org/officeDocument/2006/relationships/oleObject" Target="../embeddings/oleObject2.bin"/><Relationship Id="rId1" Type="http://schemas.openxmlformats.org/officeDocument/2006/relationships/slide" Target="slide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5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377190" y="1773555"/>
            <a:ext cx="11323955" cy="252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/>
            <a:r>
              <a:rPr lang="zh-CN" altLang="en-US" sz="800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x-none" sz="800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11</a:t>
            </a:r>
            <a:r>
              <a:rPr lang="zh-CN" altLang="en-US" sz="800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课</a:t>
            </a:r>
            <a:endParaRPr lang="zh-CN" altLang="en-US" sz="8000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ctr"/>
            <a:r>
              <a:rPr lang="zh-CN" altLang="zh-CN" sz="800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强盛的西汉</a:t>
            </a:r>
            <a:endParaRPr lang="zh-CN" altLang="zh-CN" sz="8000" dirty="0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3074" descr="汉武帝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2705" y="964565"/>
            <a:ext cx="4432300" cy="5786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文本框 3075"/>
          <p:cNvSpPr txBox="1"/>
          <p:nvPr/>
        </p:nvSpPr>
        <p:spPr>
          <a:xfrm>
            <a:off x="2129790" y="276543"/>
            <a:ext cx="7199313" cy="1097280"/>
          </a:xfrm>
          <a:prstGeom prst="rect">
            <a:avLst/>
          </a:prstGeom>
          <a:noFill/>
          <a:ln w="9525">
            <a:noFill/>
            <a:miter/>
          </a:ln>
          <a:effectLst>
            <a:outerShdw dist="107763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eaLnBrk="0" hangingPunct="0"/>
            <a:r>
              <a:rPr lang="zh-CN" altLang="en-US" sz="66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方正姚体" panose="02010600030101010101" pitchFamily="2" charset="-122"/>
              </a:rPr>
              <a:t>汉武帝的改革</a:t>
            </a:r>
            <a:endParaRPr lang="zh-CN" altLang="en-US" sz="66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方正姚体" panose="02010600030101010101" pitchFamily="2" charset="-122"/>
            </a:endParaRPr>
          </a:p>
        </p:txBody>
      </p:sp>
      <p:sp>
        <p:nvSpPr>
          <p:cNvPr id="6146" name="文本占位符 6145"/>
          <p:cNvSpPr>
            <a:spLocks noGrp="1"/>
          </p:cNvSpPr>
          <p:nvPr>
            <p:ph type="body" idx="1"/>
          </p:nvPr>
        </p:nvSpPr>
        <p:spPr>
          <a:xfrm>
            <a:off x="31750" y="1608455"/>
            <a:ext cx="7743825" cy="4559935"/>
          </a:xfrm>
        </p:spPr>
        <p:txBody>
          <a:bodyPr>
            <a:noAutofit/>
          </a:bodyPr>
          <a:p>
            <a:pPr marL="0" indent="0">
              <a:lnSpc>
                <a:spcPct val="80000"/>
              </a:lnSpc>
              <a:buNone/>
            </a:pPr>
            <a:r>
              <a:rPr lang="en-US" altLang="zh-CN" sz="54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汉武帝</a:t>
            </a:r>
            <a:r>
              <a:rPr lang="zh-CN" altLang="en-US" sz="4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刘彻</a:t>
            </a: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生于汉景帝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前元年（公元前</a:t>
            </a:r>
            <a:r>
              <a:rPr lang="en-US" altLang="x-none" sz="4800">
                <a:latin typeface="黑体" panose="02010609060101010101" pitchFamily="2" charset="-122"/>
                <a:ea typeface="黑体" panose="02010609060101010101" pitchFamily="2" charset="-122"/>
              </a:rPr>
              <a:t>156</a:t>
            </a: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年）。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800" b="1" u="sng" dirty="0">
                <a:latin typeface="黑体" panose="02010609060101010101" pitchFamily="2" charset="-122"/>
                <a:ea typeface="黑体" panose="02010609060101010101" pitchFamily="2" charset="-122"/>
              </a:rPr>
              <a:t>十六岁</a:t>
            </a: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登基。公元前</a:t>
            </a:r>
            <a:r>
              <a:rPr lang="en-US" altLang="x-none" sz="4800">
                <a:latin typeface="黑体" panose="02010609060101010101" pitchFamily="2" charset="-122"/>
                <a:ea typeface="黑体" panose="02010609060101010101" pitchFamily="2" charset="-122"/>
              </a:rPr>
              <a:t>87</a:t>
            </a: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年刘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彻崩于五柞宫，享年</a:t>
            </a:r>
            <a:r>
              <a:rPr lang="en-US" altLang="x-none" sz="4800">
                <a:latin typeface="黑体" panose="02010609060101010101" pitchFamily="2" charset="-122"/>
                <a:ea typeface="黑体" panose="02010609060101010101" pitchFamily="2" charset="-122"/>
              </a:rPr>
              <a:t>70</a:t>
            </a: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岁，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谥号孝武皇帝，庙号世宗，</a:t>
            </a:r>
            <a:endParaRPr lang="zh-CN" altLang="en-US" sz="4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800" dirty="0">
                <a:latin typeface="黑体" panose="02010609060101010101" pitchFamily="2" charset="-122"/>
                <a:ea typeface="黑体" panose="02010609060101010101" pitchFamily="2" charset="-122"/>
              </a:rPr>
              <a:t>葬于茂陵</a:t>
            </a:r>
            <a:r>
              <a:rPr lang="zh-CN" altLang="en-US" sz="54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5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comb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46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4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46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6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6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46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6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6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标题 87041"/>
          <p:cNvSpPr>
            <a:spLocks noGrp="1"/>
          </p:cNvSpPr>
          <p:nvPr>
            <p:ph type="title"/>
          </p:nvPr>
        </p:nvSpPr>
        <p:spPr>
          <a:xfrm>
            <a:off x="1774825" y="981075"/>
            <a:ext cx="8713788" cy="1143000"/>
          </a:xfrm>
        </p:spPr>
        <p:txBody>
          <a:bodyPr anchor="ctr"/>
          <a:p>
            <a:r>
              <a:rPr lang="en-US" altLang="zh-CN" sz="4000" dirty="0"/>
              <a:t>1.</a:t>
            </a:r>
            <a:r>
              <a:rPr lang="zh-CN" altLang="en-US" sz="4000" dirty="0"/>
              <a:t>削弱相权，加强皇权；削弱诸侯王权，加强中央集权</a:t>
            </a:r>
            <a:endParaRPr lang="zh-CN" altLang="en-US" sz="4000" dirty="0"/>
          </a:p>
        </p:txBody>
      </p:sp>
      <p:sp>
        <p:nvSpPr>
          <p:cNvPr id="19458" name="文本框 87044"/>
          <p:cNvSpPr txBox="1"/>
          <p:nvPr/>
        </p:nvSpPr>
        <p:spPr>
          <a:xfrm>
            <a:off x="1524000" y="188913"/>
            <a:ext cx="67691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3600" b="1" dirty="0">
                <a:solidFill>
                  <a:srgbClr val="0000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一、政治改革</a:t>
            </a:r>
            <a:r>
              <a:rPr lang="en-US" altLang="zh-CN" sz="3600" b="1" dirty="0">
                <a:solidFill>
                  <a:srgbClr val="0000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加强中央集权</a:t>
            </a:r>
            <a:endParaRPr lang="zh-CN" altLang="en-US" sz="3600" b="1" dirty="0">
              <a:solidFill>
                <a:srgbClr val="0000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6" name="内容占位符 87045"/>
          <p:cNvSpPr>
            <a:spLocks noGrp="1"/>
          </p:cNvSpPr>
          <p:nvPr>
            <p:ph idx="1"/>
          </p:nvPr>
        </p:nvSpPr>
        <p:spPr>
          <a:xfrm>
            <a:off x="1847850" y="2276475"/>
            <a:ext cx="8351838" cy="604838"/>
          </a:xfrm>
          <a:solidFill>
            <a:srgbClr val="FFFF00"/>
          </a:solidFill>
          <a:ln w="28575">
            <a:solidFill>
              <a:srgbClr val="00FF00"/>
            </a:solidFill>
            <a:miter/>
          </a:ln>
        </p:spPr>
        <p:txBody>
          <a:bodyPr wrap="square" lIns="91440" tIns="45720" rIns="91440" bIns="45720" anchor="t"/>
          <a:p>
            <a:pPr>
              <a:spcBef>
                <a:spcPct val="50000"/>
              </a:spcBef>
              <a:buNone/>
            </a:pPr>
            <a:r>
              <a:rPr lang="zh-CN" altLang="en-US" sz="2800" b="1" dirty="0"/>
              <a:t>设内朝，削弱相权；颁布“推恩令”，削弱诸侯王权</a:t>
            </a:r>
            <a:endParaRPr lang="zh-CN" altLang="en-US" sz="2800" b="1" dirty="0"/>
          </a:p>
        </p:txBody>
      </p:sp>
      <p:sp>
        <p:nvSpPr>
          <p:cNvPr id="87047" name="矩形 87046"/>
          <p:cNvSpPr/>
          <p:nvPr/>
        </p:nvSpPr>
        <p:spPr>
          <a:xfrm>
            <a:off x="2711450" y="2852738"/>
            <a:ext cx="5329238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buClr>
                <a:srgbClr val="000000"/>
              </a:buClr>
            </a:pPr>
            <a:r>
              <a:rPr lang="en-US" altLang="zh-CN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加强中央的监察权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8" name="文本框 87047"/>
          <p:cNvSpPr txBox="1"/>
          <p:nvPr/>
        </p:nvSpPr>
        <p:spPr>
          <a:xfrm>
            <a:off x="2782888" y="3500438"/>
            <a:ext cx="5761037" cy="604837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lvl="0" indent="-34290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在地方设刺史，监察官吏和豪强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49" name="矩形 87048"/>
          <p:cNvSpPr/>
          <p:nvPr/>
        </p:nvSpPr>
        <p:spPr>
          <a:xfrm>
            <a:off x="4008438" y="4221163"/>
            <a:ext cx="4392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buClr>
                <a:srgbClr val="000000"/>
              </a:buClr>
            </a:pPr>
            <a:r>
              <a:rPr lang="en-US" altLang="zh-CN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加强中央经济权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7050" name="文本框 87049"/>
          <p:cNvSpPr txBox="1"/>
          <p:nvPr/>
        </p:nvSpPr>
        <p:spPr>
          <a:xfrm>
            <a:off x="4224338" y="5013325"/>
            <a:ext cx="4679950" cy="604838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342900" lvl="0" indent="-34290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中央铸造五铢钱，全国通行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704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6" grpId="0" animBg="1" build="p"/>
      <p:bldP spid="87047" grpId="0"/>
      <p:bldP spid="87048" grpId="0" bldLvl="0" animBg="1"/>
      <p:bldP spid="87049" grpId="0"/>
      <p:bldP spid="8705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占位符 8193"/>
          <p:cNvSpPr>
            <a:spLocks noGrp="1"/>
          </p:cNvSpPr>
          <p:nvPr>
            <p:ph type="body" idx="1"/>
          </p:nvPr>
        </p:nvSpPr>
        <p:spPr>
          <a:xfrm>
            <a:off x="1703388" y="2492375"/>
            <a:ext cx="7270750" cy="1327150"/>
          </a:xfrm>
        </p:spPr>
        <p:txBody>
          <a:bodyPr/>
          <a:p>
            <a:pPr>
              <a:buNone/>
            </a:pPr>
            <a:r>
              <a:rPr lang="zh-CN" altLang="en-US" sz="3600" b="1"/>
              <a:t>由皇帝身边的侍从人员组成内朝，</a:t>
            </a:r>
            <a:endParaRPr lang="zh-CN" altLang="en-US" sz="3600" b="1"/>
          </a:p>
          <a:p>
            <a:pPr>
              <a:buNone/>
            </a:pPr>
            <a:r>
              <a:rPr lang="zh-CN" altLang="en-US" sz="3600" b="1"/>
              <a:t>作为</a:t>
            </a:r>
            <a:r>
              <a:rPr lang="zh-CN" altLang="en-US" sz="3600" b="1">
                <a:solidFill>
                  <a:srgbClr val="FF0000"/>
                </a:solidFill>
              </a:rPr>
              <a:t>决策机构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3575050" y="4221163"/>
            <a:ext cx="6913563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以原来的三公九卿为外朝，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作为</a:t>
            </a:r>
            <a:r>
              <a:rPr lang="zh-CN" altLang="en-US" sz="40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执行机构</a:t>
            </a:r>
            <a:endParaRPr lang="zh-CN" altLang="en-US" sz="40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双波形 8195"/>
          <p:cNvSpPr/>
          <p:nvPr/>
        </p:nvSpPr>
        <p:spPr>
          <a:xfrm>
            <a:off x="4665028" y="1337628"/>
            <a:ext cx="4464050" cy="1079500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  <a:ln w="9525">
            <a:noFill/>
          </a:ln>
          <a:effectLst>
            <a:prstShdw prst="shdw13" dist="53882" dir="13499999">
              <a:srgbClr val="FF9900"/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8197" name="文本框 8196"/>
          <p:cNvSpPr txBox="1"/>
          <p:nvPr/>
        </p:nvSpPr>
        <p:spPr>
          <a:xfrm>
            <a:off x="5069205" y="1557655"/>
            <a:ext cx="323786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en-US" altLang="zh-CN" sz="36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削弱相权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1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194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19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5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195">
                                            <p:txEl>
                                              <p:charRg st="13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横卷形 12289"/>
          <p:cNvSpPr/>
          <p:nvPr/>
        </p:nvSpPr>
        <p:spPr>
          <a:xfrm>
            <a:off x="2542223" y="757873"/>
            <a:ext cx="6697662" cy="1366837"/>
          </a:xfrm>
          <a:prstGeom prst="horizontalScroll">
            <a:avLst>
              <a:gd name="adj" fmla="val 17190"/>
            </a:avLst>
          </a:prstGeom>
          <a:solidFill>
            <a:schemeClr val="folHlink">
              <a:alpha val="79999"/>
            </a:schemeClr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1" name="文本框 12290">
            <a:hlinkClick r:id="rId1" action="ppaction://hlinksldjump"/>
          </p:cNvPr>
          <p:cNvSpPr txBox="1"/>
          <p:nvPr/>
        </p:nvSpPr>
        <p:spPr>
          <a:xfrm>
            <a:off x="2542540" y="1090930"/>
            <a:ext cx="705040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汉武帝如何解决王国问题呢？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12291">
            <a:hlinkClick r:id="rId2" action="ppaction://hlinksldjump"/>
          </p:cNvPr>
          <p:cNvSpPr txBox="1"/>
          <p:nvPr/>
        </p:nvSpPr>
        <p:spPr>
          <a:xfrm>
            <a:off x="2636838" y="3437890"/>
            <a:ext cx="8027987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颁布</a:t>
            </a:r>
            <a:r>
              <a:rPr lang="zh-CN" altLang="en-US" sz="3600" b="1" u="sng" dirty="0">
                <a:solidFill>
                  <a:schemeClr val="tx1"/>
                </a:solidFill>
                <a:latin typeface="+mn-ea"/>
              </a:rPr>
              <a:t>“推恩令”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，（规定诸侯王死后，除了由嫡长子继位外，还得分割王国的部分土地，封给其他子弟为侯。）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2381250" y="4740275"/>
            <a:ext cx="78200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3735388" y="1916113"/>
            <a:ext cx="243205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矩形 13314"/>
          <p:cNvSpPr/>
          <p:nvPr/>
        </p:nvSpPr>
        <p:spPr>
          <a:xfrm>
            <a:off x="2794635" y="1125855"/>
            <a:ext cx="6866255" cy="45370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6" name="文本框 13315"/>
          <p:cNvSpPr txBox="1"/>
          <p:nvPr/>
        </p:nvSpPr>
        <p:spPr>
          <a:xfrm>
            <a:off x="2793683" y="74613"/>
            <a:ext cx="678338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C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假如这个正方形为一个诸侯王的封地</a:t>
            </a:r>
            <a:endParaRPr lang="zh-CN" altLang="en-US" sz="3200" b="1" dirty="0">
              <a:solidFill>
                <a:srgbClr val="FFC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65405" y="5998845"/>
            <a:ext cx="1206119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他有四个儿子，根据汉朝的推恩令，他的封地就变成了如下图：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8" name="内容占位符 14337"/>
          <p:cNvGraphicFramePr/>
          <p:nvPr>
            <p:ph/>
          </p:nvPr>
        </p:nvGraphicFramePr>
        <p:xfrm>
          <a:off x="2135188" y="1120775"/>
          <a:ext cx="5981700" cy="4017645"/>
        </p:xfrm>
        <a:graphic>
          <a:graphicData uri="http://schemas.openxmlformats.org/drawingml/2006/table">
            <a:tbl>
              <a:tblPr/>
              <a:tblGrid>
                <a:gridCol w="2243455"/>
                <a:gridCol w="1835150"/>
                <a:gridCol w="1903095"/>
              </a:tblGrid>
              <a:tr h="2066290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FFFF">
                            <a:alpha val="100000"/>
                          </a:srgbClr>
                        </a:gs>
                        <a:gs pos="3500">
                          <a:srgbClr val="E6E6E6">
                            <a:alpha val="100000"/>
                          </a:srgbClr>
                        </a:gs>
                        <a:gs pos="16000">
                          <a:srgbClr val="7D8496">
                            <a:alpha val="100000"/>
                          </a:srgbClr>
                        </a:gs>
                        <a:gs pos="23500">
                          <a:srgbClr val="E6E6E6">
                            <a:alpha val="100000"/>
                          </a:srgbClr>
                        </a:gs>
                        <a:gs pos="42500">
                          <a:srgbClr val="7D8496">
                            <a:alpha val="100000"/>
                          </a:srgbClr>
                        </a:gs>
                        <a:gs pos="50000">
                          <a:srgbClr val="E6E6E6">
                            <a:alpha val="100000"/>
                          </a:srgbClr>
                        </a:gs>
                        <a:gs pos="57500">
                          <a:srgbClr val="7D8496">
                            <a:alpha val="100000"/>
                          </a:srgbClr>
                        </a:gs>
                        <a:gs pos="76500">
                          <a:srgbClr val="E6E6E6">
                            <a:alpha val="100000"/>
                          </a:srgbClr>
                        </a:gs>
                        <a:gs pos="84000">
                          <a:srgbClr val="7D8496">
                            <a:alpha val="100000"/>
                          </a:srgbClr>
                        </a:gs>
                        <a:gs pos="96500">
                          <a:srgbClr val="E6E6E6">
                            <a:alpha val="100000"/>
                          </a:srgbClr>
                        </a:gs>
                        <a:gs pos="100000">
                          <a:srgbClr val="FFFFFF">
                            <a:alpha val="100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95135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4351" name="左弧形箭头 14350"/>
          <p:cNvSpPr/>
          <p:nvPr/>
        </p:nvSpPr>
        <p:spPr>
          <a:xfrm>
            <a:off x="1847850" y="4437063"/>
            <a:ext cx="503238" cy="1584325"/>
          </a:xfrm>
          <a:prstGeom prst="curvedRightArrow">
            <a:avLst>
              <a:gd name="adj1" fmla="val 62965"/>
              <a:gd name="adj2" fmla="val 125930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52" name="文本框 14351"/>
          <p:cNvSpPr txBox="1"/>
          <p:nvPr/>
        </p:nvSpPr>
        <p:spPr>
          <a:xfrm>
            <a:off x="2135188" y="6135688"/>
            <a:ext cx="77057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C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推恩令后的诸侯王封地（阴影部分）</a:t>
            </a:r>
            <a:endParaRPr lang="zh-CN" altLang="en-US" sz="3600" b="1" dirty="0">
              <a:solidFill>
                <a:srgbClr val="FFC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3" name="文本框 14352"/>
          <p:cNvSpPr txBox="1"/>
          <p:nvPr/>
        </p:nvSpPr>
        <p:spPr>
          <a:xfrm>
            <a:off x="8202930" y="3270885"/>
            <a:ext cx="401193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这个诸侯王的封地和以前相比有何变化？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4" name="动作按钮: 信息 14353">
            <a:hlinkClick r:id="rId1" action="ppaction://hlinksldjump"/>
          </p:cNvPr>
          <p:cNvSpPr/>
          <p:nvPr/>
        </p:nvSpPr>
        <p:spPr>
          <a:xfrm>
            <a:off x="9912350" y="6237288"/>
            <a:ext cx="755650" cy="620712"/>
          </a:xfrm>
          <a:prstGeom prst="actionButtonInformation">
            <a:avLst/>
          </a:pr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55" name="文本框 14354"/>
          <p:cNvSpPr txBox="1"/>
          <p:nvPr/>
        </p:nvSpPr>
        <p:spPr>
          <a:xfrm>
            <a:off x="8115300" y="1179830"/>
            <a:ext cx="4014470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效果：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诸侯再也无力对抗中央</a:t>
            </a:r>
            <a:endParaRPr lang="zh-CN" altLang="en-US" sz="36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36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35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2" grpId="0"/>
      <p:bldP spid="143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500380" y="1250950"/>
            <a:ext cx="5410835" cy="885825"/>
          </a:xfrm>
        </p:spPr>
        <p:txBody>
          <a:bodyPr anchor="ctr"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加强中央的监察权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2018348" y="2444115"/>
            <a:ext cx="8229600" cy="1038225"/>
          </a:xfrm>
        </p:spPr>
        <p:txBody>
          <a:bodyPr/>
          <a:p>
            <a:pPr marL="0" indent="0">
              <a:buNone/>
            </a:pPr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将全国分为</a:t>
            </a:r>
            <a:r>
              <a:rPr lang="en-US" altLang="x-none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</a:t>
            </a:r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个州，每州设</a:t>
            </a:r>
            <a:r>
              <a:rPr lang="zh-CN" altLang="en-US" sz="3600" b="1" u="sng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刺史</a:t>
            </a:r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一名</a:t>
            </a:r>
            <a:endParaRPr lang="zh-CN" altLang="en-US" sz="3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2705418" y="4094163"/>
            <a:ext cx="7418387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专门负责监察本州内的郡守、尉和王国相，还有豪强地主的不法行为。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536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6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-6350" y="915035"/>
            <a:ext cx="8190230" cy="934720"/>
          </a:xfrm>
        </p:spPr>
        <p:txBody>
          <a:bodyPr anchor="ctr"/>
          <a:p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加强中央的财权，收盐铁为国营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824865" y="1849755"/>
            <a:ext cx="6358255" cy="54991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废除旧货币，通行五铢钱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8" name="图片 163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7305" y="1771015"/>
            <a:ext cx="4523740" cy="5082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16388"/>
          <p:cNvSpPr txBox="1"/>
          <p:nvPr/>
        </p:nvSpPr>
        <p:spPr>
          <a:xfrm>
            <a:off x="3914140" y="3856355"/>
            <a:ext cx="3578225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1" charset="-122"/>
              </a:rPr>
              <a:t>保证了国家经济的正常发展，增加了财政收入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" y="2458085"/>
            <a:ext cx="3765550" cy="425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89089" descr="01300000172566124213005459663"/>
          <p:cNvPicPr>
            <a:picLocks noChangeAspect="1"/>
          </p:cNvPicPr>
          <p:nvPr/>
        </p:nvPicPr>
        <p:blipFill>
          <a:blip r:embed="rId1"/>
          <a:srcRect l="2528" t="24889" r="3612" b="15889"/>
          <a:stretch>
            <a:fillRect/>
          </a:stretch>
        </p:blipFill>
        <p:spPr>
          <a:xfrm>
            <a:off x="6013768" y="113030"/>
            <a:ext cx="5364162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图片 89090" descr="01300000224159121991579237837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563499">
            <a:off x="1291590" y="1844675"/>
            <a:ext cx="4321175" cy="3965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89091"/>
          <p:cNvSpPr/>
          <p:nvPr/>
        </p:nvSpPr>
        <p:spPr>
          <a:xfrm>
            <a:off x="7248525" y="2852738"/>
            <a:ext cx="2667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2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chemeClr val="bg1"/>
                </a:soli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汉五铢</a:t>
            </a:r>
            <a:endParaRPr lang="zh-CN" altLang="en-US" sz="3600" b="1">
              <a:ln w="952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chemeClr val="bg1"/>
              </a:soli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4" name="矩形 89092"/>
          <p:cNvSpPr/>
          <p:nvPr/>
        </p:nvSpPr>
        <p:spPr>
          <a:xfrm rot="5400000">
            <a:off x="-138430" y="2194560"/>
            <a:ext cx="1676400" cy="533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chemeClr val="tx2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秦半两</a:t>
            </a:r>
            <a:endParaRPr lang="zh-CN" altLang="en-US" sz="3600" b="1">
              <a:ln w="952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amond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88065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矩形 88066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文本框 88067"/>
          <p:cNvSpPr txBox="1"/>
          <p:nvPr/>
        </p:nvSpPr>
        <p:spPr>
          <a:xfrm>
            <a:off x="3287713" y="2420938"/>
            <a:ext cx="6948487" cy="1554480"/>
          </a:xfrm>
          <a:prstGeom prst="rect">
            <a:avLst/>
          </a:prstGeom>
          <a:gradFill rotWithShape="1">
            <a:gsLst>
              <a:gs pos="0">
                <a:srgbClr val="000080"/>
              </a:gs>
              <a:gs pos="100000">
                <a:srgbClr val="00003B"/>
              </a:gs>
            </a:gsLst>
            <a:lin ang="5400000" scaled="1"/>
            <a:tileRect/>
          </a:gra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阅读课本，思考：汉武帝为巩固统一国家，在文化上各采取了哪些措施？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8" name="图片 88068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703388" y="1268413"/>
            <a:ext cx="1512887" cy="1636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88069" descr="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133600"/>
            <a:ext cx="863600" cy="64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 Box 3"/>
          <p:cNvSpPr txBox="1"/>
          <p:nvPr/>
        </p:nvSpPr>
        <p:spPr>
          <a:xfrm>
            <a:off x="1962150" y="5127625"/>
            <a:ext cx="80518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x-none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、假如你是统治者，面对如此局面，你会采取什么样的措施？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6" name="Text Box 4"/>
          <p:cNvSpPr txBox="1"/>
          <p:nvPr/>
        </p:nvSpPr>
        <p:spPr>
          <a:xfrm>
            <a:off x="2065338" y="1452563"/>
            <a:ext cx="76962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x-none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、西汉建立后，面临的是一种什么样的经济形势？ 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0" name="Text Box 5"/>
          <p:cNvSpPr txBox="1"/>
          <p:nvPr/>
        </p:nvSpPr>
        <p:spPr>
          <a:xfrm>
            <a:off x="1828165" y="2519680"/>
            <a:ext cx="9895205" cy="94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民失作业，而大饥馑。</a:t>
            </a:r>
            <a:r>
              <a:rPr lang="en-US" altLang="x-none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·····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人相食，死者过半。自天子不能具醇驷，而将相或乘牛车。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”</a:t>
            </a:r>
            <a:r>
              <a:rPr lang="en-US" altLang="x-none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en-US" altLang="x-none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汉书</a:t>
            </a:r>
            <a:r>
              <a:rPr lang="en-US" altLang="x-none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x-none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8" name="Text Box 6"/>
          <p:cNvSpPr txBox="1"/>
          <p:nvPr/>
        </p:nvSpPr>
        <p:spPr>
          <a:xfrm>
            <a:off x="1919288" y="3932238"/>
            <a:ext cx="83820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x-none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、汉初这样一片荒凉景象是怎样造成的？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2" name="Text Box 7"/>
          <p:cNvSpPr txBox="1"/>
          <p:nvPr/>
        </p:nvSpPr>
        <p:spPr>
          <a:xfrm>
            <a:off x="2152650" y="4551363"/>
            <a:ext cx="734377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秦的暴政和秦末长期的战乱。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3" name="Rectangle 8"/>
          <p:cNvSpPr/>
          <p:nvPr/>
        </p:nvSpPr>
        <p:spPr>
          <a:xfrm>
            <a:off x="2280920" y="415290"/>
            <a:ext cx="2127250" cy="103759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90000" tIns="46800" rIns="90000" bIns="46800">
            <a:spAutoFit/>
          </a:bodyPr>
          <a:p>
            <a:pPr lvl="0" eaLnBrk="1" fontAlgn="base" hangingPunct="1"/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</a:rPr>
              <a:t>想一想</a:t>
            </a:r>
            <a:b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</a:rPr>
            </a:br>
            <a:endParaRPr lang="zh-CN" altLang="en-US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横卷形 17409"/>
          <p:cNvSpPr/>
          <p:nvPr/>
        </p:nvSpPr>
        <p:spPr>
          <a:xfrm>
            <a:off x="1620520" y="4045585"/>
            <a:ext cx="8496300" cy="1655763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1526223" y="1167765"/>
            <a:ext cx="8839200" cy="2298700"/>
          </a:xfrm>
          <a:prstGeom prst="rect">
            <a:avLst/>
          </a:prstGeom>
          <a:solidFill>
            <a:srgbClr val="8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3" dist="53882" dir="13499999">
              <a:srgbClr val="FF9900"/>
            </a:prstShdw>
          </a:effectLst>
        </p:spPr>
        <p:txBody>
          <a:bodyPr anchor="ctr"/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资料：西汉初年，诸子百家的各派人物还很活跃。诸王门下聚集许多宾客，常常批评皇帝的政策，指责中央，对中央集权很不利。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412" name="矩形 17411"/>
          <p:cNvSpPr/>
          <p:nvPr/>
        </p:nvSpPr>
        <p:spPr>
          <a:xfrm>
            <a:off x="1841500" y="4492308"/>
            <a:ext cx="8208963" cy="762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FF9900"/>
            </a:prstShdw>
          </a:effectLst>
        </p:spPr>
        <p:txBody>
          <a:bodyPr anchor="ctr">
            <a:spAutoFit/>
          </a:bodyPr>
          <a:p>
            <a:pPr lvl="0"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 思想的不统一，不利于中央集权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413" name="矩形 17412"/>
          <p:cNvSpPr/>
          <p:nvPr/>
        </p:nvSpPr>
        <p:spPr>
          <a:xfrm>
            <a:off x="2490470" y="3561398"/>
            <a:ext cx="4523740" cy="6388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lnSpc>
                <a:spcPct val="8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此材料说明了什么</a:t>
            </a:r>
            <a:r>
              <a:rPr lang="en-US" altLang="x-none" sz="4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x-none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10" name="文本框 88070"/>
          <p:cNvSpPr txBox="1"/>
          <p:nvPr/>
        </p:nvSpPr>
        <p:spPr>
          <a:xfrm>
            <a:off x="2035175" y="197803"/>
            <a:ext cx="67691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3600" b="1" dirty="0">
                <a:solidFill>
                  <a:srgbClr val="0000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二、文化改革</a:t>
            </a:r>
            <a:r>
              <a:rPr lang="en-US" altLang="zh-CN" sz="3600" b="1" dirty="0">
                <a:solidFill>
                  <a:srgbClr val="0000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独尊儒术</a:t>
            </a:r>
            <a:endParaRPr lang="zh-CN" altLang="en-US" sz="3600" b="1" dirty="0">
              <a:solidFill>
                <a:srgbClr val="0000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  <p:bldP spid="17412" grpId="1" bldLvl="0" animBg="1"/>
      <p:bldP spid="174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qinshihua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6905" y="12700"/>
            <a:ext cx="5219065" cy="6079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椭圆形标注 18434"/>
          <p:cNvSpPr/>
          <p:nvPr/>
        </p:nvSpPr>
        <p:spPr>
          <a:xfrm>
            <a:off x="1774825" y="2349500"/>
            <a:ext cx="4392613" cy="3743325"/>
          </a:xfrm>
          <a:prstGeom prst="wedgeEllipseCallout">
            <a:avLst>
              <a:gd name="adj1" fmla="val 82167"/>
              <a:gd name="adj2" fmla="val -48005"/>
            </a:avLst>
          </a:prstGeom>
          <a:solidFill>
            <a:schemeClr val="accent1"/>
          </a:solidFill>
          <a:ln w="698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2495550" y="3068638"/>
            <a:ext cx="331152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dirty="0">
                <a:latin typeface="Arial" panose="020B0604020202020204" pitchFamily="34" charset="0"/>
                <a:ea typeface="黑体" panose="02010609060101010101" pitchFamily="2" charset="-122"/>
              </a:rPr>
              <a:t>我用哪种思想来治理国家最好呢？</a:t>
            </a:r>
            <a:endParaRPr lang="zh-CN" altLang="en-US" sz="4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8344853" y="6213793"/>
            <a:ext cx="295275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汉武帝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458" name="内容占位符 19457"/>
          <p:cNvGraphicFramePr/>
          <p:nvPr>
            <p:ph idx="1"/>
          </p:nvPr>
        </p:nvGraphicFramePr>
        <p:xfrm>
          <a:off x="856615" y="1614805"/>
          <a:ext cx="10390505" cy="4690110"/>
        </p:xfrm>
        <a:graphic>
          <a:graphicData uri="http://schemas.openxmlformats.org/drawingml/2006/table">
            <a:tbl>
              <a:tblPr/>
              <a:tblGrid>
                <a:gridCol w="4081145"/>
                <a:gridCol w="3341370"/>
                <a:gridCol w="2967990"/>
              </a:tblGrid>
              <a:tr h="8477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6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>
                        <a:alpha val="50000"/>
                      </a:srgbClr>
                    </a:solidFill>
                  </a:tcPr>
                </a:tc>
              </a:tr>
              <a:tr h="384238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solidFill>
                            <a:srgbClr val="800000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用儒家思想来教化百姓，百姓就会安分守己，天下可以太平。儒家思想治国，既体现皇上的仁慈，又教化了百姓。</a:t>
                      </a:r>
                      <a:r>
                        <a:rPr lang="zh-CN" altLang="en-US" sz="3200" b="1">
                          <a:solidFill>
                            <a:srgbClr val="8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</a:t>
                      </a:r>
                      <a:endParaRPr lang="zh-CN" altLang="en-US" sz="3200" b="1">
                        <a:solidFill>
                          <a:srgbClr val="8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治理国家要顺其自然，无为而治。百姓无拘无束，可以对皇帝说三道四。</a:t>
                      </a:r>
                      <a:endParaRPr lang="zh-CN" altLang="en-US" sz="3200" b="1"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楷体_GB2312" panose="02010609030101010101" pitchFamily="1" charset="-122"/>
                          <a:ea typeface="楷体_GB2312" panose="02010609030101010101" pitchFamily="1" charset="-122"/>
                        </a:rPr>
                        <a:t>制定严厉刑法，对乱说者治罪，看今后谁还敢诽谤皇上？</a:t>
                      </a:r>
                      <a:endParaRPr lang="zh-CN" altLang="en-US" sz="3200" b="1">
                        <a:solidFill>
                          <a:srgbClr val="0000FF"/>
                        </a:solidFill>
                        <a:latin typeface="楷体_GB2312" panose="02010609030101010101" pitchFamily="1" charset="-122"/>
                        <a:ea typeface="楷体_GB2312" panose="02010609030101010101" pitchFamily="1" charset="-122"/>
                      </a:endParaRPr>
                    </a:p>
                  </a:txBody>
                  <a:tcPr>
                    <a:lnL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762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9472" name="文本框 19471"/>
          <p:cNvSpPr txBox="1"/>
          <p:nvPr/>
        </p:nvSpPr>
        <p:spPr>
          <a:xfrm>
            <a:off x="2168843" y="1682115"/>
            <a:ext cx="1871662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2" charset="0"/>
                <a:ea typeface="华文新魏" pitchFamily="2" charset="-122"/>
              </a:rPr>
              <a:t>儒家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19473" name="文本框 19472"/>
          <p:cNvSpPr txBox="1"/>
          <p:nvPr/>
        </p:nvSpPr>
        <p:spPr>
          <a:xfrm>
            <a:off x="5753735" y="1682115"/>
            <a:ext cx="1371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道家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474" name="文本框 19473"/>
          <p:cNvSpPr txBox="1"/>
          <p:nvPr/>
        </p:nvSpPr>
        <p:spPr>
          <a:xfrm>
            <a:off x="8567738" y="1614488"/>
            <a:ext cx="165735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80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法家</a:t>
            </a:r>
            <a:endParaRPr lang="zh-CN" altLang="en-US" sz="4000" b="1" dirty="0">
              <a:solidFill>
                <a:srgbClr val="80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2" grpId="0"/>
      <p:bldP spid="1947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8" name="图片 911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3338" y="981075"/>
            <a:ext cx="4284662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云形标注 91138"/>
          <p:cNvSpPr/>
          <p:nvPr/>
        </p:nvSpPr>
        <p:spPr>
          <a:xfrm>
            <a:off x="1524000" y="981075"/>
            <a:ext cx="4643438" cy="3024188"/>
          </a:xfrm>
          <a:prstGeom prst="cloudCallout">
            <a:avLst>
              <a:gd name="adj1" fmla="val 79130"/>
              <a:gd name="adj2" fmla="val 21338"/>
            </a:avLst>
          </a:prstGeom>
          <a:gradFill rotWithShape="1">
            <a:gsLst>
              <a:gs pos="0">
                <a:srgbClr val="000080"/>
              </a:gs>
              <a:gs pos="100000">
                <a:srgbClr val="00003B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algn="ctr" eaLnBrk="0" hangingPunct="0"/>
            <a:endParaRPr lang="en-US" altLang="zh-CN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0" hangingPunct="0"/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罢黜百家，独尊儒术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8265" y="2966720"/>
            <a:ext cx="2224405" cy="57912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（董仲舒）</a:t>
            </a:r>
            <a:endParaRPr kumimoji="1"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build="p"/>
      <p:bldP spid="22530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右箭头 21505"/>
          <p:cNvSpPr/>
          <p:nvPr/>
        </p:nvSpPr>
        <p:spPr>
          <a:xfrm>
            <a:off x="6816725" y="3068638"/>
            <a:ext cx="1152525" cy="285750"/>
          </a:xfrm>
          <a:prstGeom prst="rightArrow">
            <a:avLst>
              <a:gd name="adj1" fmla="val 50000"/>
              <a:gd name="adj2" fmla="val 100833"/>
            </a:avLst>
          </a:prstGeom>
          <a:solidFill>
            <a:srgbClr val="0000FF"/>
          </a:solidFill>
          <a:ln w="9525">
            <a:noFill/>
          </a:ln>
          <a:effectLst>
            <a:prstShdw prst="shdw13" dist="53882" dir="13499999">
              <a:srgbClr val="FF9900"/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21507" name="文本框 21506"/>
          <p:cNvSpPr txBox="1"/>
          <p:nvPr/>
        </p:nvSpPr>
        <p:spPr>
          <a:xfrm>
            <a:off x="7969250" y="2925763"/>
            <a:ext cx="257175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加强君权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1524000" y="2924175"/>
            <a:ext cx="511175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“君权神授”、“天人合一”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1631950" y="4725988"/>
            <a:ext cx="45450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“三纲五常”的伦理道德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10" name="右箭头 21509"/>
          <p:cNvSpPr/>
          <p:nvPr/>
        </p:nvSpPr>
        <p:spPr>
          <a:xfrm>
            <a:off x="6024563" y="4870450"/>
            <a:ext cx="1223962" cy="358775"/>
          </a:xfrm>
          <a:prstGeom prst="rightArrow">
            <a:avLst>
              <a:gd name="adj1" fmla="val 50000"/>
              <a:gd name="adj2" fmla="val 85287"/>
            </a:avLst>
          </a:prstGeom>
          <a:solidFill>
            <a:srgbClr val="0000FF"/>
          </a:solidFill>
          <a:ln w="9525">
            <a:noFill/>
          </a:ln>
          <a:effectLst>
            <a:prstShdw prst="shdw13" dist="53882" dir="13499999">
              <a:srgbClr val="FF9900"/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21511" name="文本框 21510"/>
          <p:cNvSpPr txBox="1"/>
          <p:nvPr/>
        </p:nvSpPr>
        <p:spPr>
          <a:xfrm>
            <a:off x="7464425" y="4652963"/>
            <a:ext cx="2870200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33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巩固君权、稳定社会秩序的需要</a:t>
            </a:r>
            <a:endParaRPr lang="zh-CN" altLang="en-US" sz="2800" b="1" dirty="0">
              <a:solidFill>
                <a:srgbClr val="FF33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1631950" y="1844675"/>
            <a:ext cx="4392613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核心思想：忠君、仁爱</a:t>
            </a:r>
            <a:endParaRPr lang="zh-CN" altLang="en-US" sz="3200" b="1" dirty="0">
              <a:solidFill>
                <a:srgbClr val="008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13" name="右箭头 21512"/>
          <p:cNvSpPr/>
          <p:nvPr/>
        </p:nvSpPr>
        <p:spPr>
          <a:xfrm>
            <a:off x="5953125" y="2067878"/>
            <a:ext cx="1295400" cy="287337"/>
          </a:xfrm>
          <a:prstGeom prst="rightArrow">
            <a:avLst>
              <a:gd name="adj1" fmla="val 50000"/>
              <a:gd name="adj2" fmla="val 112707"/>
            </a:avLst>
          </a:prstGeom>
          <a:solidFill>
            <a:srgbClr val="0000FF"/>
          </a:solidFill>
          <a:ln w="9525">
            <a:noFill/>
          </a:ln>
          <a:effectLst>
            <a:prstShdw prst="shdw13" dist="53882" dir="13499999">
              <a:srgbClr val="FF9900"/>
            </a:prstShdw>
          </a:effectLst>
        </p:spPr>
        <p:txBody>
          <a:bodyPr/>
          <a:p>
            <a:endParaRPr lang="zh-CN" altLang="en-US"/>
          </a:p>
        </p:txBody>
      </p:sp>
      <p:sp>
        <p:nvSpPr>
          <p:cNvPr id="21514" name="文本框 21513"/>
          <p:cNvSpPr txBox="1"/>
          <p:nvPr/>
        </p:nvSpPr>
        <p:spPr>
          <a:xfrm>
            <a:off x="7248208" y="1775778"/>
            <a:ext cx="345598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符合统治者的要求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7410" name="横卷形 17409"/>
          <p:cNvSpPr/>
          <p:nvPr/>
        </p:nvSpPr>
        <p:spPr>
          <a:xfrm>
            <a:off x="2115185" y="74295"/>
            <a:ext cx="5349240" cy="148336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12440" y="404495"/>
            <a:ext cx="2631440" cy="82296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p>
            <a:r>
              <a:rPr kumimoji="1" lang="zh-CN" altLang="en-US" sz="4800" b="1"/>
              <a:t>儒家思想</a:t>
            </a:r>
            <a:endParaRPr kumimoji="1"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1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15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150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150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150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5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92161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0"/>
            <a:ext cx="12103735" cy="6788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92162"/>
          <p:cNvSpPr txBox="1"/>
          <p:nvPr/>
        </p:nvSpPr>
        <p:spPr>
          <a:xfrm>
            <a:off x="2711450" y="908050"/>
            <a:ext cx="309721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动脑筋：</a:t>
            </a:r>
            <a:endParaRPr lang="zh-CN" altLang="en-US" sz="3600" b="1">
              <a:solidFill>
                <a:srgbClr val="CC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23555" name="图片 92163" descr="思考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549275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文本框 92164"/>
          <p:cNvSpPr txBox="1"/>
          <p:nvPr/>
        </p:nvSpPr>
        <p:spPr>
          <a:xfrm>
            <a:off x="2547938" y="3362325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66" name="矩形 92165"/>
          <p:cNvSpPr/>
          <p:nvPr/>
        </p:nvSpPr>
        <p:spPr>
          <a:xfrm>
            <a:off x="1919288" y="1773238"/>
            <a:ext cx="7345362" cy="518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汉武帝为什么要“罢黜百家，独尊儒术”？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67" name="文本框 92166"/>
          <p:cNvSpPr txBox="1"/>
          <p:nvPr/>
        </p:nvSpPr>
        <p:spPr>
          <a:xfrm>
            <a:off x="2495550" y="2420938"/>
            <a:ext cx="3671888" cy="45720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实现政治思想上的大一统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168" name="矩形 92167"/>
          <p:cNvSpPr/>
          <p:nvPr/>
        </p:nvSpPr>
        <p:spPr>
          <a:xfrm>
            <a:off x="1919288" y="2924175"/>
            <a:ext cx="8137525" cy="518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汉武帝为了实现大一统，在教育上有哪些作为？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69" name="矩形 92168"/>
          <p:cNvSpPr/>
          <p:nvPr/>
        </p:nvSpPr>
        <p:spPr>
          <a:xfrm>
            <a:off x="1919288" y="4149725"/>
            <a:ext cx="5976937" cy="518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罢黜百家、独尊儒术有何作用？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70" name="文本框 92169"/>
          <p:cNvSpPr txBox="1"/>
          <p:nvPr/>
        </p:nvSpPr>
        <p:spPr>
          <a:xfrm>
            <a:off x="2279650" y="3573463"/>
            <a:ext cx="7920038" cy="41910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设太学、把五经作为国家规定的教科书、设五经博士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71" name="文本框 92170"/>
          <p:cNvSpPr txBox="1"/>
          <p:nvPr/>
        </p:nvSpPr>
        <p:spPr>
          <a:xfrm>
            <a:off x="2351088" y="4868863"/>
            <a:ext cx="5473700" cy="136906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实现了政治上的大一统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儒家思想成为中国封建王朝的正统思想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有利于提高官员的文化素质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63" name="图片 92171" descr="a%20kneel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888" y="5678488"/>
            <a:ext cx="719137" cy="1179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 bldLvl="0" animBg="1"/>
      <p:bldP spid="92167" grpId="0" bldLvl="0" animBg="1"/>
      <p:bldP spid="92168" grpId="0" bldLvl="0" animBg="1"/>
      <p:bldP spid="92169" grpId="0" bldLvl="0" animBg="1"/>
      <p:bldP spid="92170" grpId="0" bldLvl="0" animBg="1"/>
      <p:bldP spid="9217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94209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2" name="矩形 94210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文本框 94211"/>
          <p:cNvSpPr txBox="1"/>
          <p:nvPr/>
        </p:nvSpPr>
        <p:spPr>
          <a:xfrm>
            <a:off x="3287713" y="2420938"/>
            <a:ext cx="6948487" cy="1554480"/>
          </a:xfrm>
          <a:prstGeom prst="rect">
            <a:avLst/>
          </a:prstGeom>
          <a:gradFill rotWithShape="1">
            <a:gsLst>
              <a:gs pos="0">
                <a:srgbClr val="000080"/>
              </a:gs>
              <a:gs pos="100000">
                <a:srgbClr val="00003B"/>
              </a:gs>
            </a:gsLst>
            <a:lin ang="5400000" scaled="1"/>
            <a:tileRect/>
          </a:gra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阅读课本，思考：汉武帝为巩固统一国家，在民族关系上各采取了哪些措施？</a:t>
            </a: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4" name="图片 94212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703388" y="1268413"/>
            <a:ext cx="1512887" cy="1636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94213" descr="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133600"/>
            <a:ext cx="863600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文本框 94214"/>
          <p:cNvSpPr txBox="1"/>
          <p:nvPr/>
        </p:nvSpPr>
        <p:spPr>
          <a:xfrm>
            <a:off x="2130425" y="457518"/>
            <a:ext cx="67691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3600" b="1" dirty="0">
                <a:solidFill>
                  <a:srgbClr val="0000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三、民族关系</a:t>
            </a:r>
            <a:r>
              <a:rPr lang="en-US" altLang="zh-CN" sz="3600" b="1" dirty="0">
                <a:solidFill>
                  <a:srgbClr val="0000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经略边疆</a:t>
            </a:r>
            <a:endParaRPr lang="zh-CN" altLang="en-US" sz="3600" b="1" dirty="0">
              <a:solidFill>
                <a:srgbClr val="0000FF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占位符 24577"/>
          <p:cNvSpPr>
            <a:spLocks noGrp="1"/>
          </p:cNvSpPr>
          <p:nvPr>
            <p:ph type="body" idx="1"/>
          </p:nvPr>
        </p:nvSpPr>
        <p:spPr>
          <a:xfrm>
            <a:off x="1774825" y="1484313"/>
            <a:ext cx="8569325" cy="3168650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3600" b="1" dirty="0">
                <a:solidFill>
                  <a:srgbClr val="000000"/>
                </a:solidFill>
                <a:ea typeface="楷体_GB2312" panose="02010609030101010101" pitchFamily="1" charset="-122"/>
              </a:rPr>
              <a:t>电视剧</a:t>
            </a:r>
            <a:r>
              <a:rPr lang="en-US" altLang="x-none" sz="3600" b="1">
                <a:solidFill>
                  <a:srgbClr val="000000"/>
                </a:solidFill>
                <a:ea typeface="楷体_GB2312" panose="02010609030101010101" pitchFamily="1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ea typeface="楷体_GB2312" panose="02010609030101010101" pitchFamily="1" charset="-122"/>
              </a:rPr>
              <a:t>汉武大帝</a:t>
            </a:r>
            <a:r>
              <a:rPr lang="en-US" altLang="x-none" sz="3600" b="1">
                <a:solidFill>
                  <a:srgbClr val="000000"/>
                </a:solidFill>
                <a:ea typeface="楷体_GB2312" panose="02010609030101010101" pitchFamily="1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ea typeface="楷体_GB2312" panose="02010609030101010101" pitchFamily="1" charset="-122"/>
              </a:rPr>
              <a:t>中有这样的描述：</a:t>
            </a:r>
            <a:endParaRPr lang="zh-CN" altLang="en-US" sz="3600" b="1" dirty="0">
              <a:solidFill>
                <a:srgbClr val="000000"/>
              </a:solidFill>
              <a:ea typeface="楷体_GB2312" panose="02010609030101010101" pitchFamily="1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ea typeface="楷体_GB2312" panose="02010609030101010101" pitchFamily="1" charset="-122"/>
              </a:rPr>
              <a:t>      西汉初年在与匈奴的交往中，备受屈</a:t>
            </a:r>
            <a:endParaRPr lang="zh-CN" altLang="en-US" sz="3600" b="1" dirty="0">
              <a:solidFill>
                <a:srgbClr val="000000"/>
              </a:solidFill>
              <a:ea typeface="楷体_GB2312" panose="02010609030101010101" pitchFamily="1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ea typeface="楷体_GB2312" panose="02010609030101010101" pitchFamily="1" charset="-122"/>
              </a:rPr>
              <a:t>辱。当时西汉皇帝为了笼络匈奴政权，不</a:t>
            </a:r>
            <a:endParaRPr lang="zh-CN" altLang="en-US" sz="3600" b="1" dirty="0">
              <a:solidFill>
                <a:srgbClr val="000000"/>
              </a:solidFill>
              <a:ea typeface="楷体_GB2312" panose="02010609030101010101" pitchFamily="1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ea typeface="楷体_GB2312" panose="02010609030101010101" pitchFamily="1" charset="-122"/>
              </a:rPr>
              <a:t>得已把西汉皇室女子嫁给匈奴的首领，实</a:t>
            </a:r>
            <a:endParaRPr lang="zh-CN" altLang="en-US" sz="3600" b="1" dirty="0">
              <a:solidFill>
                <a:srgbClr val="000000"/>
              </a:solidFill>
              <a:ea typeface="楷体_GB2312" panose="02010609030101010101" pitchFamily="1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ea typeface="楷体_GB2312" panose="02010609030101010101" pitchFamily="1" charset="-122"/>
              </a:rPr>
              <a:t>行“和亲”政策，以迟缓匈奴骑兵南下掠</a:t>
            </a:r>
            <a:endParaRPr lang="zh-CN" altLang="en-US" sz="3600" b="1" dirty="0">
              <a:solidFill>
                <a:srgbClr val="000000"/>
              </a:solidFill>
              <a:ea typeface="楷体_GB2312" panose="02010609030101010101" pitchFamily="1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000000"/>
                </a:solidFill>
                <a:ea typeface="楷体_GB2312" panose="02010609030101010101" pitchFamily="1" charset="-122"/>
              </a:rPr>
              <a:t>夺的步伐。</a:t>
            </a:r>
            <a:endParaRPr lang="zh-CN" altLang="en-US" sz="3600" b="1" dirty="0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2422525" y="5264468"/>
            <a:ext cx="734695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1" u="sng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西汉初年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为什么要如此对待匈奴？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lvl="0"/>
            <a:endParaRPr lang="zh-CN" altLang="en-US" sz="36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占位符 25601"/>
          <p:cNvSpPr>
            <a:spLocks noGrp="1"/>
          </p:cNvSpPr>
          <p:nvPr>
            <p:ph type="body" idx="1"/>
          </p:nvPr>
        </p:nvSpPr>
        <p:spPr>
          <a:xfrm>
            <a:off x="1847850" y="1125538"/>
            <a:ext cx="8229600" cy="2620962"/>
          </a:xfrm>
        </p:spPr>
        <p:txBody>
          <a:bodyPr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匈奴趁秦朝末年中原地区战乱之机，重新占领河套平原，并经常骚扰西汉北方边疆地区。西汉初年经济困难，国力有限，不具备打败匈奴的实力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3046095" y="3746500"/>
            <a:ext cx="253111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和亲政策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2050" y="4882515"/>
            <a:ext cx="2938780" cy="91440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FFFF00"/>
            </a:solidFill>
            <a:miter lim="800000"/>
          </a:ln>
        </p:spPr>
        <p:txBody>
          <a:bodyPr wrap="none">
            <a:spAutoFit/>
          </a:bodyPr>
          <a:p>
            <a:r>
              <a:rPr kumimoji="1" lang="zh-CN" altLang="en-US" sz="5400" b="1"/>
              <a:t>昭君出塞</a:t>
            </a:r>
            <a:endParaRPr kumimoji="1" lang="zh-CN" altLang="en-US" sz="5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  <p:bldP spid="25604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40961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0" y="52070"/>
            <a:ext cx="12182475" cy="6805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文本框 40962"/>
          <p:cNvSpPr txBox="1"/>
          <p:nvPr/>
        </p:nvSpPr>
        <p:spPr>
          <a:xfrm>
            <a:off x="2711450" y="908050"/>
            <a:ext cx="309721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动脑筋：</a:t>
            </a:r>
            <a:endParaRPr lang="zh-CN" altLang="en-US" sz="3600" b="1">
              <a:solidFill>
                <a:srgbClr val="CC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28675" name="图片 40963" descr="思考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549275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文本框 40964"/>
          <p:cNvSpPr txBox="1"/>
          <p:nvPr/>
        </p:nvSpPr>
        <p:spPr>
          <a:xfrm>
            <a:off x="2547938" y="3362325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6" name="矩形 40965"/>
          <p:cNvSpPr/>
          <p:nvPr/>
        </p:nvSpPr>
        <p:spPr>
          <a:xfrm>
            <a:off x="1919288" y="1773238"/>
            <a:ext cx="5976937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汉武帝派谁反击匈奴？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2495550" y="2420938"/>
            <a:ext cx="280828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卫青、霍去病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0968" name="矩形 40967"/>
          <p:cNvSpPr/>
          <p:nvPr/>
        </p:nvSpPr>
        <p:spPr>
          <a:xfrm>
            <a:off x="1919288" y="2924175"/>
            <a:ext cx="604837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汉武帝发动了几次对匈奴的战争？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9" name="矩形 40968"/>
          <p:cNvSpPr/>
          <p:nvPr/>
        </p:nvSpPr>
        <p:spPr>
          <a:xfrm>
            <a:off x="1919288" y="4149725"/>
            <a:ext cx="5976937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北击匈奴结果如何？有何作用？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0" name="文本框 40969"/>
          <p:cNvSpPr txBox="1"/>
          <p:nvPr/>
        </p:nvSpPr>
        <p:spPr>
          <a:xfrm>
            <a:off x="3435985" y="3580130"/>
            <a:ext cx="927100" cy="4311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三次   </a:t>
            </a:r>
            <a:endParaRPr lang="en-US" altLang="zh-CN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2351088" y="4868863"/>
            <a:ext cx="5473700" cy="711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解除了匈奴对北部边郡的威胁，开通了西汉联系西域以及中亚的通道。</a:t>
            </a:r>
            <a:endParaRPr lang="en-US" altLang="zh-CN" sz="1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83" name="图片 40971" descr="a%20kneeli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7888" y="5678488"/>
            <a:ext cx="719137" cy="1179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4" name="图片 40972" descr="20091011047423310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363" y="836613"/>
            <a:ext cx="1008062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41350" y="1913255"/>
            <a:ext cx="914400" cy="254000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FFFF00"/>
            </a:solidFill>
            <a:miter lim="800000"/>
          </a:ln>
        </p:spPr>
        <p:txBody>
          <a:bodyPr vert="eaVert" wrap="none">
            <a:spAutoFit/>
          </a:bodyPr>
          <a:p>
            <a:r>
              <a:rPr kumimoji="1" lang="zh-CN" altLang="en-US" sz="4800" b="1"/>
              <a:t>北击匈奴</a:t>
            </a:r>
            <a:endParaRPr kumimoji="1" lang="zh-CN" altLang="en-US" sz="48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  <p:bldP spid="40967" grpId="0"/>
      <p:bldP spid="40968" grpId="0"/>
      <p:bldP spid="40969" grpId="0"/>
      <p:bldP spid="40970" grpId="0"/>
      <p:bldP spid="409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Group 2"/>
          <p:cNvGrpSpPr/>
          <p:nvPr/>
        </p:nvGrpSpPr>
        <p:grpSpPr>
          <a:xfrm>
            <a:off x="1712913" y="203200"/>
            <a:ext cx="8778875" cy="6275388"/>
            <a:chOff x="0" y="0"/>
            <a:chExt cx="5530" cy="4278"/>
          </a:xfrm>
        </p:grpSpPr>
        <p:pic>
          <p:nvPicPr>
            <p:cNvPr id="8194" name="Picture 3" descr="sxtb_sxgl_lsch2"/>
            <p:cNvPicPr>
              <a:picLocks noChangeAspect="1"/>
            </p:cNvPicPr>
            <p:nvPr/>
          </p:nvPicPr>
          <p:blipFill>
            <a:blip r:embed="rId1">
              <a:lum contrast="12000"/>
            </a:blip>
            <a:stretch>
              <a:fillRect/>
            </a:stretch>
          </p:blipFill>
          <p:spPr>
            <a:xfrm>
              <a:off x="1722" y="0"/>
              <a:ext cx="1785" cy="20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195" name="Picture 4" descr="V1-8"/>
            <p:cNvPicPr>
              <a:picLocks noChangeAspect="1"/>
            </p:cNvPicPr>
            <p:nvPr/>
          </p:nvPicPr>
          <p:blipFill>
            <a:blip r:embed="rId2">
              <a:lum contrast="24000"/>
            </a:blip>
            <a:stretch>
              <a:fillRect/>
            </a:stretch>
          </p:blipFill>
          <p:spPr>
            <a:xfrm>
              <a:off x="477" y="2016"/>
              <a:ext cx="4608" cy="22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5" name="AutoShape 5"/>
            <p:cNvSpPr/>
            <p:nvPr/>
          </p:nvSpPr>
          <p:spPr>
            <a:xfrm>
              <a:off x="45" y="288"/>
              <a:ext cx="1536" cy="1344"/>
            </a:xfrm>
            <a:prstGeom prst="rightArrow">
              <a:avLst>
                <a:gd name="adj1" fmla="val 50000"/>
                <a:gd name="adj2" fmla="val 28571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fontAlgn="base" hangingPunct="1"/>
              <a:r>
                <a:rPr lang="zh-CN" altLang="en-US" sz="4400" b="1" strike="noStrike" noProof="1" dirty="0">
                  <a:solidFill>
                    <a:srgbClr val="FF33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汉高祖</a:t>
              </a:r>
              <a:endParaRPr lang="zh-CN" altLang="en-US" sz="4400" b="1" strike="noStrike" noProof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46" name="Text Box 6"/>
            <p:cNvSpPr txBox="1"/>
            <p:nvPr/>
          </p:nvSpPr>
          <p:spPr>
            <a:xfrm>
              <a:off x="4992" y="2603"/>
              <a:ext cx="538" cy="1210"/>
            </a:xfrm>
            <a:prstGeom prst="rect">
              <a:avLst/>
            </a:prstGeom>
            <a:solidFill>
              <a:srgbClr val="FF99FF"/>
            </a:solidFill>
            <a:ln w="9525">
              <a:noFill/>
              <a:miter/>
            </a:ln>
          </p:spPr>
          <p:txBody>
            <a:bodyPr vert="eaVert" wrap="none">
              <a:spAutoFit/>
            </a:bodyPr>
            <a:p>
              <a:pPr lvl="0" eaLnBrk="1" fontAlgn="base" hangingPunct="1"/>
              <a:r>
                <a:rPr lang="zh-CN" altLang="en-US" sz="4400" b="1" strike="noStrike" noProof="1" dirty="0">
                  <a:solidFill>
                    <a:srgbClr val="FFFF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汉景帝</a:t>
              </a:r>
              <a:endParaRPr lang="zh-CN" altLang="en-US" sz="4400" b="1" strike="noStrike" noProof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Text Box 7"/>
            <p:cNvSpPr txBox="1"/>
            <p:nvPr/>
          </p:nvSpPr>
          <p:spPr>
            <a:xfrm>
              <a:off x="0" y="2304"/>
              <a:ext cx="538" cy="1210"/>
            </a:xfrm>
            <a:prstGeom prst="rect">
              <a:avLst/>
            </a:prstGeom>
            <a:solidFill>
              <a:srgbClr val="FF99FF"/>
            </a:solidFill>
            <a:ln w="9525">
              <a:noFill/>
              <a:miter/>
            </a:ln>
          </p:spPr>
          <p:txBody>
            <a:bodyPr vert="eaVert" wrap="none">
              <a:spAutoFit/>
            </a:bodyPr>
            <a:p>
              <a:pPr lvl="0" eaLnBrk="1" fontAlgn="base" hangingPunct="1"/>
              <a:r>
                <a:rPr lang="zh-CN" altLang="en-US" sz="4400" b="1" strike="noStrike" noProof="1" dirty="0">
                  <a:solidFill>
                    <a:srgbClr val="FF33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2" charset="0"/>
                  <a:ea typeface="宋体" panose="02010600030101010101" pitchFamily="2" charset="-122"/>
                  <a:cs typeface="+mn-ea"/>
                </a:rPr>
                <a:t>汉文帝</a:t>
              </a:r>
              <a:endParaRPr lang="zh-CN" altLang="en-US" sz="4400" b="1" strike="noStrike" noProof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39937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60325"/>
            <a:ext cx="12129770" cy="6798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39938"/>
          <p:cNvSpPr txBox="1"/>
          <p:nvPr/>
        </p:nvSpPr>
        <p:spPr>
          <a:xfrm>
            <a:off x="2711450" y="908050"/>
            <a:ext cx="309721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动脑筋：</a:t>
            </a:r>
            <a:endParaRPr lang="zh-CN" altLang="en-US" sz="3600" b="1">
              <a:solidFill>
                <a:srgbClr val="CC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29699" name="图片 39939" descr="思考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549275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文本框 39940"/>
          <p:cNvSpPr txBox="1"/>
          <p:nvPr/>
        </p:nvSpPr>
        <p:spPr>
          <a:xfrm>
            <a:off x="2547938" y="3362325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2" name="矩形 39941"/>
          <p:cNvSpPr/>
          <p:nvPr/>
        </p:nvSpPr>
        <p:spPr>
          <a:xfrm>
            <a:off x="1919288" y="1773238"/>
            <a:ext cx="7272337" cy="5181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西域是现在的什么地方？为什么要通西域？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2063750" y="2420938"/>
            <a:ext cx="5832475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A.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新疆及其以西地区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eaLnBrk="0" hangingPunct="0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B.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联合西域各国，反对匈奴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9948" name="矩形 39947"/>
          <p:cNvSpPr/>
          <p:nvPr/>
        </p:nvSpPr>
        <p:spPr>
          <a:xfrm>
            <a:off x="2063750" y="3644900"/>
            <a:ext cx="4248150" cy="5181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张骞通西域有何意义？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50" name="文本框 39949"/>
          <p:cNvSpPr txBox="1"/>
          <p:nvPr/>
        </p:nvSpPr>
        <p:spPr>
          <a:xfrm>
            <a:off x="2279650" y="4508500"/>
            <a:ext cx="5545138" cy="711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公元前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年，汉宣帝设西域都护，西域正式成为西汉王朝的领土</a:t>
            </a:r>
            <a:endParaRPr lang="en-US" altLang="zh-CN" sz="1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9705" name="图片 39950" descr="a%20kneeli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7888" y="5678488"/>
            <a:ext cx="719137" cy="1179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6" name="图片 39951" descr="20091011047423310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1900" y="5378133"/>
            <a:ext cx="1008063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02920" y="1968500"/>
            <a:ext cx="914400" cy="254000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FFFF00"/>
            </a:solidFill>
            <a:miter lim="800000"/>
          </a:ln>
        </p:spPr>
        <p:txBody>
          <a:bodyPr vert="eaVert" wrap="none">
            <a:spAutoFit/>
          </a:bodyPr>
          <a:p>
            <a:r>
              <a:rPr kumimoji="1" lang="zh-CN" altLang="en-US" sz="4800" b="1"/>
              <a:t>经略西部</a:t>
            </a:r>
            <a:endParaRPr kumimoji="1" lang="zh-CN" altLang="en-US" sz="48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2" grpId="0" bldLvl="0" animBg="1"/>
      <p:bldP spid="39943" grpId="0"/>
      <p:bldP spid="39948" grpId="0" bldLvl="0" animBg="1"/>
      <p:bldP spid="3995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44033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" y="38100"/>
            <a:ext cx="12165330" cy="6773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44034"/>
          <p:cNvSpPr txBox="1"/>
          <p:nvPr/>
        </p:nvSpPr>
        <p:spPr>
          <a:xfrm>
            <a:off x="2711450" y="620713"/>
            <a:ext cx="309721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动脑筋：</a:t>
            </a:r>
            <a:endParaRPr lang="zh-CN" altLang="en-US" sz="3600" b="1">
              <a:solidFill>
                <a:srgbClr val="CC33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pic>
        <p:nvPicPr>
          <p:cNvPr id="30723" name="图片 44035" descr="思考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549275"/>
            <a:ext cx="9525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文本框 44036"/>
          <p:cNvSpPr txBox="1"/>
          <p:nvPr/>
        </p:nvSpPr>
        <p:spPr>
          <a:xfrm>
            <a:off x="2547938" y="3362325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0" hangingPunct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矩形 44037"/>
          <p:cNvSpPr/>
          <p:nvPr/>
        </p:nvSpPr>
        <p:spPr>
          <a:xfrm>
            <a:off x="1845945" y="3165158"/>
            <a:ext cx="5976938" cy="5181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2.“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西南夷”指什么？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9" name="文本框 44038"/>
          <p:cNvSpPr txBox="1"/>
          <p:nvPr/>
        </p:nvSpPr>
        <p:spPr>
          <a:xfrm>
            <a:off x="1992313" y="3716338"/>
            <a:ext cx="5184775" cy="82296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西汉时期，今四川西南、贵州、云南等地居住的少数民族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4040" name="矩形 44039"/>
          <p:cNvSpPr/>
          <p:nvPr/>
        </p:nvSpPr>
        <p:spPr>
          <a:xfrm>
            <a:off x="1774825" y="1484313"/>
            <a:ext cx="6048375" cy="5181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汉武帝在南部实行怎样统治？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1" name="矩形 44040"/>
          <p:cNvSpPr/>
          <p:nvPr/>
        </p:nvSpPr>
        <p:spPr>
          <a:xfrm>
            <a:off x="1919288" y="4652963"/>
            <a:ext cx="5976937" cy="51816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t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西南开边有何影响？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42" name="文本框 44041"/>
          <p:cNvSpPr txBox="1"/>
          <p:nvPr/>
        </p:nvSpPr>
        <p:spPr>
          <a:xfrm>
            <a:off x="1919288" y="2060575"/>
            <a:ext cx="5905500" cy="90614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A.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铲除当地势力；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B.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设置会稽郡及南海九郡；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4043" name="文本框 44042"/>
          <p:cNvSpPr txBox="1"/>
          <p:nvPr/>
        </p:nvSpPr>
        <p:spPr>
          <a:xfrm>
            <a:off x="2135188" y="5229225"/>
            <a:ext cx="5473700" cy="1320165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 anchor="t">
            <a:spAutoFit/>
          </a:bodyPr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改善了民族关系，促进民族之间经济、文化的交流，对奠定国家疆域、巩固发展统一的多民族国家起到了积极作用。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eaLnBrk="0" hangingPunct="0">
              <a:lnSpc>
                <a:spcPct val="80000"/>
              </a:lnSpc>
              <a:spcBef>
                <a:spcPct val="50000"/>
              </a:spcBef>
            </a:pPr>
            <a:endParaRPr lang="zh-CN" altLang="en-US" sz="1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475" y="2259330"/>
            <a:ext cx="914400" cy="2540000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FFFF00"/>
            </a:solidFill>
            <a:miter lim="800000"/>
          </a:ln>
        </p:spPr>
        <p:txBody>
          <a:bodyPr vert="eaVert" wrap="none">
            <a:spAutoFit/>
          </a:bodyPr>
          <a:p>
            <a:r>
              <a:rPr kumimoji="1" lang="zh-CN" altLang="en-US" sz="4800" b="1"/>
              <a:t>一统南方</a:t>
            </a:r>
            <a:endParaRPr kumimoji="1" lang="zh-CN" altLang="en-US" sz="48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8" grpId="0" bldLvl="0" animBg="1"/>
      <p:bldP spid="44039" grpId="0" bldLvl="0" animBg="1"/>
      <p:bldP spid="44040" grpId="0" bldLvl="0" animBg="1"/>
      <p:bldP spid="44041" grpId="0" bldLvl="0" animBg="1"/>
      <p:bldP spid="44042" grpId="0" bldLvl="0" animBg="1"/>
      <p:bldP spid="4404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合 21505"/>
          <p:cNvGrpSpPr/>
          <p:nvPr/>
        </p:nvGrpSpPr>
        <p:grpSpPr>
          <a:xfrm>
            <a:off x="120015" y="198120"/>
            <a:ext cx="11932285" cy="6529705"/>
            <a:chOff x="576" y="433"/>
            <a:chExt cx="4896" cy="3725"/>
          </a:xfrm>
        </p:grpSpPr>
        <p:pic>
          <p:nvPicPr>
            <p:cNvPr id="21507" name="图片 21506" descr="和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76" y="433"/>
              <a:ext cx="4896" cy="3725"/>
            </a:xfrm>
            <a:prstGeom prst="rect">
              <a:avLst/>
            </a:prstGeom>
            <a:noFill/>
            <a:ln w="76200" cap="flat" cmpd="sng">
              <a:pattFill prst="horzBrick">
                <a:fgClr>
                  <a:srgbClr val="660033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1508" name="文本框 21507"/>
            <p:cNvSpPr txBox="1"/>
            <p:nvPr/>
          </p:nvSpPr>
          <p:spPr>
            <a:xfrm>
              <a:off x="2928" y="3168"/>
              <a:ext cx="288" cy="2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b="1">
                  <a:latin typeface="Arial" panose="020B0604020202020204" pitchFamily="34" charset="0"/>
                  <a:ea typeface="宋体" panose="02010600030101010101" pitchFamily="2" charset="-122"/>
                </a:rPr>
                <a:t>夜郎</a:t>
              </a:r>
              <a:endParaRPr lang="zh-CN" altLang="en-US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09" name="文本框 21508"/>
          <p:cNvSpPr txBox="1"/>
          <p:nvPr/>
        </p:nvSpPr>
        <p:spPr>
          <a:xfrm>
            <a:off x="2514600" y="2057400"/>
            <a:ext cx="7543800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椭圆 21509"/>
          <p:cNvSpPr/>
          <p:nvPr/>
        </p:nvSpPr>
        <p:spPr>
          <a:xfrm>
            <a:off x="6600825" y="3860800"/>
            <a:ext cx="144463" cy="142875"/>
          </a:xfrm>
          <a:prstGeom prst="ellipse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1" name="文本框 21510"/>
          <p:cNvSpPr txBox="1"/>
          <p:nvPr/>
        </p:nvSpPr>
        <p:spPr>
          <a:xfrm>
            <a:off x="6672263" y="3860800"/>
            <a:ext cx="792162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0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长安</a:t>
            </a:r>
            <a:endParaRPr lang="zh-CN" altLang="en-US" sz="20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13" name="直接连接符 21512"/>
          <p:cNvSpPr/>
          <p:nvPr/>
        </p:nvSpPr>
        <p:spPr>
          <a:xfrm flipH="1" flipV="1">
            <a:off x="6672263" y="1268413"/>
            <a:ext cx="1587" cy="25971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1514" name="文本框 21513"/>
          <p:cNvSpPr txBox="1"/>
          <p:nvPr/>
        </p:nvSpPr>
        <p:spPr>
          <a:xfrm>
            <a:off x="4151313" y="620713"/>
            <a:ext cx="2209800" cy="57912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北击匈奴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7" name="直接连接符 21516"/>
          <p:cNvSpPr/>
          <p:nvPr/>
        </p:nvSpPr>
        <p:spPr>
          <a:xfrm flipH="1">
            <a:off x="6024563" y="4005263"/>
            <a:ext cx="647700" cy="14414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1518" name="文本框 21517"/>
          <p:cNvSpPr txBox="1"/>
          <p:nvPr/>
        </p:nvSpPr>
        <p:spPr>
          <a:xfrm>
            <a:off x="4583113" y="5589588"/>
            <a:ext cx="2017712" cy="57912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3" action="ppaction://hlinksldjump"/>
              </a:rPr>
              <a:t>西南开边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1" name="直接连接符 21520"/>
          <p:cNvSpPr/>
          <p:nvPr/>
        </p:nvSpPr>
        <p:spPr>
          <a:xfrm flipH="1" flipV="1">
            <a:off x="2927350" y="3068638"/>
            <a:ext cx="3673475" cy="7921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1522" name="文本框 21521"/>
          <p:cNvSpPr txBox="1"/>
          <p:nvPr/>
        </p:nvSpPr>
        <p:spPr>
          <a:xfrm>
            <a:off x="1524000" y="2420938"/>
            <a:ext cx="2160588" cy="51816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4" action="ppaction://hlinksldjump"/>
              </a:rPr>
              <a:t>张骞通西域</a:t>
            </a:r>
            <a:endParaRPr lang="zh-CN" altLang="en-US" sz="2800" b="1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23" name="图片 21522" descr="20091011047423310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5589588"/>
            <a:ext cx="1008063" cy="95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  <p:sndAc>
      <p:stSnd>
        <p:snd r:embed="rId7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4" grpId="0" bldLvl="0" animBg="1"/>
      <p:bldP spid="21518" grpId="0" bldLvl="0" animBg="1"/>
      <p:bldP spid="2152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3648075" y="1700213"/>
            <a:ext cx="53276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3200" b="1" dirty="0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2" charset="-122"/>
                <a:hlinkClick r:id="rId1" action="ppaction://hlinksldjump"/>
              </a:rPr>
              <a:t>北击匈奴</a:t>
            </a: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  <a:hlinkClick r:id="rId1" action="ppaction://hlinksldjump"/>
              </a:rPr>
              <a:t>（卫青、霍去病）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6627" name="左大括号 26626"/>
          <p:cNvSpPr/>
          <p:nvPr/>
        </p:nvSpPr>
        <p:spPr>
          <a:xfrm>
            <a:off x="3503613" y="1700213"/>
            <a:ext cx="360362" cy="3744912"/>
          </a:xfrm>
          <a:prstGeom prst="leftBrace">
            <a:avLst>
              <a:gd name="adj1" fmla="val 86600"/>
              <a:gd name="adj2" fmla="val 50000"/>
            </a:avLst>
          </a:prstGeom>
          <a:noFill/>
          <a:ln w="698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28" name="文本框 26627"/>
          <p:cNvSpPr txBox="1"/>
          <p:nvPr/>
        </p:nvSpPr>
        <p:spPr>
          <a:xfrm>
            <a:off x="3863975" y="3068638"/>
            <a:ext cx="324008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派张骞出使西域</a:t>
            </a:r>
            <a:endParaRPr lang="zh-CN" altLang="en-US" sz="3200" b="1" dirty="0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3863975" y="4365625"/>
            <a:ext cx="453707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在南部和西南部设郡县</a:t>
            </a:r>
            <a:endParaRPr lang="zh-CN" altLang="en-US" sz="3200" b="1" dirty="0">
              <a:solidFill>
                <a:srgbClr val="8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3503930" y="594360"/>
            <a:ext cx="423481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经略边疆小总结：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1992313" y="3213100"/>
            <a:ext cx="172878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措施：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3863975" y="2420938"/>
            <a:ext cx="15843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效果：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6633" name="文本框 26632"/>
          <p:cNvSpPr txBox="1"/>
          <p:nvPr/>
        </p:nvSpPr>
        <p:spPr>
          <a:xfrm>
            <a:off x="3935413" y="3716338"/>
            <a:ext cx="15113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效果：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6634" name="文本框 26633"/>
          <p:cNvSpPr txBox="1"/>
          <p:nvPr/>
        </p:nvSpPr>
        <p:spPr>
          <a:xfrm>
            <a:off x="3935413" y="4941888"/>
            <a:ext cx="151288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效果：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6635" name="文本框 26634"/>
          <p:cNvSpPr txBox="1"/>
          <p:nvPr/>
        </p:nvSpPr>
        <p:spPr>
          <a:xfrm>
            <a:off x="5087938" y="2420938"/>
            <a:ext cx="475297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匈奴再也无力与汉朝对抗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6636" name="文本框 26635"/>
          <p:cNvSpPr txBox="1"/>
          <p:nvPr/>
        </p:nvSpPr>
        <p:spPr>
          <a:xfrm>
            <a:off x="5014913" y="3716338"/>
            <a:ext cx="324008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1" charset="-122"/>
              </a:rPr>
              <a:t>开辟了丝绸之路</a:t>
            </a:r>
            <a:endParaRPr lang="zh-CN" altLang="en-US" sz="32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6637" name="文本框 26636"/>
          <p:cNvSpPr txBox="1"/>
          <p:nvPr/>
        </p:nvSpPr>
        <p:spPr>
          <a:xfrm>
            <a:off x="5014913" y="4940300"/>
            <a:ext cx="529272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1" charset="-122"/>
              </a:rPr>
              <a:t>促进了民族间经济、文化的交流</a:t>
            </a:r>
            <a:endParaRPr lang="zh-CN" altLang="en-US" sz="28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3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2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663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662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3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63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3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63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0244"/>
          <p:cNvSpPr txBox="1"/>
          <p:nvPr/>
        </p:nvSpPr>
        <p:spPr>
          <a:xfrm>
            <a:off x="1946275" y="50165"/>
            <a:ext cx="55626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说出西汉疆域的四至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26" name="图片 10246" descr="DSC05123"/>
          <p:cNvPicPr>
            <a:picLocks noChangeAspect="1"/>
          </p:cNvPicPr>
          <p:nvPr/>
        </p:nvPicPr>
        <p:blipFill>
          <a:blip r:embed="rId1"/>
          <a:srcRect l="4973" t="7419" r="3520" b="11220"/>
          <a:stretch>
            <a:fillRect/>
          </a:stretch>
        </p:blipFill>
        <p:spPr>
          <a:xfrm>
            <a:off x="172720" y="690245"/>
            <a:ext cx="11785600" cy="6072505"/>
          </a:xfrm>
          <a:prstGeom prst="rect">
            <a:avLst/>
          </a:prstGeom>
          <a:noFill/>
          <a:ln w="2857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249" name="圆角矩形 10248"/>
          <p:cNvSpPr/>
          <p:nvPr/>
        </p:nvSpPr>
        <p:spPr>
          <a:xfrm>
            <a:off x="9839325" y="3882390"/>
            <a:ext cx="576263" cy="12239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80"/>
              </a:gs>
              <a:gs pos="100000">
                <a:srgbClr val="00003B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/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0" hangingPunct="0"/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</a:t>
            </a:r>
            <a:endParaRPr lang="zh-CN" altLang="en-US" sz="28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圆角矩形 10249"/>
          <p:cNvSpPr/>
          <p:nvPr/>
        </p:nvSpPr>
        <p:spPr>
          <a:xfrm>
            <a:off x="1152208" y="2460625"/>
            <a:ext cx="576262" cy="12239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80"/>
              </a:gs>
              <a:gs pos="100000">
                <a:srgbClr val="00003B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/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0" hangingPunct="0"/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域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圆角矩形 10250"/>
          <p:cNvSpPr/>
          <p:nvPr/>
        </p:nvSpPr>
        <p:spPr>
          <a:xfrm>
            <a:off x="5707380" y="2626360"/>
            <a:ext cx="2016125" cy="5746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80"/>
              </a:gs>
              <a:gs pos="100000">
                <a:srgbClr val="00003B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/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大漠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圆角矩形 10251"/>
          <p:cNvSpPr/>
          <p:nvPr/>
        </p:nvSpPr>
        <p:spPr>
          <a:xfrm>
            <a:off x="2810193" y="5678805"/>
            <a:ext cx="2016125" cy="5746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0080"/>
              </a:gs>
              <a:gs pos="100000">
                <a:srgbClr val="00003B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/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南海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31" name="图片 10252" descr="a%20kneeli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888" y="5678488"/>
            <a:ext cx="719137" cy="1179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bldLvl="0" animBg="1"/>
      <p:bldP spid="10250" grpId="0" bldLvl="0" animBg="1"/>
      <p:bldP spid="10251" grpId="0" bldLvl="0" animBg="1"/>
      <p:bldP spid="1025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96257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" y="34290"/>
            <a:ext cx="12096115" cy="6746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9" name="文本框 96258"/>
          <p:cNvSpPr txBox="1"/>
          <p:nvPr/>
        </p:nvSpPr>
        <p:spPr>
          <a:xfrm>
            <a:off x="1703388" y="1052513"/>
            <a:ext cx="827088" cy="47853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44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汉武帝的改革</a:t>
            </a:r>
            <a:endParaRPr lang="zh-CN" altLang="en-US" sz="44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  <a:p>
            <a:pPr lvl="0" fontAlgn="base"/>
            <a:endParaRPr lang="zh-CN" altLang="en-US" sz="44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60" name="左大括号 96259"/>
          <p:cNvSpPr/>
          <p:nvPr/>
        </p:nvSpPr>
        <p:spPr>
          <a:xfrm>
            <a:off x="2351088" y="981075"/>
            <a:ext cx="288925" cy="4681538"/>
          </a:xfrm>
          <a:prstGeom prst="leftBrace">
            <a:avLst>
              <a:gd name="adj1" fmla="val 134952"/>
              <a:gd name="adj2" fmla="val 50000"/>
            </a:avLst>
          </a:prstGeom>
          <a:solidFill>
            <a:srgbClr val="FFFF00"/>
          </a:solidFill>
          <a:ln w="2857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1" name="文本框 96260">
            <a:hlinkClick r:id="" action="ppaction://noaction"/>
          </p:cNvPr>
          <p:cNvSpPr txBox="1"/>
          <p:nvPr/>
        </p:nvSpPr>
        <p:spPr>
          <a:xfrm>
            <a:off x="2711450" y="1341438"/>
            <a:ext cx="1368425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44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政治</a:t>
            </a:r>
            <a:endParaRPr lang="zh-CN" altLang="en-US" sz="44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62" name="文本框 96261"/>
          <p:cNvSpPr txBox="1"/>
          <p:nvPr/>
        </p:nvSpPr>
        <p:spPr>
          <a:xfrm>
            <a:off x="4224338" y="404813"/>
            <a:ext cx="6443663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28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削弱相权王权，加强皇权和中央集权</a:t>
            </a:r>
            <a:endParaRPr lang="zh-CN" altLang="en-US" sz="28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64" name="文本框 96263">
            <a:hlinkClick r:id="" action="ppaction://noaction"/>
          </p:cNvPr>
          <p:cNvSpPr txBox="1"/>
          <p:nvPr/>
        </p:nvSpPr>
        <p:spPr>
          <a:xfrm>
            <a:off x="4295775" y="1268413"/>
            <a:ext cx="33115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32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加强中央监察权</a:t>
            </a:r>
            <a:endParaRPr lang="zh-CN" altLang="en-US" sz="32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66" name="文本框 96265">
            <a:hlinkClick r:id="" action="ppaction://noaction"/>
          </p:cNvPr>
          <p:cNvSpPr txBox="1"/>
          <p:nvPr/>
        </p:nvSpPr>
        <p:spPr>
          <a:xfrm>
            <a:off x="4367213" y="2060575"/>
            <a:ext cx="316865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32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加强中央经济权</a:t>
            </a:r>
            <a:endParaRPr lang="zh-CN" altLang="en-US" sz="32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67" name="左大括号 96266"/>
          <p:cNvSpPr/>
          <p:nvPr/>
        </p:nvSpPr>
        <p:spPr>
          <a:xfrm>
            <a:off x="4008438" y="908050"/>
            <a:ext cx="144462" cy="1800225"/>
          </a:xfrm>
          <a:prstGeom prst="leftBrace">
            <a:avLst>
              <a:gd name="adj1" fmla="val 103788"/>
              <a:gd name="adj2" fmla="val 50000"/>
            </a:avLst>
          </a:prstGeom>
          <a:solidFill>
            <a:srgbClr val="FFFF00"/>
          </a:solidFill>
          <a:ln w="1587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8" name="文本框 96267"/>
          <p:cNvSpPr txBox="1"/>
          <p:nvPr/>
        </p:nvSpPr>
        <p:spPr>
          <a:xfrm>
            <a:off x="2566988" y="3068638"/>
            <a:ext cx="1296988" cy="7010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文化</a:t>
            </a:r>
            <a:endParaRPr lang="zh-CN" altLang="en-US" sz="40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69" name="文本框 96268">
            <a:hlinkClick r:id="" action="ppaction://noaction"/>
          </p:cNvPr>
          <p:cNvSpPr txBox="1"/>
          <p:nvPr/>
        </p:nvSpPr>
        <p:spPr>
          <a:xfrm>
            <a:off x="3719513" y="2924175"/>
            <a:ext cx="2232025" cy="10668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32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罢黜百家，</a:t>
            </a:r>
            <a:endParaRPr lang="zh-CN" altLang="en-US" sz="32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  <a:p>
            <a:pPr lvl="0" fontAlgn="base"/>
            <a:r>
              <a:rPr lang="zh-CN" altLang="en-US" sz="32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独尊儒术</a:t>
            </a:r>
            <a:endParaRPr lang="zh-CN" altLang="en-US" sz="32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70" name="文本框 96269"/>
          <p:cNvSpPr txBox="1"/>
          <p:nvPr/>
        </p:nvSpPr>
        <p:spPr>
          <a:xfrm>
            <a:off x="2711450" y="5084763"/>
            <a:ext cx="2952750" cy="70104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40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民族关系</a:t>
            </a:r>
            <a:endParaRPr lang="zh-CN" altLang="en-US" sz="40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71" name="文本框 96270"/>
          <p:cNvSpPr txBox="1"/>
          <p:nvPr/>
        </p:nvSpPr>
        <p:spPr>
          <a:xfrm>
            <a:off x="5232400" y="4724400"/>
            <a:ext cx="338455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32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向北：北击匈奴</a:t>
            </a:r>
            <a:endParaRPr lang="zh-CN" altLang="en-US" sz="32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72" name="文本框 96271">
            <a:hlinkClick r:id="" action="ppaction://noaction"/>
          </p:cNvPr>
          <p:cNvSpPr txBox="1"/>
          <p:nvPr/>
        </p:nvSpPr>
        <p:spPr>
          <a:xfrm>
            <a:off x="5303838" y="5373688"/>
            <a:ext cx="410527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32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向西：张骞通西域</a:t>
            </a:r>
            <a:endParaRPr lang="zh-CN" altLang="en-US" sz="32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73" name="文本框 96272">
            <a:hlinkClick r:id="" action="ppaction://noaction"/>
          </p:cNvPr>
          <p:cNvSpPr txBox="1"/>
          <p:nvPr/>
        </p:nvSpPr>
        <p:spPr>
          <a:xfrm>
            <a:off x="5375275" y="6021388"/>
            <a:ext cx="3313113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32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西南：西南开边</a:t>
            </a:r>
            <a:endParaRPr lang="zh-CN" altLang="en-US" sz="32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75" name="左大括号 96274"/>
          <p:cNvSpPr/>
          <p:nvPr/>
        </p:nvSpPr>
        <p:spPr>
          <a:xfrm>
            <a:off x="4943475" y="4797425"/>
            <a:ext cx="144463" cy="1655763"/>
          </a:xfrm>
          <a:prstGeom prst="leftBrace">
            <a:avLst>
              <a:gd name="adj1" fmla="val 95459"/>
              <a:gd name="adj2" fmla="val 50000"/>
            </a:avLst>
          </a:prstGeom>
          <a:solidFill>
            <a:srgbClr val="FFFF00"/>
          </a:solidFill>
          <a:ln w="1587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77" name="左大括号 96276"/>
          <p:cNvSpPr/>
          <p:nvPr/>
        </p:nvSpPr>
        <p:spPr>
          <a:xfrm>
            <a:off x="5664200" y="2708275"/>
            <a:ext cx="144463" cy="1800225"/>
          </a:xfrm>
          <a:prstGeom prst="leftBrace">
            <a:avLst>
              <a:gd name="adj1" fmla="val 103788"/>
              <a:gd name="adj2" fmla="val 50000"/>
            </a:avLst>
          </a:prstGeom>
          <a:solidFill>
            <a:srgbClr val="FFFF00"/>
          </a:solidFill>
          <a:ln w="1587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78" name="文本框 96277">
            <a:hlinkClick r:id="" action="ppaction://noaction"/>
          </p:cNvPr>
          <p:cNvSpPr txBox="1"/>
          <p:nvPr/>
        </p:nvSpPr>
        <p:spPr>
          <a:xfrm>
            <a:off x="5880100" y="2636838"/>
            <a:ext cx="316865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32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实质：文化专制</a:t>
            </a:r>
            <a:endParaRPr lang="zh-CN" altLang="en-US" sz="32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79" name="文本框 96278">
            <a:hlinkClick r:id="" action="ppaction://noaction"/>
          </p:cNvPr>
          <p:cNvSpPr txBox="1"/>
          <p:nvPr/>
        </p:nvSpPr>
        <p:spPr>
          <a:xfrm>
            <a:off x="5880100" y="3213100"/>
            <a:ext cx="43561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28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目的：实现政治上的统一</a:t>
            </a:r>
            <a:endParaRPr lang="zh-CN" altLang="en-US" sz="28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80" name="文本框 96279">
            <a:hlinkClick r:id="" action="ppaction://noaction"/>
          </p:cNvPr>
          <p:cNvSpPr txBox="1"/>
          <p:nvPr/>
        </p:nvSpPr>
        <p:spPr>
          <a:xfrm>
            <a:off x="5951538" y="3716338"/>
            <a:ext cx="489743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24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措施：设太学、教科书、五经博士</a:t>
            </a:r>
            <a:endParaRPr lang="zh-CN" altLang="en-US" sz="24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96281" name="文本框 96280">
            <a:hlinkClick r:id="" action="ppaction://noaction"/>
          </p:cNvPr>
          <p:cNvSpPr txBox="1"/>
          <p:nvPr/>
        </p:nvSpPr>
        <p:spPr>
          <a:xfrm>
            <a:off x="5951538" y="4292600"/>
            <a:ext cx="489743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fontAlgn="base"/>
            <a:r>
              <a:rPr lang="zh-CN" altLang="en-US" sz="24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  <a:cs typeface="+mn-ea"/>
              </a:rPr>
              <a:t>影响：儒学成为正统思想</a:t>
            </a:r>
            <a:endParaRPr lang="zh-CN" altLang="en-US" sz="2400" b="1" strike="noStrike" noProof="1" dirty="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8620" y="102870"/>
            <a:ext cx="1713230" cy="1005840"/>
          </a:xfrm>
          <a:prstGeom prst="rect">
            <a:avLst/>
          </a:prstGeom>
          <a:noFill/>
          <a:ln w="9525" algn="ctr">
            <a:solidFill>
              <a:srgbClr val="FF9900"/>
            </a:solidFill>
            <a:miter lim="800000"/>
          </a:ln>
        </p:spPr>
        <p:txBody>
          <a:bodyPr wrap="none">
            <a:spAutoFit/>
          </a:bodyPr>
          <a:p>
            <a:r>
              <a:rPr kumimoji="1" lang="zh-CN" altLang="en-US" sz="6000" b="1">
                <a:solidFill>
                  <a:srgbClr val="FF00FF"/>
                </a:solidFill>
              </a:rPr>
              <a:t>小结</a:t>
            </a:r>
            <a:endParaRPr kumimoji="1" lang="zh-CN" altLang="en-US" sz="60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6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6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6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6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6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6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6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6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6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6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6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6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3" dur="5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6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6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6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1" grpId="0"/>
      <p:bldP spid="96262" grpId="0"/>
      <p:bldP spid="96264" grpId="0"/>
      <p:bldP spid="96266" grpId="0"/>
      <p:bldP spid="96268" grpId="0"/>
      <p:bldP spid="96269" grpId="0"/>
      <p:bldP spid="96270" grpId="0"/>
      <p:bldP spid="96271" grpId="0"/>
      <p:bldP spid="96272" grpId="0"/>
      <p:bldP spid="96273" grpId="0"/>
      <p:bldP spid="96278" grpId="0"/>
      <p:bldP spid="96279" grpId="0"/>
      <p:bldP spid="96280" grpId="0"/>
      <p:bldP spid="9628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1012" name="对象 171011">
            <a:hlinkClick r:id="rId1" action="ppaction://hlinksldjump"/>
          </p:cNvPr>
          <p:cNvGraphicFramePr/>
          <p:nvPr/>
        </p:nvGraphicFramePr>
        <p:xfrm>
          <a:off x="1524000" y="228600"/>
          <a:ext cx="4152900" cy="602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885950" imgH="2733675" progId="MSPhotoEd.3">
                  <p:embed/>
                </p:oleObj>
              </mc:Choice>
              <mc:Fallback>
                <p:oleObj name="" r:id="rId2" imgW="1885950" imgH="2733675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24000" y="228600"/>
                        <a:ext cx="4152900" cy="602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1013" name="图片 171012" descr="u=4286279383,3545492596&amp;fm=2&amp;gp=31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6113" y="476250"/>
            <a:ext cx="3671887" cy="5113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1014" name="文本框 171013"/>
          <p:cNvSpPr txBox="1"/>
          <p:nvPr/>
        </p:nvSpPr>
        <p:spPr>
          <a:xfrm>
            <a:off x="695325" y="5697538"/>
            <a:ext cx="5400675" cy="115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秦始皇－</a:t>
            </a:r>
            <a:r>
              <a:rPr lang="zh-CN" altLang="en-US" sz="2800" b="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嬴政</a:t>
            </a:r>
            <a:endParaRPr lang="zh-CN" altLang="en-US" sz="2800" b="0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en-US" altLang="zh-CN" sz="28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公元前</a:t>
            </a:r>
            <a:r>
              <a:rPr lang="en-US" altLang="zh-CN" sz="28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259</a:t>
            </a:r>
            <a:r>
              <a:rPr lang="zh-CN" altLang="en-US" sz="2800" b="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～前</a:t>
            </a:r>
            <a:r>
              <a:rPr lang="en-US" altLang="zh-CN" sz="2800" b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210)</a:t>
            </a:r>
            <a:endParaRPr lang="en-US" altLang="zh-CN" sz="28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1015" name="文本框 171014"/>
          <p:cNvSpPr txBox="1"/>
          <p:nvPr/>
        </p:nvSpPr>
        <p:spPr>
          <a:xfrm>
            <a:off x="7010400" y="5715000"/>
            <a:ext cx="3657600" cy="115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汉武帝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刘彻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（公元前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156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～前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87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1016" name="矩形 171015"/>
          <p:cNvSpPr/>
          <p:nvPr/>
        </p:nvSpPr>
        <p:spPr>
          <a:xfrm>
            <a:off x="5410200" y="1524000"/>
            <a:ext cx="1230313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1017" name="矩形 171016"/>
          <p:cNvSpPr/>
          <p:nvPr/>
        </p:nvSpPr>
        <p:spPr>
          <a:xfrm>
            <a:off x="5486400" y="3886200"/>
            <a:ext cx="1230313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k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6" grpId="0"/>
      <p:bldP spid="1710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9" name="折角形 123908"/>
          <p:cNvSpPr/>
          <p:nvPr/>
        </p:nvSpPr>
        <p:spPr>
          <a:xfrm>
            <a:off x="77470" y="1042670"/>
            <a:ext cx="12038965" cy="5763895"/>
          </a:xfrm>
          <a:prstGeom prst="foldedCorner">
            <a:avLst>
              <a:gd name="adj" fmla="val 12500"/>
            </a:avLst>
          </a:prstGeom>
          <a:solidFill>
            <a:srgbClr val="FFC000"/>
          </a:solidFill>
          <a:ln w="38100" cap="flat" cmpd="sng">
            <a:solidFill>
              <a:srgbClr val="993366"/>
            </a:solidFill>
            <a:prstDash val="solid"/>
            <a:headEnd type="none" w="med" len="med"/>
            <a:tailEnd type="none" w="med" len="med"/>
          </a:ln>
        </p:spPr>
        <p:txBody>
          <a:bodyPr wrap="none"/>
          <a:p>
            <a:pPr lvl="0" algn="ctr"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秦始皇、汉武帝加强中央集权的措施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lvl="0" algn="ctr"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Wingdings" panose="05000000000000000000" pitchFamily="2" charset="2"/>
              </a:rPr>
              <a:t>    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23911" name="横卷形 123910"/>
          <p:cNvSpPr/>
          <p:nvPr/>
        </p:nvSpPr>
        <p:spPr>
          <a:xfrm>
            <a:off x="1524000" y="18415"/>
            <a:ext cx="3124200" cy="1093470"/>
          </a:xfrm>
          <a:prstGeom prst="horizontalScroll">
            <a:avLst>
              <a:gd name="adj" fmla="val 13750"/>
            </a:avLst>
          </a:prstGeom>
          <a:solidFill>
            <a:srgbClr val="FFFFFF"/>
          </a:solidFill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lvl="0" algn="ctr">
              <a:spcBef>
                <a:spcPct val="0"/>
              </a:spcBef>
              <a:buClr>
                <a:srgbClr val="000000"/>
              </a:buClr>
            </a:pPr>
            <a:r>
              <a:rPr lang="zh-CN" altLang="en-US" sz="48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仿宋_GB2312" pitchFamily="49" charset="-122"/>
              </a:rPr>
              <a:t>练 一 练</a:t>
            </a:r>
            <a:endParaRPr lang="zh-CN" altLang="en-US" sz="48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仿宋_GB2312" pitchFamily="49" charset="-122"/>
            </a:endParaRPr>
          </a:p>
        </p:txBody>
      </p:sp>
      <p:graphicFrame>
        <p:nvGraphicFramePr>
          <p:cNvPr id="124066" name="内容占位符 124065"/>
          <p:cNvGraphicFramePr/>
          <p:nvPr>
            <p:ph idx="1"/>
          </p:nvPr>
        </p:nvGraphicFramePr>
        <p:xfrm>
          <a:off x="1600200" y="1905000"/>
          <a:ext cx="9979025" cy="4383405"/>
        </p:xfrm>
        <a:graphic>
          <a:graphicData uri="http://schemas.openxmlformats.org/drawingml/2006/table">
            <a:tbl>
              <a:tblPr/>
              <a:tblGrid>
                <a:gridCol w="1353185"/>
                <a:gridCol w="4058920"/>
                <a:gridCol w="4566920"/>
              </a:tblGrid>
              <a:tr h="838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秦始皇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汉武帝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010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政治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99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思想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文化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93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经济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军事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4058" name="文本框 124057"/>
          <p:cNvSpPr txBox="1"/>
          <p:nvPr/>
        </p:nvSpPr>
        <p:spPr>
          <a:xfrm>
            <a:off x="2971800" y="2743200"/>
            <a:ext cx="3352800" cy="94488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创立封建专制主义中央集权制度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059" name="文本框 124058"/>
          <p:cNvSpPr txBox="1"/>
          <p:nvPr/>
        </p:nvSpPr>
        <p:spPr>
          <a:xfrm>
            <a:off x="7083425" y="2743200"/>
            <a:ext cx="4495800" cy="94488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允许诸侯王将自己的封地分给子弟，削弱诸侯国势力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065" name="文本框 124064"/>
          <p:cNvSpPr txBox="1"/>
          <p:nvPr/>
        </p:nvSpPr>
        <p:spPr>
          <a:xfrm>
            <a:off x="2895600" y="3733800"/>
            <a:ext cx="3733800" cy="5181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焚书坑儒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  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统一文字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067" name="文本框 124066"/>
          <p:cNvSpPr txBox="1"/>
          <p:nvPr/>
        </p:nvSpPr>
        <p:spPr>
          <a:xfrm>
            <a:off x="7013575" y="3688080"/>
            <a:ext cx="4495800" cy="94488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罢黜百家  独尊儒术          办太学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068" name="文本框 124067"/>
          <p:cNvSpPr txBox="1"/>
          <p:nvPr/>
        </p:nvSpPr>
        <p:spPr>
          <a:xfrm>
            <a:off x="2895600" y="4724400"/>
            <a:ext cx="3429000" cy="5181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统一货币、度量衡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069" name="文本框 124068"/>
          <p:cNvSpPr txBox="1"/>
          <p:nvPr/>
        </p:nvSpPr>
        <p:spPr>
          <a:xfrm>
            <a:off x="7083425" y="4617720"/>
            <a:ext cx="4495800" cy="94488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铸币权和盐铁经营权收归中央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070" name="文本框 124069"/>
          <p:cNvSpPr txBox="1"/>
          <p:nvPr/>
        </p:nvSpPr>
        <p:spPr>
          <a:xfrm>
            <a:off x="3048000" y="5562600"/>
            <a:ext cx="3124200" cy="51816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北击匈奴 筑长城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071" name="文本框 124070"/>
          <p:cNvSpPr txBox="1"/>
          <p:nvPr/>
        </p:nvSpPr>
        <p:spPr>
          <a:xfrm>
            <a:off x="7083425" y="5562600"/>
            <a:ext cx="4425950" cy="518160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派卫青、霍去病大败匈奴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4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4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4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4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4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5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405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405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4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4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4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4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4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4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 bldLvl="0" animBg="1"/>
      <p:bldP spid="124058" grpId="0"/>
      <p:bldP spid="124065" grpId="0"/>
      <p:bldP spid="124067" grpId="0"/>
      <p:bldP spid="124068" grpId="0"/>
      <p:bldP spid="124069" grpId="0"/>
      <p:bldP spid="124070" grpId="0"/>
      <p:bldP spid="12407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7" name="标题 123906"/>
          <p:cNvSpPr>
            <a:spLocks noGrp="1"/>
          </p:cNvSpPr>
          <p:nvPr>
            <p:ph type="title"/>
          </p:nvPr>
        </p:nvSpPr>
        <p:spPr>
          <a:xfrm>
            <a:off x="2235200" y="628333"/>
            <a:ext cx="3022600" cy="495300"/>
          </a:xfrm>
        </p:spPr>
        <p:txBody>
          <a:bodyPr anchor="ctr">
            <a:normAutofit fontScale="90000"/>
          </a:bodyPr>
          <a:p>
            <a:r>
              <a:rPr lang="zh-CN" altLang="en-US" sz="55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巩固练习</a:t>
            </a:r>
            <a:endParaRPr lang="zh-CN" altLang="en-US" sz="55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3908" name="文本占位符 123907"/>
          <p:cNvSpPr>
            <a:spLocks noGrp="1"/>
          </p:cNvSpPr>
          <p:nvPr>
            <p:ph type="body" idx="1"/>
          </p:nvPr>
        </p:nvSpPr>
        <p:spPr>
          <a:xfrm>
            <a:off x="105410" y="1590675"/>
            <a:ext cx="11461750" cy="5103495"/>
          </a:xfrm>
        </p:spPr>
        <p:txBody>
          <a:bodyPr>
            <a:noAutofit/>
          </a:bodyPr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990099"/>
                </a:solidFill>
              </a:rPr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汉高祖和他的后继者汉文帝、汉景帝等吸取秦亡的教训，减轻农民的徭役、兵役和赋税负担，他们的根本目的是                                                      </a:t>
            </a:r>
            <a:b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A.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发展农业生产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    B.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做给农民看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 </a:t>
            </a:r>
            <a:b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C.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稳固自己的统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   D.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改善农民的生活状况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汉武帝的“罢黜百家”是指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b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A.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诸子百家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    B.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除儒家以外的诸子百家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  </a:t>
            </a:r>
            <a:b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C.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法家和墨家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       D.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道家和兵家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穿越时光隧道，来到汉武帝时期的最高学府太学，你将在这里学习                                           </a:t>
            </a:r>
            <a:b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A.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天文算术之理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   B.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法家治国之道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</a:t>
            </a:r>
            <a:endParaRPr lang="en-US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C.《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孙子兵法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      D.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儒家的经典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汉武帝颁布“推恩令”是为了           </a:t>
            </a:r>
            <a:b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维护皇帝的权威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②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恩赐亲戚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③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巩固统一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  ④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加强中央集权</a:t>
            </a:r>
            <a:b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A.①③   B.①②   C.①②③     D.①③④</a:t>
            </a:r>
            <a:endParaRPr lang="en-US" altLang="zh-CN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909" name="文本框 123908"/>
          <p:cNvSpPr txBox="1"/>
          <p:nvPr/>
        </p:nvSpPr>
        <p:spPr>
          <a:xfrm>
            <a:off x="7638415" y="1808480"/>
            <a:ext cx="495935" cy="64008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 wrap="square"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910" name="文本框 123909"/>
          <p:cNvSpPr txBox="1"/>
          <p:nvPr/>
        </p:nvSpPr>
        <p:spPr>
          <a:xfrm>
            <a:off x="5257800" y="2879408"/>
            <a:ext cx="360363" cy="64008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911" name="文本框 123910"/>
          <p:cNvSpPr txBox="1"/>
          <p:nvPr/>
        </p:nvSpPr>
        <p:spPr>
          <a:xfrm>
            <a:off x="10911840" y="4062413"/>
            <a:ext cx="215900" cy="64008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912" name="文本框 123911"/>
          <p:cNvSpPr txBox="1"/>
          <p:nvPr/>
        </p:nvSpPr>
        <p:spPr>
          <a:xfrm>
            <a:off x="5200650" y="5212398"/>
            <a:ext cx="215900" cy="64008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 bldLvl="0" animBg="1"/>
      <p:bldP spid="123910" grpId="0" bldLvl="0" animBg="1"/>
      <p:bldP spid="123911" grpId="0" bldLvl="0" animBg="1"/>
      <p:bldP spid="12391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1" name="文本占位符 124930"/>
          <p:cNvSpPr>
            <a:spLocks noGrp="1"/>
          </p:cNvSpPr>
          <p:nvPr>
            <p:ph type="body" idx="1"/>
          </p:nvPr>
        </p:nvSpPr>
        <p:spPr>
          <a:xfrm>
            <a:off x="66040" y="1437005"/>
            <a:ext cx="12059285" cy="5243830"/>
          </a:xfrm>
        </p:spPr>
        <p:txBody>
          <a:bodyPr>
            <a:normAutofit fontScale="40000"/>
          </a:bodyPr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r>
              <a:rPr lang="en-US" altLang="zh-CN" sz="6000" b="1" dirty="0">
                <a:solidFill>
                  <a:schemeClr val="tx1"/>
                </a:solidFill>
              </a:rPr>
              <a:t> 5.</a:t>
            </a:r>
            <a:r>
              <a:rPr lang="zh-CN" altLang="en-US" sz="6000" b="1" dirty="0">
                <a:solidFill>
                  <a:schemeClr val="tx1"/>
                </a:solidFill>
              </a:rPr>
              <a:t>西汉王朝政治、思想、文化大一统的局面形成于                           </a:t>
            </a:r>
            <a:br>
              <a:rPr lang="en-US" altLang="zh-CN" sz="6000" b="1" dirty="0">
                <a:solidFill>
                  <a:schemeClr val="tx1"/>
                </a:solidFill>
              </a:rPr>
            </a:br>
            <a:r>
              <a:rPr lang="en-US" altLang="zh-CN" sz="6000" b="1" dirty="0">
                <a:solidFill>
                  <a:schemeClr val="tx1"/>
                </a:solidFill>
              </a:rPr>
              <a:t>  A</a:t>
            </a:r>
            <a:r>
              <a:rPr lang="zh-CN" altLang="en-US" sz="6000" b="1" dirty="0">
                <a:solidFill>
                  <a:schemeClr val="tx1"/>
                </a:solidFill>
              </a:rPr>
              <a:t>、汉高祖时</a:t>
            </a:r>
            <a:r>
              <a:rPr lang="en-US" altLang="zh-CN" sz="6000" b="1" dirty="0">
                <a:solidFill>
                  <a:schemeClr val="tx1"/>
                </a:solidFill>
              </a:rPr>
              <a:t>          B</a:t>
            </a:r>
            <a:r>
              <a:rPr lang="zh-CN" altLang="en-US" sz="6000" b="1" dirty="0">
                <a:solidFill>
                  <a:schemeClr val="tx1"/>
                </a:solidFill>
              </a:rPr>
              <a:t>、汉文帝时</a:t>
            </a:r>
            <a:r>
              <a:rPr lang="en-US" altLang="zh-CN" sz="6000" b="1" dirty="0">
                <a:solidFill>
                  <a:schemeClr val="tx1"/>
                </a:solidFill>
              </a:rPr>
              <a:t>   </a:t>
            </a:r>
            <a:endParaRPr lang="en-US" altLang="zh-CN" sz="60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r>
              <a:rPr lang="en-US" altLang="zh-CN" sz="6000" b="1" dirty="0">
                <a:solidFill>
                  <a:schemeClr val="tx1"/>
                </a:solidFill>
              </a:rPr>
              <a:t>     C</a:t>
            </a:r>
            <a:r>
              <a:rPr lang="zh-CN" altLang="en-US" sz="6000" b="1" dirty="0">
                <a:solidFill>
                  <a:schemeClr val="tx1"/>
                </a:solidFill>
              </a:rPr>
              <a:t>、汉景帝时</a:t>
            </a:r>
            <a:r>
              <a:rPr lang="en-US" altLang="zh-CN" sz="6000" b="1" dirty="0">
                <a:solidFill>
                  <a:schemeClr val="tx1"/>
                </a:solidFill>
              </a:rPr>
              <a:t>          D</a:t>
            </a:r>
            <a:r>
              <a:rPr lang="zh-CN" altLang="en-US" sz="6000" b="1" dirty="0">
                <a:solidFill>
                  <a:schemeClr val="tx1"/>
                </a:solidFill>
              </a:rPr>
              <a:t>、汉武帝时 </a:t>
            </a:r>
            <a:endParaRPr lang="zh-CN" altLang="en-US" sz="60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endParaRPr lang="zh-CN" altLang="en-US" sz="32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endParaRPr lang="zh-CN" altLang="en-US" sz="32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r>
              <a:rPr lang="zh-CN" altLang="en-US" sz="6000" b="1" dirty="0">
                <a:solidFill>
                  <a:schemeClr val="tx1"/>
                </a:solidFill>
              </a:rPr>
              <a:t> </a:t>
            </a:r>
            <a:r>
              <a:rPr lang="en-US" altLang="zh-CN" sz="6000" b="1" dirty="0">
                <a:solidFill>
                  <a:schemeClr val="tx1"/>
                </a:solidFill>
              </a:rPr>
              <a:t>6.</a:t>
            </a:r>
            <a:r>
              <a:rPr lang="zh-CN" altLang="en-US" sz="6000" b="1" dirty="0">
                <a:solidFill>
                  <a:schemeClr val="tx1"/>
                </a:solidFill>
              </a:rPr>
              <a:t>公元前</a:t>
            </a:r>
            <a:r>
              <a:rPr lang="en-US" altLang="zh-CN" sz="6000" b="1" dirty="0">
                <a:solidFill>
                  <a:schemeClr val="tx1"/>
                </a:solidFill>
              </a:rPr>
              <a:t>202</a:t>
            </a:r>
            <a:r>
              <a:rPr lang="zh-CN" altLang="en-US" sz="6000" b="1" dirty="0">
                <a:solidFill>
                  <a:schemeClr val="tx1"/>
                </a:solidFill>
              </a:rPr>
              <a:t>年</a:t>
            </a:r>
            <a:r>
              <a:rPr lang="en-US" altLang="zh-CN" sz="6000" b="1" dirty="0">
                <a:solidFill>
                  <a:schemeClr val="tx1"/>
                </a:solidFill>
              </a:rPr>
              <a:t>,______</a:t>
            </a:r>
            <a:r>
              <a:rPr lang="zh-CN" altLang="en-US" sz="6000" b="1" dirty="0">
                <a:solidFill>
                  <a:schemeClr val="tx1"/>
                </a:solidFill>
              </a:rPr>
              <a:t>称帝，建立汉朝，定都</a:t>
            </a:r>
            <a:r>
              <a:rPr lang="en-US" altLang="zh-CN" sz="6000" b="1" dirty="0">
                <a:solidFill>
                  <a:schemeClr val="tx1"/>
                </a:solidFill>
              </a:rPr>
              <a:t>_____</a:t>
            </a:r>
            <a:r>
              <a:rPr lang="zh-CN" altLang="en-US" sz="6000" b="1" dirty="0">
                <a:solidFill>
                  <a:schemeClr val="tx1"/>
                </a:solidFill>
              </a:rPr>
              <a:t>，历史上称为</a:t>
            </a:r>
            <a:r>
              <a:rPr lang="en-US" altLang="zh-CN" sz="6000" b="1" dirty="0">
                <a:solidFill>
                  <a:schemeClr val="tx1"/>
                </a:solidFill>
              </a:rPr>
              <a:t>_______</a:t>
            </a:r>
            <a:r>
              <a:rPr lang="zh-CN" altLang="en-US" sz="6000" b="1" dirty="0">
                <a:solidFill>
                  <a:schemeClr val="tx1"/>
                </a:solidFill>
              </a:rPr>
              <a:t>。</a:t>
            </a:r>
            <a:endParaRPr lang="zh-CN" altLang="en-US" sz="60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endParaRPr lang="zh-CN" altLang="en-US" sz="32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endParaRPr lang="zh-CN" altLang="en-US" sz="32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endParaRPr lang="zh-CN" altLang="en-US" sz="32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endParaRPr lang="zh-CN" altLang="en-US" sz="32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endParaRPr lang="zh-CN" altLang="en-US" sz="60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r>
              <a:rPr lang="en-US" altLang="zh-CN" sz="6000" b="1" dirty="0">
                <a:solidFill>
                  <a:schemeClr val="tx1"/>
                </a:solidFill>
              </a:rPr>
              <a:t>7</a:t>
            </a:r>
            <a:r>
              <a:rPr lang="zh-CN" altLang="en-US" sz="6000" b="1" dirty="0">
                <a:solidFill>
                  <a:schemeClr val="tx1"/>
                </a:solidFill>
              </a:rPr>
              <a:t>、儒家代表人物</a:t>
            </a:r>
            <a:r>
              <a:rPr lang="en-US" altLang="zh-CN" sz="6000" b="1" dirty="0">
                <a:solidFill>
                  <a:schemeClr val="tx1"/>
                </a:solidFill>
              </a:rPr>
              <a:t>______</a:t>
            </a:r>
            <a:r>
              <a:rPr lang="zh-CN" altLang="en-US" sz="6000" b="1" dirty="0">
                <a:solidFill>
                  <a:schemeClr val="tx1"/>
                </a:solidFill>
              </a:rPr>
              <a:t>建议汉武帝排斥和抑制其他学说，把儒家学说定为治国的指导</a:t>
            </a:r>
            <a:endParaRPr lang="zh-CN" altLang="en-US" sz="60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r>
              <a:rPr lang="zh-CN" altLang="en-US" sz="6000" b="1" dirty="0">
                <a:solidFill>
                  <a:schemeClr val="tx1"/>
                </a:solidFill>
              </a:rPr>
              <a:t>思想。汉武帝采用了这个主张，在全国推行“</a:t>
            </a:r>
            <a:r>
              <a:rPr lang="en-US" altLang="zh-CN" sz="6000" b="1" dirty="0">
                <a:solidFill>
                  <a:schemeClr val="tx1"/>
                </a:solidFill>
              </a:rPr>
              <a:t>___________________”</a:t>
            </a:r>
            <a:r>
              <a:rPr lang="zh-CN" altLang="en-US" sz="6000" b="1" dirty="0">
                <a:solidFill>
                  <a:schemeClr val="tx1"/>
                </a:solidFill>
              </a:rPr>
              <a:t>的政策。</a:t>
            </a:r>
            <a:endParaRPr lang="zh-CN" altLang="en-US" sz="60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endParaRPr lang="zh-CN" altLang="en-US" sz="32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r>
              <a:rPr lang="zh-CN" altLang="en-US" sz="3200" b="1" dirty="0">
                <a:solidFill>
                  <a:schemeClr val="tx1"/>
                </a:solidFill>
              </a:rPr>
              <a:t> </a:t>
            </a:r>
            <a:endParaRPr lang="zh-CN" altLang="en-US" sz="32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endParaRPr lang="zh-CN" altLang="en-US" sz="3200" b="1" dirty="0">
              <a:solidFill>
                <a:schemeClr val="tx1"/>
              </a:solidFill>
            </a:endParaRPr>
          </a:p>
          <a:p>
            <a:pPr defTabSz="0">
              <a:lnSpc>
                <a:spcPct val="80000"/>
              </a:lnSpc>
              <a:buNone/>
              <a:tabLst>
                <a:tab pos="4302125" algn="l"/>
              </a:tabLst>
            </a:pPr>
            <a:r>
              <a:rPr lang="en-US" altLang="zh-CN" sz="6000" b="1" dirty="0">
                <a:solidFill>
                  <a:schemeClr val="tx1"/>
                </a:solidFill>
              </a:rPr>
              <a:t>8</a:t>
            </a:r>
            <a:r>
              <a:rPr lang="zh-CN" altLang="en-US" sz="6000" b="1" dirty="0">
                <a:solidFill>
                  <a:schemeClr val="tx1"/>
                </a:solidFill>
              </a:rPr>
              <a:t>、秦汉时期，对待儒学态度截然不同的两个皇帝分别是</a:t>
            </a:r>
            <a:r>
              <a:rPr lang="en-US" altLang="zh-CN" sz="6000" b="1" dirty="0">
                <a:solidFill>
                  <a:schemeClr val="tx1"/>
                </a:solidFill>
              </a:rPr>
              <a:t>_______</a:t>
            </a:r>
            <a:r>
              <a:rPr lang="zh-CN" altLang="en-US" sz="6000" b="1" dirty="0">
                <a:solidFill>
                  <a:schemeClr val="tx1"/>
                </a:solidFill>
              </a:rPr>
              <a:t>和</a:t>
            </a:r>
            <a:r>
              <a:rPr lang="en-US" altLang="zh-CN" sz="6000" b="1" dirty="0">
                <a:solidFill>
                  <a:schemeClr val="tx1"/>
                </a:solidFill>
              </a:rPr>
              <a:t>_______</a:t>
            </a:r>
            <a:r>
              <a:rPr lang="zh-CN" altLang="en-US" sz="6000" b="1" dirty="0">
                <a:solidFill>
                  <a:schemeClr val="tx1"/>
                </a:solidFill>
              </a:rPr>
              <a:t>。</a:t>
            </a:r>
            <a:r>
              <a:rPr lang="zh-CN" altLang="en-US" sz="6000" dirty="0">
                <a:solidFill>
                  <a:schemeClr val="tx1"/>
                </a:solidFill>
              </a:rPr>
              <a:t> </a:t>
            </a:r>
            <a:r>
              <a:rPr lang="zh-CN" altLang="en-US" sz="3200" dirty="0">
                <a:solidFill>
                  <a:schemeClr val="tx1"/>
                </a:solidFill>
              </a:rPr>
              <a:t>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24932" name="文本框 124931"/>
          <p:cNvSpPr txBox="1"/>
          <p:nvPr/>
        </p:nvSpPr>
        <p:spPr>
          <a:xfrm>
            <a:off x="7075805" y="1327150"/>
            <a:ext cx="431800" cy="64008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4933" name="文本框 124932"/>
          <p:cNvSpPr txBox="1"/>
          <p:nvPr/>
        </p:nvSpPr>
        <p:spPr>
          <a:xfrm>
            <a:off x="2308860" y="2637155"/>
            <a:ext cx="1321435" cy="57912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 wrap="square"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刘邦</a:t>
            </a:r>
            <a:endParaRPr lang="zh-CN" altLang="en-US" sz="3200" b="1" dirty="0">
              <a:solidFill>
                <a:srgbClr val="99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4934" name="文本框 124933"/>
          <p:cNvSpPr txBox="1"/>
          <p:nvPr/>
        </p:nvSpPr>
        <p:spPr>
          <a:xfrm>
            <a:off x="6368415" y="2637155"/>
            <a:ext cx="999490" cy="57912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 wrap="square"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长安</a:t>
            </a:r>
            <a:endParaRPr lang="zh-CN" altLang="en-US" sz="3200" b="1" dirty="0">
              <a:solidFill>
                <a:srgbClr val="99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4935" name="文本框 124934"/>
          <p:cNvSpPr txBox="1"/>
          <p:nvPr/>
        </p:nvSpPr>
        <p:spPr>
          <a:xfrm>
            <a:off x="9073515" y="2637155"/>
            <a:ext cx="1575435" cy="57912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 wrap="square"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汉高祖</a:t>
            </a:r>
            <a:endParaRPr lang="zh-CN" altLang="en-US" sz="3200" dirty="0">
              <a:solidFill>
                <a:srgbClr val="99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4936" name="文本框 124935"/>
          <p:cNvSpPr txBox="1"/>
          <p:nvPr/>
        </p:nvSpPr>
        <p:spPr>
          <a:xfrm>
            <a:off x="2448560" y="4142105"/>
            <a:ext cx="1504315" cy="57912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 wrap="square"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董仲舒</a:t>
            </a:r>
            <a:endParaRPr lang="zh-CN" altLang="en-US" sz="3200" b="1" dirty="0">
              <a:solidFill>
                <a:srgbClr val="99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4937" name="文本框 124936"/>
          <p:cNvSpPr txBox="1"/>
          <p:nvPr/>
        </p:nvSpPr>
        <p:spPr>
          <a:xfrm>
            <a:off x="6045200" y="4556760"/>
            <a:ext cx="3585845" cy="57912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 wrap="square"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罢黜百家，独尊儒术</a:t>
            </a:r>
            <a:r>
              <a:rPr lang="zh-CN" altLang="en-US" sz="3200" b="1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99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4938" name="文本框 124937"/>
          <p:cNvSpPr txBox="1"/>
          <p:nvPr/>
        </p:nvSpPr>
        <p:spPr>
          <a:xfrm>
            <a:off x="7626985" y="5521960"/>
            <a:ext cx="1446530" cy="51816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 wrap="square"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秦始皇</a:t>
            </a:r>
            <a:endParaRPr lang="zh-CN" altLang="en-US" sz="2800" b="1" dirty="0">
              <a:solidFill>
                <a:srgbClr val="99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4939" name="文本框 124938"/>
          <p:cNvSpPr txBox="1"/>
          <p:nvPr/>
        </p:nvSpPr>
        <p:spPr>
          <a:xfrm>
            <a:off x="9073515" y="5582920"/>
            <a:ext cx="1454785" cy="518160"/>
          </a:xfrm>
          <a:prstGeom prst="rect">
            <a:avLst/>
          </a:prstGeom>
          <a:noFill/>
          <a:ln w="9525">
            <a:noFill/>
          </a:ln>
          <a:effectLst>
            <a:outerShdw dist="63500" dir="7612193" algn="ctr" rotWithShape="0">
              <a:srgbClr val="FF9900"/>
            </a:outerShdw>
          </a:effectLst>
        </p:spPr>
        <p:txBody>
          <a:bodyPr wrap="square">
            <a:spAutoFit/>
          </a:bodyPr>
          <a:p>
            <a:pPr lvl="0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99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汉武帝</a:t>
            </a:r>
            <a:endParaRPr lang="zh-CN" altLang="en-US" sz="2800" b="1" dirty="0">
              <a:solidFill>
                <a:srgbClr val="99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 bldLvl="0" animBg="1"/>
      <p:bldP spid="124933" grpId="0" bldLvl="0" animBg="1"/>
      <p:bldP spid="124934" grpId="0" bldLvl="0" animBg="1"/>
      <p:bldP spid="124935" grpId="0" bldLvl="0" animBg="1"/>
      <p:bldP spid="124936" grpId="0" bldLvl="0" animBg="1"/>
      <p:bldP spid="124937" grpId="0" bldLvl="0" animBg="1"/>
      <p:bldP spid="124938" grpId="0" bldLvl="0" animBg="1"/>
      <p:bldP spid="12493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2077402" y="1547811"/>
            <a:ext cx="670560" cy="4325939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anchor="t">
            <a:spAutoFit/>
          </a:bodyPr>
          <a:p>
            <a:pPr lvl="0" fontAlgn="base">
              <a:spcBef>
                <a:spcPct val="50000"/>
              </a:spcBef>
            </a:pPr>
            <a:r>
              <a:rPr lang="zh-CN" altLang="en-US" sz="3200" b="1" strike="noStrike" noProof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汉初的休养生息政策</a:t>
            </a:r>
            <a:endParaRPr lang="zh-CN" altLang="en-US" sz="3200" b="1" strike="noStrike" noProof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3314" name="Rectangle 3"/>
          <p:cNvSpPr/>
          <p:nvPr/>
        </p:nvSpPr>
        <p:spPr>
          <a:xfrm>
            <a:off x="2743200" y="38100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ctr" eaLnBrk="0" hangingPunct="0"/>
            <a:endParaRPr lang="zh-CN" altLang="en-US" sz="24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15" name="AutoShape 4"/>
          <p:cNvSpPr/>
          <p:nvPr/>
        </p:nvSpPr>
        <p:spPr>
          <a:xfrm>
            <a:off x="2667000" y="1066800"/>
            <a:ext cx="381000" cy="4343400"/>
          </a:xfrm>
          <a:prstGeom prst="leftBrace">
            <a:avLst>
              <a:gd name="adj1" fmla="val 95000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eaLnBrk="0" hangingPunct="0"/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3316" name="Text Box 5"/>
          <p:cNvSpPr txBox="1"/>
          <p:nvPr/>
        </p:nvSpPr>
        <p:spPr>
          <a:xfrm>
            <a:off x="3287713" y="836613"/>
            <a:ext cx="1154112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背景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17" name="AutoShape 6"/>
          <p:cNvSpPr/>
          <p:nvPr/>
        </p:nvSpPr>
        <p:spPr>
          <a:xfrm>
            <a:off x="4397375" y="3151188"/>
            <a:ext cx="73025" cy="1355725"/>
          </a:xfrm>
          <a:prstGeom prst="leftBrace">
            <a:avLst>
              <a:gd name="adj1" fmla="val 154452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eaLnBrk="0" hangingPunct="0"/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21511" name="Text Box 7"/>
          <p:cNvSpPr txBox="1"/>
          <p:nvPr/>
        </p:nvSpPr>
        <p:spPr>
          <a:xfrm>
            <a:off x="4572000" y="2908300"/>
            <a:ext cx="5526088" cy="1798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lvl="0" indent="-45720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①奖励农桑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lvl="0" indent="-45720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提倡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，并以身作则。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marL="457200" lvl="0" indent="-45720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重视“</a:t>
            </a:r>
            <a:r>
              <a:rPr lang="zh-CN" altLang="en-US" sz="2800" b="1" u="sng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         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”。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2" name="Text Box 8"/>
          <p:cNvSpPr txBox="1"/>
          <p:nvPr/>
        </p:nvSpPr>
        <p:spPr>
          <a:xfrm>
            <a:off x="3113088" y="4843463"/>
            <a:ext cx="7278687" cy="2011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意义（作用）：社会安定，百姓富裕，国库充裕，景帝后期经济繁荣。</a:t>
            </a:r>
            <a:r>
              <a:rPr lang="zh-CN" altLang="en-US" sz="2800" b="1" dirty="0">
                <a:solidFill>
                  <a:srgbClr val="000000"/>
                </a:solidFill>
                <a:latin typeface="Arial Narrow" panose="020B0606020202030204"/>
                <a:ea typeface="宋体" panose="02010600030101010101" pitchFamily="2" charset="-122"/>
              </a:rPr>
              <a:t>历史上称这时期的统治为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 Narrow" panose="020B0606020202030204"/>
                <a:ea typeface="宋体" panose="02010600030101010101" pitchFamily="2" charset="-122"/>
              </a:rPr>
              <a:t>文景之治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Arial Narrow" panose="020B0606020202030204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Arial Narrow" panose="020B0606020202030204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endParaRPr lang="zh-CN" altLang="en-US" sz="28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0" name="Text Box 9"/>
          <p:cNvSpPr txBox="1"/>
          <p:nvPr/>
        </p:nvSpPr>
        <p:spPr>
          <a:xfrm>
            <a:off x="2840038" y="1817688"/>
            <a:ext cx="201612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汉高祖刘邦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1" name="Text Box 10"/>
          <p:cNvSpPr txBox="1"/>
          <p:nvPr/>
        </p:nvSpPr>
        <p:spPr>
          <a:xfrm>
            <a:off x="4443413" y="792163"/>
            <a:ext cx="441960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经济萧条，国家贫困。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5" name="Text Box 11"/>
          <p:cNvSpPr txBox="1"/>
          <p:nvPr/>
        </p:nvSpPr>
        <p:spPr>
          <a:xfrm>
            <a:off x="7248525" y="1412875"/>
            <a:ext cx="13636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秦亡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6" name="Text Box 12"/>
          <p:cNvSpPr txBox="1"/>
          <p:nvPr/>
        </p:nvSpPr>
        <p:spPr>
          <a:xfrm>
            <a:off x="6580188" y="4117975"/>
            <a:ext cx="1962150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以德化民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4" name="AutoShape 13"/>
          <p:cNvSpPr/>
          <p:nvPr/>
        </p:nvSpPr>
        <p:spPr>
          <a:xfrm>
            <a:off x="4714875" y="1657350"/>
            <a:ext cx="142875" cy="803275"/>
          </a:xfrm>
          <a:prstGeom prst="leftBrace">
            <a:avLst>
              <a:gd name="adj1" fmla="val 122908"/>
              <a:gd name="adj2" fmla="val 50000"/>
            </a:avLst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8" name="Text Box 14"/>
          <p:cNvSpPr txBox="1"/>
          <p:nvPr/>
        </p:nvSpPr>
        <p:spPr>
          <a:xfrm>
            <a:off x="7913688" y="2201863"/>
            <a:ext cx="13192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农业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1519" name="AutoShape 15">
            <a:hlinkClick r:id="" action="ppaction://hlinkshowjump?jump=nextslide"/>
          </p:cNvPr>
          <p:cNvSpPr/>
          <p:nvPr/>
        </p:nvSpPr>
        <p:spPr>
          <a:xfrm>
            <a:off x="5756275" y="3429000"/>
            <a:ext cx="1687513" cy="576263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pPr lvl="0" algn="ctr" eaLnBrk="0" hangingPunct="0"/>
            <a:r>
              <a:rPr lang="zh-CN" altLang="en-US" sz="24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节俭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7" name="AutoShape 16">
            <a:hlinkClick r:id="" action="ppaction://noaction"/>
          </p:cNvPr>
          <p:cNvSpPr/>
          <p:nvPr/>
        </p:nvSpPr>
        <p:spPr>
          <a:xfrm>
            <a:off x="2884488" y="3427413"/>
            <a:ext cx="1573212" cy="1008062"/>
          </a:xfrm>
          <a:prstGeom prst="actionButtonForwardNex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 wrap="none" anchor="ctr"/>
          <a:p>
            <a:pPr lvl="0" algn="ctr" eaLnBrk="0" hangingPunct="0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文景之治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1" name="Text Box 17"/>
          <p:cNvSpPr txBox="1"/>
          <p:nvPr/>
        </p:nvSpPr>
        <p:spPr>
          <a:xfrm>
            <a:off x="4786313" y="1338263"/>
            <a:ext cx="5329237" cy="2225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lvl="0" indent="-457200" eaLnBrk="0" hangingPunct="0">
              <a:buAutoNum type="circleNumDbPlain"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统治者吸取</a:t>
            </a:r>
            <a:r>
              <a:rPr lang="zh-CN" altLang="en-US" sz="2800" b="1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教训。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lvl="0" indent="-457200" eaLnBrk="0" hangingPunct="0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 减轻农民的徭役、兵役和赋税</a:t>
            </a:r>
            <a:r>
              <a:rPr lang="en-US" altLang="x-none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注重发展</a:t>
            </a:r>
            <a:r>
              <a:rPr lang="zh-CN" altLang="en-US" sz="2800" b="1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生产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457200" lvl="0" indent="-457200" eaLnBrk="0" hangingPunct="0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7955" y="60960"/>
            <a:ext cx="343979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文景之治</a:t>
            </a:r>
            <a:endParaRPr lang="zh-CN" altLang="en-US" sz="6000" b="1">
              <a:solidFill>
                <a:srgbClr val="FFC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15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2" grpId="0"/>
      <p:bldP spid="21515" grpId="0"/>
      <p:bldP spid="21516" grpId="0"/>
      <p:bldP spid="21518" grpId="0"/>
      <p:bldP spid="2152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占位符 33793"/>
          <p:cNvSpPr>
            <a:spLocks noGrp="1"/>
          </p:cNvSpPr>
          <p:nvPr>
            <p:ph type="body" idx="1"/>
          </p:nvPr>
        </p:nvSpPr>
        <p:spPr>
          <a:xfrm>
            <a:off x="643255" y="3684905"/>
            <a:ext cx="10905490" cy="2016125"/>
          </a:xfrm>
        </p:spPr>
        <p:txBody>
          <a:bodyPr>
            <a:normAutofit/>
          </a:bodyPr>
          <a:p>
            <a:pPr>
              <a:lnSpc>
                <a:spcPct val="80000"/>
              </a:lnSpc>
              <a:buNone/>
            </a:pPr>
            <a:r>
              <a:rPr lang="zh-CN" altLang="en-US" sz="4800" b="1" dirty="0"/>
              <a:t>         </a:t>
            </a:r>
            <a:r>
              <a:rPr lang="zh-CN" altLang="en-US" sz="4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通过本课的学习你知道了哪些历史人物</a:t>
            </a:r>
            <a:r>
              <a:rPr lang="en-US" altLang="x-none" sz="4800" b="1">
                <a:latin typeface="楷体_GB2312" panose="02010609030101010101" pitchFamily="1" charset="-122"/>
                <a:ea typeface="楷体_GB2312" panose="02010609030101010101" pitchFamily="1" charset="-122"/>
              </a:rPr>
              <a:t>?</a:t>
            </a:r>
            <a:r>
              <a:rPr lang="zh-CN" altLang="en-US" sz="4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你最欣赏或最钦佩谁</a:t>
            </a:r>
            <a:r>
              <a:rPr lang="en-US" altLang="x-none" sz="4800" b="1">
                <a:latin typeface="楷体_GB2312" panose="02010609030101010101" pitchFamily="1" charset="-122"/>
                <a:ea typeface="楷体_GB2312" panose="02010609030101010101" pitchFamily="1" charset="-122"/>
              </a:rPr>
              <a:t>?</a:t>
            </a:r>
            <a:r>
              <a:rPr lang="zh-CN" altLang="en-US" sz="4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说说你喜欢或钦佩他的理由。</a:t>
            </a:r>
            <a:endParaRPr lang="zh-CN" altLang="en-US" sz="4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33795" name="矩形 33794"/>
          <p:cNvSpPr/>
          <p:nvPr/>
        </p:nvSpPr>
        <p:spPr>
          <a:xfrm>
            <a:off x="3359150" y="1341438"/>
            <a:ext cx="5689600" cy="1309687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9757248"/>
              </a:avLst>
            </a:prstTxWarp>
            <a:normAutofit fontScale="60000"/>
          </a:bodyPr>
          <a:p>
            <a:pPr algn="ctr"/>
            <a:r>
              <a:rPr lang="zh-CN" altLang="en-US" sz="9600" b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华文新魏" charset="0"/>
                <a:ea typeface="华文新魏" charset="0"/>
              </a:rPr>
              <a:t>自 由 空 间</a:t>
            </a:r>
            <a:endParaRPr lang="zh-CN" altLang="en-US" sz="9600" b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AutoShape 2"/>
          <p:cNvSpPr/>
          <p:nvPr/>
        </p:nvSpPr>
        <p:spPr>
          <a:xfrm>
            <a:off x="2109788" y="2130425"/>
            <a:ext cx="7991475" cy="2606675"/>
          </a:xfrm>
          <a:prstGeom prst="roundRect">
            <a:avLst>
              <a:gd name="adj" fmla="val 16667"/>
            </a:avLst>
          </a:prstGeom>
          <a:solidFill>
            <a:schemeClr val="bg1">
              <a:alpha val="70000"/>
            </a:schemeClr>
          </a:solidFill>
          <a:ln w="254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rgbClr val="005E9E">
                <a:alpha val="50000"/>
              </a:srgbClr>
            </a:outerShdw>
          </a:effectLst>
        </p:spPr>
        <p:txBody>
          <a:bodyPr wrap="none" anchor="ctr"/>
          <a:p>
            <a:pPr lvl="0" eaLnBrk="0" hangingPunct="0"/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31746" name="Text Box 4"/>
          <p:cNvSpPr txBox="1"/>
          <p:nvPr/>
        </p:nvSpPr>
        <p:spPr>
          <a:xfrm>
            <a:off x="2552700" y="2457450"/>
            <a:ext cx="7081838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latin typeface="Comic Sans MS" panose="030F0702030302020204" pitchFamily="2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FF33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不谋万世者，不足以谋一时，不谋全局者，不足以谋一国。</a:t>
            </a:r>
            <a:endParaRPr lang="zh-CN" altLang="en-US" sz="32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</a:t>
            </a:r>
            <a:r>
              <a:rPr lang="en-US" altLang="x-none" sz="3200" b="1" dirty="0">
                <a:solidFill>
                  <a:srgbClr val="FF33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陈谵然</a:t>
            </a:r>
            <a:r>
              <a:rPr lang="en-US" altLang="x-none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lang="en-US" altLang="x-none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endParaRPr lang="zh-CN" altLang="en-US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31747" name="矩形 5"/>
          <p:cNvPicPr/>
          <p:nvPr/>
        </p:nvPicPr>
        <p:blipFill>
          <a:blip r:embed="rId1"/>
          <a:stretch>
            <a:fillRect/>
          </a:stretch>
        </p:blipFill>
        <p:spPr>
          <a:xfrm>
            <a:off x="4559300" y="639763"/>
            <a:ext cx="3011488" cy="1176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266" name="内容占位符 11265"/>
          <p:cNvGraphicFramePr/>
          <p:nvPr>
            <p:ph sz="half" idx="2"/>
          </p:nvPr>
        </p:nvGraphicFramePr>
        <p:xfrm>
          <a:off x="4445" y="27305"/>
          <a:ext cx="5463540" cy="679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438650" imgH="4143375" progId="Paint.Picture">
                  <p:embed/>
                </p:oleObj>
              </mc:Choice>
              <mc:Fallback>
                <p:oleObj name="" r:id="rId1" imgW="4438650" imgH="414337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45" y="27305"/>
                        <a:ext cx="5463540" cy="67913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7" name="矩形 11266"/>
          <p:cNvSpPr/>
          <p:nvPr/>
        </p:nvSpPr>
        <p:spPr>
          <a:xfrm>
            <a:off x="5467985" y="99060"/>
            <a:ext cx="6703060" cy="67195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68" name="文本占位符 11267"/>
          <p:cNvSpPr>
            <a:spLocks noGrp="1"/>
          </p:cNvSpPr>
          <p:nvPr>
            <p:ph type="body" sz="half" idx="1"/>
          </p:nvPr>
        </p:nvSpPr>
        <p:spPr>
          <a:xfrm>
            <a:off x="5005388" y="1341438"/>
            <a:ext cx="1306512" cy="4525962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7200" b="1" kern="1200" dirty="0">
                <a:solidFill>
                  <a:srgbClr val="FF0000"/>
                </a:solidFill>
                <a:ea typeface="隶书" panose="02010509060101010101" pitchFamily="49" charset="-122"/>
              </a:rPr>
              <a:t>文</a:t>
            </a:r>
            <a:endParaRPr lang="zh-CN" altLang="en-US" sz="7200" b="1" kern="1200" dirty="0">
              <a:solidFill>
                <a:srgbClr val="FF0000"/>
              </a:solidFill>
              <a:ea typeface="隶书" panose="020105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7200" b="1" kern="1200" dirty="0">
                <a:solidFill>
                  <a:srgbClr val="FF0000"/>
                </a:solidFill>
                <a:ea typeface="隶书" panose="02010509060101010101" pitchFamily="49" charset="-122"/>
              </a:rPr>
              <a:t>景</a:t>
            </a:r>
            <a:endParaRPr lang="zh-CN" altLang="en-US" sz="7200" b="1" kern="1200" dirty="0">
              <a:solidFill>
                <a:srgbClr val="FF0000"/>
              </a:solidFill>
              <a:ea typeface="隶书" panose="020105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7200" b="1" kern="1200" dirty="0">
                <a:solidFill>
                  <a:srgbClr val="FF0000"/>
                </a:solidFill>
                <a:ea typeface="隶书" panose="02010509060101010101" pitchFamily="49" charset="-122"/>
              </a:rPr>
              <a:t>之</a:t>
            </a:r>
            <a:endParaRPr lang="zh-CN" altLang="en-US" sz="7200" b="1" kern="1200" dirty="0">
              <a:solidFill>
                <a:srgbClr val="FF0000"/>
              </a:solidFill>
              <a:ea typeface="隶书" panose="020105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7200" b="1" kern="1200" dirty="0">
                <a:solidFill>
                  <a:srgbClr val="FF0000"/>
                </a:solidFill>
                <a:ea typeface="隶书" panose="02010509060101010101" pitchFamily="49" charset="-122"/>
              </a:rPr>
              <a:t>治</a:t>
            </a:r>
            <a:endParaRPr lang="zh-CN" altLang="en-US" sz="7200" b="1" kern="1200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6972300" y="1268413"/>
            <a:ext cx="384651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奖励耕作</a:t>
            </a:r>
            <a:endParaRPr lang="zh-CN" altLang="en-US" sz="54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6894513" y="2852738"/>
            <a:ext cx="37734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提倡节俭</a:t>
            </a:r>
            <a:endParaRPr lang="zh-CN" altLang="en-US" sz="54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7032625" y="4581525"/>
            <a:ext cx="39893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以德化民</a:t>
            </a:r>
            <a:endParaRPr lang="zh-CN" altLang="en-US" sz="54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272" name="直接连接符 11271"/>
          <p:cNvSpPr/>
          <p:nvPr/>
        </p:nvSpPr>
        <p:spPr>
          <a:xfrm>
            <a:off x="6096000" y="1700213"/>
            <a:ext cx="0" cy="33845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3" name="直接连接符 11272"/>
          <p:cNvSpPr/>
          <p:nvPr/>
        </p:nvSpPr>
        <p:spPr>
          <a:xfrm>
            <a:off x="6096000" y="1700213"/>
            <a:ext cx="93662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4" name="直接连接符 11273"/>
          <p:cNvSpPr/>
          <p:nvPr/>
        </p:nvSpPr>
        <p:spPr>
          <a:xfrm>
            <a:off x="6096000" y="3355975"/>
            <a:ext cx="863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5" name="直接连接符 11274"/>
          <p:cNvSpPr/>
          <p:nvPr/>
        </p:nvSpPr>
        <p:spPr>
          <a:xfrm>
            <a:off x="6024563" y="5084763"/>
            <a:ext cx="1008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760" y="5074920"/>
            <a:ext cx="2548255" cy="1325880"/>
          </a:xfrm>
        </p:spPr>
        <p:txBody>
          <a:bodyPr/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粮食富足：</a:t>
            </a:r>
            <a:b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溢出、腐烂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694170" y="1342390"/>
            <a:ext cx="4662805" cy="692150"/>
          </a:xfrm>
        </p:spPr>
        <p:txBody>
          <a:bodyPr/>
          <a:p>
            <a:pPr marL="0" indent="0">
              <a:buNone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经济发达：铜钱满仓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904490" y="2034540"/>
            <a:ext cx="9279890" cy="47955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2225"/>
            <a:ext cx="6629400" cy="497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横卷形 13313"/>
          <p:cNvSpPr/>
          <p:nvPr/>
        </p:nvSpPr>
        <p:spPr>
          <a:xfrm>
            <a:off x="1847850" y="4868863"/>
            <a:ext cx="8135938" cy="1223962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315" name="文本占位符 13314"/>
          <p:cNvSpPr/>
          <p:nvPr>
            <p:ph type="body" idx="1"/>
          </p:nvPr>
        </p:nvSpPr>
        <p:spPr>
          <a:xfrm>
            <a:off x="2063750" y="1125538"/>
            <a:ext cx="8351838" cy="2519362"/>
          </a:xfrm>
          <a:solidFill>
            <a:srgbClr val="0000FF">
              <a:alpha val="100000"/>
            </a:srgbClr>
          </a:solidFill>
          <a:effectLst>
            <a:prstShdw prst="shdw13" dist="53882" dir="13499999">
              <a:srgbClr val="FF9900"/>
            </a:prstShdw>
          </a:effectLst>
        </p:spPr>
        <p:txBody>
          <a:bodyPr vert="horz" wrap="square" lIns="91440" tIns="45720" rIns="91440" bIns="45720" anchor="t">
            <a:normAutofit fontScale="80000"/>
          </a:bodyPr>
          <a:p>
            <a:pPr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altLang="zh-CN" sz="4400" b="1" dirty="0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 </a:t>
            </a:r>
            <a:endParaRPr lang="en-US" altLang="zh-CN" sz="4400" b="1" dirty="0"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en-US" altLang="zh-CN" sz="4400" b="1" dirty="0"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 </a:t>
            </a:r>
            <a:r>
              <a:rPr lang="zh-CN" altLang="en-US" sz="4400" b="1" dirty="0">
                <a:solidFill>
                  <a:srgbClr val="FFC000"/>
                </a:solidFill>
                <a:ea typeface="黑体" panose="02010609060101010101" pitchFamily="2" charset="-122"/>
              </a:rPr>
              <a:t>资料一：汉武帝的叔叔梁王出行，千乘万乘，和天子一样威风。他还自制弓箭数十万，府库的珠玉宝器，多于京师。</a:t>
            </a:r>
            <a:endParaRPr lang="zh-CN" altLang="en-US" sz="4400" b="1" dirty="0">
              <a:solidFill>
                <a:srgbClr val="FFC000"/>
              </a:solidFill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4400" b="1" dirty="0">
                <a:solidFill>
                  <a:srgbClr val="FFC000"/>
                </a:solidFill>
                <a:ea typeface="黑体" panose="02010609060101010101" pitchFamily="2" charset="-122"/>
              </a:rPr>
              <a:t>  </a:t>
            </a:r>
            <a:endParaRPr lang="zh-CN" altLang="en-US" sz="4400" b="1" dirty="0">
              <a:solidFill>
                <a:srgbClr val="FFC000"/>
              </a:solidFill>
              <a:ea typeface="黑体" panose="02010609060101010101" pitchFamily="2" charset="-122"/>
            </a:endParaRPr>
          </a:p>
        </p:txBody>
      </p:sp>
      <p:sp>
        <p:nvSpPr>
          <p:cNvPr id="13316" name="矩形 13315"/>
          <p:cNvSpPr/>
          <p:nvPr/>
        </p:nvSpPr>
        <p:spPr>
          <a:xfrm>
            <a:off x="2208213" y="5158423"/>
            <a:ext cx="7696200" cy="64008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FF9900"/>
            </a:prstShdw>
          </a:effectLst>
        </p:spPr>
        <p:txBody>
          <a:bodyPr anchor="ctr">
            <a:spAutoFit/>
          </a:bodyPr>
          <a:p>
            <a:pPr lvl="0" algn="ctr"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诸侯国势力强大，严重威胁到中央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317" name="矩形 13316"/>
          <p:cNvSpPr/>
          <p:nvPr/>
        </p:nvSpPr>
        <p:spPr>
          <a:xfrm>
            <a:off x="3792538" y="4005263"/>
            <a:ext cx="4523740" cy="6388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lnSpc>
                <a:spcPct val="80000"/>
              </a:lnSpc>
              <a:buClr>
                <a:srgbClr val="000000"/>
              </a:buClr>
            </a:pPr>
            <a:r>
              <a:rPr lang="zh-CN" altLang="en-US" sz="4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此材料说明了什么</a:t>
            </a:r>
            <a:r>
              <a:rPr lang="en-US" altLang="zh-CN" sz="40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4000" b="1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  <p:bldP spid="13316" grpId="0" bldLvl="0" animBg="1"/>
      <p:bldP spid="133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19685" y="925830"/>
            <a:ext cx="12207875" cy="1143000"/>
          </a:xfrm>
        </p:spPr>
        <p:txBody>
          <a:bodyPr anchor="ctr">
            <a:noAutofit/>
          </a:bodyPr>
          <a:p>
            <a:pPr algn="l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现在我们看一看汉武帝的父亲景帝时出现了怎样的王国问题？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9" name="文本框 9218">
            <a:hlinkClick r:id="rId1" action="ppaction://hlinksldjump"/>
          </p:cNvPr>
          <p:cNvSpPr txBox="1"/>
          <p:nvPr/>
        </p:nvSpPr>
        <p:spPr>
          <a:xfrm>
            <a:off x="549275" y="3311525"/>
            <a:ext cx="30988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幼圆" pitchFamily="1" charset="-122"/>
                <a:hlinkClick r:id="rId2" action="ppaction://hlinksldjump"/>
              </a:rPr>
              <a:t>“七国之乱”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幼圆" pitchFamily="1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1497330" y="6177280"/>
            <a:ext cx="912114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C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六王被杀，王国问题彻底解决了吗？</a:t>
            </a:r>
            <a:endParaRPr lang="zh-CN" altLang="en-US" sz="4000" b="1" dirty="0">
              <a:solidFill>
                <a:srgbClr val="FFC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792413" y="569913"/>
            <a:ext cx="5751512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209800" y="2978150"/>
            <a:ext cx="14382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9223" name="图片 9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900" y="1529080"/>
            <a:ext cx="8074660" cy="4204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4" name="文本框 9223"/>
          <p:cNvSpPr txBox="1"/>
          <p:nvPr/>
        </p:nvSpPr>
        <p:spPr>
          <a:xfrm>
            <a:off x="1497013" y="2203133"/>
            <a:ext cx="2151062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郡国并行</a:t>
            </a:r>
            <a:endParaRPr lang="zh-CN" altLang="en-US" sz="3600" b="1" dirty="0">
              <a:solidFill>
                <a:srgbClr val="000066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2225040" y="346075"/>
            <a:ext cx="7087870" cy="849630"/>
          </a:xfrm>
        </p:spPr>
        <p:txBody>
          <a:bodyPr anchor="ctr">
            <a:normAutofit/>
          </a:bodyPr>
          <a:p>
            <a:r>
              <a:rPr lang="zh-CN" altLang="en-US" b="1">
                <a:solidFill>
                  <a:srgbClr val="FF0000"/>
                </a:solidFill>
              </a:rPr>
              <a:t>文帝、景帝时期</a:t>
            </a:r>
            <a:r>
              <a:rPr lang="en-US" altLang="zh-CN" b="1">
                <a:solidFill>
                  <a:srgbClr val="FF0000"/>
                </a:solidFill>
              </a:rPr>
              <a:t>:</a:t>
            </a:r>
            <a:r>
              <a:rPr lang="zh-CN" altLang="en-US" b="1">
                <a:solidFill>
                  <a:srgbClr val="FF0000"/>
                </a:solidFill>
              </a:rPr>
              <a:t>政治忧患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1640205" y="1701800"/>
            <a:ext cx="1739900" cy="676275"/>
          </a:xfrm>
        </p:spPr>
        <p:txBody>
          <a:bodyPr/>
          <a:p>
            <a:pPr>
              <a:buNone/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内忧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7172" name="文本框 7171"/>
          <p:cNvSpPr txBox="1"/>
          <p:nvPr/>
        </p:nvSpPr>
        <p:spPr>
          <a:xfrm>
            <a:off x="3071813" y="3644900"/>
            <a:ext cx="72009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匈奴趁秦朝末年中原地区战乱之机，重新占领河套平原，并经常骚扰西汉北方边疆地区。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1848485" y="3571240"/>
            <a:ext cx="1643063" cy="1127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外患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2855913" y="1701800"/>
            <a:ext cx="76993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诸侯国力量日益强大,皇权受到威胁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2" grpId="0"/>
    </p:bldLst>
  </p:timing>
</p:sld>
</file>

<file path=ppt/theme/theme1.xml><?xml version="1.0" encoding="utf-8"?>
<a:theme xmlns:a="http://schemas.openxmlformats.org/drawingml/2006/main" name="12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 algn="ctr">
          <a:solidFill>
            <a:srgbClr val="FF9900"/>
          </a:solidFill>
          <a:miter lim="800000"/>
        </a:ln>
      </a:spPr>
      <a:bodyPr wrap="square">
        <a:spAutoFit/>
      </a:bodyPr>
      <a:lstStyle>
        <a:defPPr>
          <a:defRPr kumimoji="1" sz="3200" b="1"/>
        </a:defPPr>
      </a:lstStyle>
    </a:txDef>
  </a:objectDefaults>
  <a:extraClrSchemeLst>
    <a:extraClrScheme>
      <a:clrScheme name="12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3520</Words>
  <Application/>
  <PresentationFormat/>
  <Paragraphs>467</Paragraphs>
  <Slides>41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65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Times New Roman</vt:lpstr>
      <vt:lpstr>Comic Sans MS</vt:lpstr>
      <vt:lpstr>Arial Narrow</vt:lpstr>
      <vt:lpstr>隶书</vt:lpstr>
      <vt:lpstr>幼圆</vt:lpstr>
      <vt:lpstr>楷体_GB2312</vt:lpstr>
      <vt:lpstr>新宋体</vt:lpstr>
      <vt:lpstr>方正姚体</vt:lpstr>
      <vt:lpstr>Tahoma</vt:lpstr>
      <vt:lpstr>华文新魏</vt:lpstr>
      <vt:lpstr>仿宋_GB2312</vt:lpstr>
      <vt:lpstr>仿宋</vt:lpstr>
      <vt:lpstr>华文新魏</vt:lpstr>
      <vt:lpstr>Segoe Print</vt:lpstr>
      <vt:lpstr>123</vt:lpstr>
      <vt:lpstr>Paint.Picture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粮食富足： 溢出、腐烂</vt:lpstr>
      <vt:lpstr>PowerPoint 演示文稿</vt:lpstr>
      <vt:lpstr>现在我们看一看汉武帝的父亲景帝时出现了怎样的王国问题？</vt:lpstr>
      <vt:lpstr>文帝、景帝时期:政治忧患</vt:lpstr>
      <vt:lpstr>PowerPoint 演示文稿</vt:lpstr>
      <vt:lpstr>1.削弱相权，加强皇权；削弱诸侯王权，加强中央集权</vt:lpstr>
      <vt:lpstr>PowerPoint 演示文稿</vt:lpstr>
      <vt:lpstr>PowerPoint 演示文稿</vt:lpstr>
      <vt:lpstr>PowerPoint 演示文稿</vt:lpstr>
      <vt:lpstr>PowerPoint 演示文稿</vt:lpstr>
      <vt:lpstr>2.加强中央的监察权</vt:lpstr>
      <vt:lpstr>3.加强中央的财权，收盐铁为国营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练习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2016-11-17T01:02:23Z</dcterms:created>
  <dcterms:modified xsi:type="dcterms:W3CDTF">2018-08-11T21:49:12Z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