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57" r:id="rId3"/>
    <p:sldId id="372" r:id="rId4"/>
    <p:sldId id="548" r:id="rId5"/>
    <p:sldId id="513" r:id="rId6"/>
    <p:sldId id="584" r:id="rId7"/>
    <p:sldId id="621" r:id="rId8"/>
    <p:sldId id="622" r:id="rId9"/>
    <p:sldId id="623" r:id="rId10"/>
    <p:sldId id="624" r:id="rId11"/>
    <p:sldId id="640" r:id="rId12"/>
    <p:sldId id="626" r:id="rId13"/>
    <p:sldId id="627" r:id="rId14"/>
    <p:sldId id="628" r:id="rId15"/>
    <p:sldId id="629" r:id="rId16"/>
    <p:sldId id="630" r:id="rId17"/>
    <p:sldId id="619" r:id="rId18"/>
    <p:sldId id="641" r:id="rId19"/>
    <p:sldId id="663" r:id="rId20"/>
    <p:sldId id="664" r:id="rId21"/>
    <p:sldId id="643" r:id="rId22"/>
    <p:sldId id="642" r:id="rId23"/>
    <p:sldId id="645" r:id="rId24"/>
    <p:sldId id="646" r:id="rId25"/>
    <p:sldId id="647" r:id="rId26"/>
    <p:sldId id="648" r:id="rId27"/>
    <p:sldId id="649" r:id="rId28"/>
    <p:sldId id="665" r:id="rId29"/>
    <p:sldId id="666" r:id="rId30"/>
    <p:sldId id="667" r:id="rId31"/>
    <p:sldId id="668" r:id="rId32"/>
    <p:sldId id="669" r:id="rId33"/>
    <p:sldId id="670" r:id="rId34"/>
    <p:sldId id="671" r:id="rId35"/>
    <p:sldId id="673" r:id="rId36"/>
    <p:sldId id="391" r:id="rId37"/>
    <p:sldId id="352" r:id="rId38"/>
    <p:sldId id="353" r:id="rId39"/>
    <p:sldId id="356" r:id="rId40"/>
  </p:sldIdLst>
  <p:sldSz cx="12192635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12BE"/>
    <a:srgbClr val="FF0000"/>
    <a:srgbClr val="0000FF"/>
    <a:srgbClr val="EFEFEF"/>
    <a:srgbClr val="CC6600"/>
    <a:srgbClr val="990000"/>
    <a:srgbClr val="362512"/>
    <a:srgbClr val="99FF66"/>
    <a:srgbClr val="836036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236" y="-96"/>
      </p:cViewPr>
      <p:guideLst>
        <p:guide orient="horz" pos="2140"/>
        <p:guide pos="39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738" y="1557338"/>
            <a:ext cx="5377201" cy="45259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16417" y="1557338"/>
            <a:ext cx="5377201" cy="45259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365125"/>
            <a:ext cx="10516635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892" y="1778438"/>
            <a:ext cx="487405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892" y="2665379"/>
            <a:ext cx="487405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555" y="1778438"/>
            <a:ext cx="4898058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555" y="2665379"/>
            <a:ext cx="4898058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60" y="274638"/>
            <a:ext cx="1097388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719738" y="1557338"/>
            <a:ext cx="10973880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60" y="6245225"/>
            <a:ext cx="284508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6010" y="6245225"/>
            <a:ext cx="386118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8460" y="6245225"/>
            <a:ext cx="284508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pic>
        <p:nvPicPr>
          <p:cNvPr id="1031" name="图片 1" descr="G:\七年级中国历史\P60918-105841-1.jpgP60918-105841-1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92296" y="-22225"/>
            <a:ext cx="12337995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2" descr="QQ图片20160905144317-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277310" y="6049963"/>
            <a:ext cx="12650446" cy="8651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30000"/>
        </a:lnSpc>
        <a:spcBef>
          <a:spcPct val="20000"/>
        </a:spcBef>
        <a:spcAft>
          <a:spcPct val="0"/>
        </a:spcAft>
        <a:buChar char="»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16.GIF"/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GIF"/><Relationship Id="rId1" Type="http://schemas.openxmlformats.org/officeDocument/2006/relationships/image" Target="../media/image23.GI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3012" name="图片 43011" descr="G:\七年级中国历史\qtq003国博青铜大图.pngqtq003国博青铜大图"/>
          <p:cNvPicPr>
            <a:picLocks noChangeAspect="1"/>
          </p:cNvPicPr>
          <p:nvPr/>
        </p:nvPicPr>
        <p:blipFill>
          <a:blip r:embed="rId2">
            <a:lum bright="17999" contrast="-30000"/>
          </a:blip>
          <a:srcRect/>
          <a:stretch>
            <a:fillRect/>
          </a:stretch>
        </p:blipFill>
        <p:spPr>
          <a:xfrm>
            <a:off x="691515" y="1348105"/>
            <a:ext cx="4469765" cy="45243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4" name="矩形 4101"/>
          <p:cNvSpPr/>
          <p:nvPr/>
        </p:nvSpPr>
        <p:spPr>
          <a:xfrm>
            <a:off x="2353275" y="1213168"/>
            <a:ext cx="8137525" cy="25923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4102"/>
          <p:cNvSpPr>
            <a:spLocks noGrp="1"/>
          </p:cNvSpPr>
          <p:nvPr>
            <p:ph type="title"/>
          </p:nvPr>
        </p:nvSpPr>
        <p:spPr>
          <a:xfrm>
            <a:off x="1827813" y="-22225"/>
            <a:ext cx="8229600" cy="1138238"/>
          </a:xfrm>
        </p:spPr>
        <p:txBody>
          <a:bodyPr anchor="ctr"/>
          <a:p>
            <a:pPr algn="l"/>
            <a:r>
              <a:rPr lang="zh-CN" altLang="en-US" sz="2800" dirty="0">
                <a:solidFill>
                  <a:srgbClr val="795229"/>
                </a:solidFill>
                <a:latin typeface="微软雅黑" panose="020B0503020204020204" charset="-122"/>
                <a:ea typeface="微软雅黑" panose="020B0503020204020204" charset="-122"/>
              </a:rPr>
              <a:t>第二单元  夏商周时期：早期国家的产生与社会变革</a:t>
            </a:r>
            <a:endParaRPr lang="zh-CN" altLang="en-US" sz="2800" dirty="0">
              <a:solidFill>
                <a:srgbClr val="7952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6790373" y="4781550"/>
            <a:ext cx="3925887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795229"/>
                </a:solidFill>
                <a:latin typeface="微软雅黑" panose="020B0503020204020204" charset="-122"/>
                <a:ea typeface="微软雅黑" panose="020B0503020204020204" charset="-122"/>
              </a:rPr>
              <a:t>连州市九陂镇中心学校</a:t>
            </a:r>
            <a:endParaRPr lang="zh-CN" altLang="en-US" sz="2800" dirty="0">
              <a:solidFill>
                <a:srgbClr val="79522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795229"/>
                </a:solidFill>
                <a:latin typeface="微软雅黑" panose="020B0503020204020204" charset="-122"/>
                <a:ea typeface="微软雅黑" panose="020B0503020204020204" charset="-122"/>
              </a:rPr>
              <a:t>陶章申</a:t>
            </a:r>
            <a:endParaRPr lang="zh-CN" altLang="en-US" sz="2800" dirty="0">
              <a:solidFill>
                <a:srgbClr val="7952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4100"/>
          <p:cNvSpPr txBox="1"/>
          <p:nvPr/>
        </p:nvSpPr>
        <p:spPr>
          <a:xfrm>
            <a:off x="5161280" y="919480"/>
            <a:ext cx="6062345" cy="2337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endParaRPr lang="zh-CN" altLang="en-US" sz="48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/>
            <a:r>
              <a:rPr lang="zh-CN" altLang="en-US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8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/>
            <a:r>
              <a:rPr lang="zh-CN" altLang="en-US" sz="4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      青铜器与甲骨文</a:t>
            </a:r>
            <a:endParaRPr lang="zh-CN" altLang="en-US" sz="48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Box 34"/>
          <p:cNvSpPr txBox="1"/>
          <p:nvPr/>
        </p:nvSpPr>
        <p:spPr>
          <a:xfrm>
            <a:off x="5664200" y="1522095"/>
            <a:ext cx="5374640" cy="33832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青铜器制作的最高工艺</a:t>
            </a:r>
            <a:endParaRPr kumimoji="0" lang="zh-CN" altLang="en-US" sz="7200" b="1" i="0" u="none" strike="noStrike" kern="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92505" y="843915"/>
            <a:ext cx="4322445" cy="1188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高超制作工艺</a:t>
            </a:r>
            <a:r>
              <a:rPr kumimoji="0" lang="en-US" altLang="zh-CN" sz="4800" b="1" i="0" u="none" strike="noStrike" kern="0" cap="none" spc="0" normalizeH="0" baseline="3000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3</a:t>
            </a:r>
            <a:endParaRPr kumimoji="0" lang="en-US" altLang="zh-CN" sz="4800" b="1" i="0" u="none" strike="noStrike" kern="0" cap="none" spc="0" normalizeH="0" baseline="3000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25270" y="2162175"/>
            <a:ext cx="2833370" cy="3265170"/>
            <a:chOff x="2402" y="3405"/>
            <a:chExt cx="4462" cy="5142"/>
          </a:xfrm>
        </p:grpSpPr>
        <p:pic>
          <p:nvPicPr>
            <p:cNvPr id="3" name="图片 2" descr="G:\七年级中国历史\qtq001国博青铜大图.pngqtq001国博青铜大图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402" y="3405"/>
              <a:ext cx="4462" cy="39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642" y="7479"/>
              <a:ext cx="3981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司母戊鼎</a:t>
              </a:r>
              <a:endPara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7" name="肘形连接符 6"/>
          <p:cNvCxnSpPr>
            <a:stCxn id="3" idx="3"/>
            <a:endCxn id="11" idx="1"/>
          </p:cNvCxnSpPr>
          <p:nvPr/>
        </p:nvCxnSpPr>
        <p:spPr>
          <a:xfrm flipV="1">
            <a:off x="4358640" y="2080895"/>
            <a:ext cx="1207770" cy="1348105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4"/>
          <p:cNvSpPr txBox="1"/>
          <p:nvPr/>
        </p:nvSpPr>
        <p:spPr>
          <a:xfrm>
            <a:off x="5566410" y="1577975"/>
            <a:ext cx="5851525" cy="10058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出土中最重：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832.84</a:t>
            </a: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千克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13" name="肘形连接符 12"/>
          <p:cNvCxnSpPr>
            <a:endCxn id="14" idx="1"/>
          </p:cNvCxnSpPr>
          <p:nvPr/>
        </p:nvCxnSpPr>
        <p:spPr>
          <a:xfrm>
            <a:off x="4358640" y="3429000"/>
            <a:ext cx="1305560" cy="629920"/>
          </a:xfrm>
          <a:prstGeom prst="bentConnector3">
            <a:avLst>
              <a:gd name="adj1" fmla="val 46303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4"/>
          <p:cNvSpPr txBox="1"/>
          <p:nvPr/>
        </p:nvSpPr>
        <p:spPr>
          <a:xfrm>
            <a:off x="5664200" y="2778760"/>
            <a:ext cx="6120130" cy="25603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长方形</a:t>
            </a:r>
            <a:r>
              <a:rPr kumimoji="0" lang="zh-CN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</a:t>
            </a:r>
            <a:r>
              <a:rPr kumimoji="0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口长112厘米、口宽79.2厘米，壁厚6厘米，连耳高133厘米</a:t>
            </a:r>
            <a:endParaRPr kumimoji="0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  <p:bldP spid="14" grpId="1"/>
      <p:bldP spid="35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759585" y="840105"/>
            <a:ext cx="3835400" cy="4467781"/>
            <a:chOff x="2402" y="3405"/>
            <a:chExt cx="4462" cy="4804"/>
          </a:xfrm>
        </p:grpSpPr>
        <p:pic>
          <p:nvPicPr>
            <p:cNvPr id="3" name="图片 2" descr="G:\七年级中国历史\qtq001国博青铜大图.pngqtq001国博青铜大图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402" y="3405"/>
              <a:ext cx="4462" cy="39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642" y="7479"/>
              <a:ext cx="3981" cy="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司母戊鼎</a:t>
              </a:r>
              <a:endPara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TextBox 34"/>
          <p:cNvSpPr txBox="1"/>
          <p:nvPr/>
        </p:nvSpPr>
        <p:spPr>
          <a:xfrm>
            <a:off x="5781675" y="1643380"/>
            <a:ext cx="5080635" cy="21031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镇国之宝</a:t>
            </a:r>
            <a:endParaRPr kumimoji="0" lang="zh-CN" altLang="en-US" sz="8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5122"/>
          <p:cNvSpPr txBox="1"/>
          <p:nvPr/>
        </p:nvSpPr>
        <p:spPr>
          <a:xfrm>
            <a:off x="3095590" y="1532573"/>
            <a:ext cx="6097588" cy="228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■青铜器的高超工艺</a:t>
            </a:r>
            <a:endParaRPr lang="zh-CN" altLang="en-US" sz="3600" dirty="0">
              <a:solidFill>
                <a:schemeClr val="bg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■甲骨文记事</a:t>
            </a:r>
            <a:endParaRPr lang="zh-CN" altLang="en-US" sz="4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■甲骨文的造字特点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hlinkClick r:id="rId1" action="ppaction://hlinksldjump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9010" y="1111250"/>
            <a:ext cx="10247630" cy="395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806450" fontAlgn="base">
              <a:lnSpc>
                <a:spcPct val="150000"/>
              </a:lnSpc>
            </a:pPr>
            <a:r>
              <a:rPr lang="zh-CN" altLang="en-US" sz="34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（材料研读）</a:t>
            </a:r>
            <a:r>
              <a:rPr lang="zh-CN" altLang="en-US" sz="3400" strike="noStrike" noProof="1" dirty="0">
                <a:solidFill>
                  <a:srgbClr val="00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彩陶形制美，画纹亦多殊。或则呈人面，或则呈双鱼。农耕既普及，人群已聚居。护壕深二丈，其广亦相如。奈何遗址中，独不见文书。    </a:t>
            </a:r>
            <a:endParaRPr lang="zh-CN" altLang="en-US" sz="3400" strike="noStrike" noProof="1" dirty="0">
              <a:solidFill>
                <a:srgbClr val="0000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lvl="0" indent="806450" fontAlgn="base">
              <a:lnSpc>
                <a:spcPct val="150000"/>
              </a:lnSpc>
            </a:pPr>
            <a:r>
              <a:rPr lang="en-US" altLang="zh-CN" sz="3400" strike="noStrike" noProof="1" dirty="0">
                <a:solidFill>
                  <a:srgbClr val="00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                                    ——</a:t>
            </a:r>
            <a:r>
              <a:rPr lang="zh-CN" altLang="en-US" sz="3400" strike="noStrike" noProof="1" dirty="0">
                <a:solidFill>
                  <a:srgbClr val="00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郭沫若</a:t>
            </a:r>
            <a:endParaRPr lang="zh-CN" altLang="en-US" sz="3400" strike="noStrike" noProof="1" dirty="0">
              <a:solidFill>
                <a:srgbClr val="0000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lvl="0" indent="817880" fontAlgn="base">
              <a:lnSpc>
                <a:spcPct val="150000"/>
              </a:lnSpc>
            </a:pPr>
            <a:endParaRPr lang="zh-CN" altLang="en-US" sz="3300" strike="noStrike" noProof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7990" y="2081530"/>
            <a:ext cx="8796655" cy="1070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奈何遗址中，独不见文书</a:t>
            </a:r>
            <a:endParaRPr lang="zh-CN" altLang="en-US" sz="6000" b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053590" y="910590"/>
            <a:ext cx="8245475" cy="4716780"/>
            <a:chOff x="2782" y="1434"/>
            <a:chExt cx="12985" cy="7428"/>
          </a:xfrm>
        </p:grpSpPr>
        <p:sp>
          <p:nvSpPr>
            <p:cNvPr id="4" name="文本框 3"/>
            <p:cNvSpPr txBox="1"/>
            <p:nvPr/>
          </p:nvSpPr>
          <p:spPr>
            <a:xfrm>
              <a:off x="10456" y="4497"/>
              <a:ext cx="5311" cy="13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base"/>
              <a:r>
                <a:rPr lang="zh-CN" altLang="zh-CN" sz="4800" b="1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仓颉造字</a:t>
              </a:r>
              <a:endParaRPr lang="zh-CN" altLang="zh-CN" sz="4800" b="1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pic>
          <p:nvPicPr>
            <p:cNvPr id="20485" name="图片 1" descr="fd039245d688d43f04fced4c7e1ed21b0ef43b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82" y="1434"/>
              <a:ext cx="5869" cy="7428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4" name="直接连接符 23"/>
            <p:cNvCxnSpPr/>
            <p:nvPr/>
          </p:nvCxnSpPr>
          <p:spPr>
            <a:xfrm>
              <a:off x="9954" y="1434"/>
              <a:ext cx="0" cy="7424"/>
            </a:xfrm>
            <a:prstGeom prst="line">
              <a:avLst/>
            </a:prstGeom>
            <a:ln w="79375" cmpd="sng">
              <a:solidFill>
                <a:srgbClr val="7030A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218565" y="1172210"/>
            <a:ext cx="9966325" cy="4310380"/>
            <a:chOff x="1806" y="1846"/>
            <a:chExt cx="15695" cy="6788"/>
          </a:xfrm>
        </p:grpSpPr>
        <p:pic>
          <p:nvPicPr>
            <p:cNvPr id="2" name="图片 1" descr="58946100_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06" y="1846"/>
              <a:ext cx="7743" cy="6369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10406" y="1886"/>
              <a:ext cx="0" cy="6749"/>
            </a:xfrm>
            <a:prstGeom prst="line">
              <a:avLst/>
            </a:prstGeom>
            <a:ln w="79375" cmpd="sng">
              <a:solidFill>
                <a:srgbClr val="7030A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10343" y="3480"/>
              <a:ext cx="7159" cy="25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base"/>
              <a:r>
                <a:rPr lang="zh-CN" altLang="zh-CN" sz="4800" b="1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二里头遗址</a:t>
              </a:r>
              <a:endParaRPr lang="zh-CN" altLang="zh-CN" sz="4800" b="1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ctr" fontAlgn="base"/>
              <a:r>
                <a:rPr lang="zh-CN" altLang="zh-CN" sz="4800" b="1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刻画符号</a:t>
              </a:r>
              <a:endParaRPr lang="zh-CN" altLang="zh-CN" sz="4800" b="1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773555" y="659130"/>
            <a:ext cx="9533890" cy="5112385"/>
            <a:chOff x="2793" y="1038"/>
            <a:chExt cx="15014" cy="8051"/>
          </a:xfrm>
        </p:grpSpPr>
        <p:pic>
          <p:nvPicPr>
            <p:cNvPr id="2" name="图片 1" descr="360截图201609231457061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93" y="1334"/>
              <a:ext cx="5120" cy="7460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9487" y="1038"/>
              <a:ext cx="0" cy="8051"/>
            </a:xfrm>
            <a:prstGeom prst="line">
              <a:avLst/>
            </a:prstGeom>
            <a:ln w="79375" cmpd="sng">
              <a:solidFill>
                <a:srgbClr val="7030A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9839" y="3576"/>
              <a:ext cx="7968" cy="33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ctr" fontAlgn="base"/>
              <a:r>
                <a:rPr lang="zh-CN" altLang="zh-CN" sz="4800" b="1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王宾中丁•王往逐兕涂朱卜骨刻辞</a:t>
              </a:r>
              <a:endParaRPr lang="zh-CN" altLang="zh-CN" sz="4800" b="1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ctr" fontAlgn="base"/>
              <a:r>
                <a:rPr lang="zh-CN" altLang="zh-CN" sz="3600" strike="noStrike" noProof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（中国国家博物馆馆藏）</a:t>
              </a:r>
              <a:endParaRPr lang="zh-CN" altLang="zh-CN" sz="3600" strike="noStrike" noProof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7169"/>
          <p:cNvSpPr txBox="1"/>
          <p:nvPr/>
        </p:nvSpPr>
        <p:spPr>
          <a:xfrm>
            <a:off x="1200150" y="1438910"/>
            <a:ext cx="9208135" cy="316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公元</a:t>
            </a:r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1899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年，有个叫王懿荣的清朝官员看见一味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叫</a:t>
            </a:r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龙骨</a:t>
            </a:r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药，觉得奇怪，就翻看药渣，发现上面居然刻有符号，认为这是古文字。于是就把所有的龙骨都买了下来。学者经过研究，认定这些符号就是商朝的文字。因为这些龙骨主要是龟类兽类的甲骨，于是人将它们命名为“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甲骨文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800" dirty="0">
              <a:solidFill>
                <a:schemeClr val="bg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cb1cb13495409237b7dae119158d109b3de49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9190" y="387985"/>
            <a:ext cx="4246245" cy="56635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d6034a85edf8db19c210edb0923dd54564e7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3010" y="415925"/>
            <a:ext cx="4665345" cy="5619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5122"/>
          <p:cNvSpPr txBox="1"/>
          <p:nvPr/>
        </p:nvSpPr>
        <p:spPr>
          <a:xfrm>
            <a:off x="3095590" y="1532573"/>
            <a:ext cx="6097588" cy="228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青铜器的高超工艺</a:t>
            </a:r>
            <a:endParaRPr lang="zh-CN" altLang="en-US" sz="4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■甲骨文记事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■甲骨文的造字特点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hlinkClick r:id="rId1" action="ppaction://hlinksldjump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60923145706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804545"/>
            <a:ext cx="3251200" cy="47371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503930" y="1378585"/>
            <a:ext cx="7561580" cy="1113155"/>
            <a:chOff x="5518" y="2171"/>
            <a:chExt cx="11908" cy="1753"/>
          </a:xfrm>
        </p:grpSpPr>
        <p:sp>
          <p:nvSpPr>
            <p:cNvPr id="4" name="文本框 3"/>
            <p:cNvSpPr txBox="1"/>
            <p:nvPr/>
          </p:nvSpPr>
          <p:spPr>
            <a:xfrm>
              <a:off x="8632" y="2171"/>
              <a:ext cx="8795" cy="1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l" fontAlgn="base">
                <a:lnSpc>
                  <a:spcPct val="150000"/>
                </a:lnSpc>
              </a:pPr>
              <a:r>
                <a:rPr lang="en-US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1899</a:t>
              </a:r>
              <a:r>
                <a:rPr lang="zh-CN" altLang="en-US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年，王懿荣首次发现</a:t>
              </a:r>
              <a:endParaRPr lang="zh-CN" altLang="en-US" sz="2800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8" name="肘形连接符 7"/>
            <p:cNvCxnSpPr>
              <a:stCxn id="4" idx="1"/>
            </p:cNvCxnSpPr>
            <p:nvPr/>
          </p:nvCxnSpPr>
          <p:spPr>
            <a:xfrm rot="10800000" flipV="1">
              <a:off x="5518" y="2746"/>
              <a:ext cx="3113" cy="1179"/>
            </a:xfrm>
            <a:prstGeom prst="bentConnector3">
              <a:avLst>
                <a:gd name="adj1" fmla="val 29874"/>
              </a:avLst>
            </a:prstGeom>
            <a:ln w="22225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576320" y="2216150"/>
            <a:ext cx="7900670" cy="1068705"/>
            <a:chOff x="5632" y="3490"/>
            <a:chExt cx="12442" cy="1683"/>
          </a:xfrm>
        </p:grpSpPr>
        <p:sp>
          <p:nvSpPr>
            <p:cNvPr id="5" name="文本框 4"/>
            <p:cNvSpPr txBox="1"/>
            <p:nvPr/>
          </p:nvSpPr>
          <p:spPr>
            <a:xfrm>
              <a:off x="8632" y="3490"/>
              <a:ext cx="9442" cy="1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l" fontAlgn="base">
                <a:lnSpc>
                  <a:spcPct val="150000"/>
                </a:lnSpc>
              </a:pPr>
              <a:r>
                <a:rPr lang="zh-CN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安阳殷墟等地大量出土，</a:t>
              </a:r>
              <a:r>
                <a:rPr lang="en-US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16</a:t>
              </a:r>
              <a:r>
                <a:rPr lang="zh-CN" altLang="en-US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万片以上</a:t>
              </a:r>
              <a:endParaRPr lang="zh-CN" altLang="en-US" sz="2800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9" name="肘形连接符 8"/>
            <p:cNvCxnSpPr/>
            <p:nvPr/>
          </p:nvCxnSpPr>
          <p:spPr>
            <a:xfrm rot="10800000" flipV="1">
              <a:off x="5632" y="4155"/>
              <a:ext cx="3200" cy="1018"/>
            </a:xfrm>
            <a:prstGeom prst="bentConnector3">
              <a:avLst>
                <a:gd name="adj1" fmla="val 19218"/>
              </a:avLst>
            </a:prstGeom>
            <a:ln w="22225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3504565" y="3629660"/>
            <a:ext cx="7560310" cy="1371600"/>
            <a:chOff x="5519" y="5716"/>
            <a:chExt cx="11906" cy="2160"/>
          </a:xfrm>
        </p:grpSpPr>
        <p:sp>
          <p:nvSpPr>
            <p:cNvPr id="6" name="文本框 5"/>
            <p:cNvSpPr txBox="1"/>
            <p:nvPr/>
          </p:nvSpPr>
          <p:spPr>
            <a:xfrm>
              <a:off x="8631" y="5716"/>
              <a:ext cx="8795" cy="21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l" fontAlgn="base">
                <a:lnSpc>
                  <a:spcPct val="150000"/>
                </a:lnSpc>
              </a:pPr>
              <a:r>
                <a:rPr lang="zh-CN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商代有字的</a:t>
              </a:r>
              <a:r>
                <a:rPr lang="en-US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10</a:t>
              </a:r>
              <a:r>
                <a:rPr lang="zh-CN" altLang="en-US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余万片，单字</a:t>
              </a:r>
              <a:r>
                <a:rPr lang="en-US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4500</a:t>
              </a:r>
              <a:r>
                <a:rPr lang="zh-CN" altLang="en-US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个左右，已经识别有</a:t>
              </a:r>
              <a:r>
                <a:rPr lang="en-US" altLang="zh-CN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1500</a:t>
              </a:r>
              <a:r>
                <a:rPr lang="zh-CN" altLang="en-US" sz="2800" strike="noStrike" noProof="1">
                  <a:solidFill>
                    <a:schemeClr val="accent4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多字</a:t>
              </a:r>
              <a:endParaRPr lang="zh-CN" altLang="en-US" sz="2800" strike="noStrike" noProof="1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10" name="肘形连接符 9"/>
            <p:cNvCxnSpPr>
              <a:stCxn id="6" idx="1"/>
            </p:cNvCxnSpPr>
            <p:nvPr/>
          </p:nvCxnSpPr>
          <p:spPr>
            <a:xfrm rot="10800000" flipV="1">
              <a:off x="5519" y="6795"/>
              <a:ext cx="3112" cy="305"/>
            </a:xfrm>
            <a:prstGeom prst="bentConnector3">
              <a:avLst>
                <a:gd name="adj1" fmla="val 29852"/>
              </a:avLst>
            </a:prstGeom>
            <a:ln w="22225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60923145706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804545"/>
            <a:ext cx="3251200" cy="47371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784475" y="1378585"/>
            <a:ext cx="8750300" cy="3383280"/>
            <a:chOff x="4385" y="2171"/>
            <a:chExt cx="13780" cy="5328"/>
          </a:xfrm>
        </p:grpSpPr>
        <p:sp>
          <p:nvSpPr>
            <p:cNvPr id="4" name="文本框 3"/>
            <p:cNvSpPr txBox="1"/>
            <p:nvPr/>
          </p:nvSpPr>
          <p:spPr>
            <a:xfrm>
              <a:off x="8632" y="2171"/>
              <a:ext cx="9533" cy="5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p>
              <a:pPr algn="l" fontAlgn="base">
                <a:lnSpc>
                  <a:spcPct val="150000"/>
                </a:lnSpc>
              </a:pPr>
              <a:r>
                <a:rPr lang="zh-CN" altLang="en-US" sz="3600" strike="noStrike" noProof="1">
                  <a:solidFill>
                    <a:schemeClr val="bg2">
                      <a:lumMod val="7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记载内容丰富：</a:t>
              </a:r>
              <a:endParaRPr lang="zh-CN" altLang="en-US" sz="3600" strike="noStrike" noProof="1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l" fontAlgn="base">
                <a:lnSpc>
                  <a:spcPct val="150000"/>
                </a:lnSpc>
              </a:pPr>
              <a:r>
                <a:rPr lang="zh-CN" altLang="en-US" sz="3600" b="1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祭祀、战争、农牧业、官制、刑法、医药、天文历法</a:t>
              </a:r>
              <a:endParaRPr lang="zh-CN" altLang="en-US" sz="3600" b="1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algn="l" fontAlgn="base">
                <a:lnSpc>
                  <a:spcPct val="150000"/>
                </a:lnSpc>
              </a:pPr>
              <a:endParaRPr lang="zh-CN" altLang="en-US" sz="3600" b="1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8" name="肘形连接符 7"/>
            <p:cNvCxnSpPr/>
            <p:nvPr/>
          </p:nvCxnSpPr>
          <p:spPr>
            <a:xfrm rot="10800000" flipV="1">
              <a:off x="4385" y="3131"/>
              <a:ext cx="4422" cy="1247"/>
            </a:xfrm>
            <a:prstGeom prst="bentConnector3">
              <a:avLst>
                <a:gd name="adj1" fmla="val 21166"/>
              </a:avLst>
            </a:prstGeom>
            <a:ln w="22225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04515" y="2560320"/>
            <a:ext cx="6719570" cy="1920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中国发现的年代最早，体系较为完整的古文字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31240"/>
            <a:ext cx="4533900" cy="1086485"/>
            <a:chOff x="8244" y="1691"/>
            <a:chExt cx="7140" cy="1711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91"/>
              <a:ext cx="1601" cy="1711"/>
              <a:chOff x="8000" y="2272"/>
              <a:chExt cx="1601" cy="1711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94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04515" y="2468880"/>
            <a:ext cx="6719570" cy="1920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对中国文字的形成与发展有深远的影响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31240"/>
            <a:ext cx="4533900" cy="1100455"/>
            <a:chOff x="8244" y="1691"/>
            <a:chExt cx="7140" cy="1733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91"/>
              <a:ext cx="1601" cy="1733"/>
              <a:chOff x="8000" y="2272"/>
              <a:chExt cx="1601" cy="1733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316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04515" y="2560320"/>
            <a:ext cx="6719570" cy="19202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我国有文字可考的历史是从商朝开始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29335"/>
            <a:ext cx="4533900" cy="1075690"/>
            <a:chOff x="8244" y="1688"/>
            <a:chExt cx="7140" cy="1694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88"/>
              <a:ext cx="1601" cy="1692"/>
              <a:chOff x="8000" y="2269"/>
              <a:chExt cx="1601" cy="1692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69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5122"/>
          <p:cNvSpPr txBox="1"/>
          <p:nvPr/>
        </p:nvSpPr>
        <p:spPr>
          <a:xfrm>
            <a:off x="3095590" y="1532573"/>
            <a:ext cx="6097588" cy="228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■青铜器的高超工艺</a:t>
            </a:r>
            <a:endParaRPr lang="zh-CN" altLang="en-US" sz="3600" dirty="0">
              <a:solidFill>
                <a:schemeClr val="bg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dirty="0">
                <a:solidFill>
                  <a:schemeClr val="bg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■甲骨文记事</a:t>
            </a:r>
            <a:endParaRPr lang="zh-CN" altLang="en-US" sz="3600" dirty="0">
              <a:solidFill>
                <a:schemeClr val="bg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■甲骨文的造字特点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hlinkClick r:id="rId1" action="ppaction://hlinksldjump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9286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象形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2768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指事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250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会意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732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形声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214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zh-CN" sz="40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假借</a:t>
            </a:r>
            <a:endParaRPr lang="zh-CN" altLang="zh-CN" sz="40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66960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zh-CN" sz="40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转注</a:t>
            </a:r>
            <a:endParaRPr lang="zh-CN" altLang="zh-CN" sz="40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26285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象形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87825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指事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9365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会意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0905" y="2574290"/>
            <a:ext cx="121221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形声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5440" y="2574290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象形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35275" y="2711450"/>
            <a:ext cx="8618855" cy="685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2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最原始的，用图形、线条把物体的外形特征勾画出来</a:t>
            </a:r>
            <a:endParaRPr lang="zh-CN" altLang="en-US" sz="2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80898" name="图片 80897" descr="文字4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2480" y="2117090"/>
            <a:ext cx="6940550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5440" y="2620010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象形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04210" y="2665730"/>
            <a:ext cx="6036310" cy="914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甲骨文中</a:t>
            </a:r>
            <a:r>
              <a:rPr lang="en-US" altLang="zh-CN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40%</a:t>
            </a:r>
            <a:r>
              <a:rPr lang="zh-CN" altLang="en-US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都是象形字</a:t>
            </a:r>
            <a:endParaRPr lang="zh-CN" altLang="en-US" sz="3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G:\七年级中国历史\qijiawenhuatongjing.jpgqijiawenhuatongji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57655" y="1097915"/>
            <a:ext cx="3215005" cy="3215005"/>
          </a:xfrm>
          <a:prstGeom prst="rect">
            <a:avLst/>
          </a:prstGeom>
        </p:spPr>
      </p:pic>
      <p:sp>
        <p:nvSpPr>
          <p:cNvPr id="7170" name="文本框 7169"/>
          <p:cNvSpPr txBox="1"/>
          <p:nvPr/>
        </p:nvSpPr>
        <p:spPr>
          <a:xfrm>
            <a:off x="5262880" y="1562735"/>
            <a:ext cx="623125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距今时间：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4000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多年前 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出土地点：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甘肃齐家文化遗址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1190" y="4608830"/>
            <a:ext cx="252793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铜镜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3056890" y="2570480"/>
            <a:ext cx="6204448" cy="967740"/>
            <a:chOff x="3719" y="6675"/>
            <a:chExt cx="12144" cy="1814"/>
          </a:xfrm>
        </p:grpSpPr>
        <p:pic>
          <p:nvPicPr>
            <p:cNvPr id="2" name="图片 1" descr="j0055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33" y="6675"/>
              <a:ext cx="2432" cy="1814"/>
            </a:xfrm>
            <a:prstGeom prst="rect">
              <a:avLst/>
            </a:prstGeom>
          </p:spPr>
        </p:pic>
        <p:pic>
          <p:nvPicPr>
            <p:cNvPr id="4" name="图片 3" descr="j000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9" y="6675"/>
              <a:ext cx="2432" cy="1814"/>
            </a:xfrm>
            <a:prstGeom prst="rect">
              <a:avLst/>
            </a:prstGeom>
          </p:spPr>
        </p:pic>
        <p:pic>
          <p:nvPicPr>
            <p:cNvPr id="5" name="图片 4" descr="j001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" y="6675"/>
              <a:ext cx="2432" cy="1814"/>
            </a:xfrm>
            <a:prstGeom prst="rect">
              <a:avLst/>
            </a:prstGeom>
          </p:spPr>
        </p:pic>
        <p:pic>
          <p:nvPicPr>
            <p:cNvPr id="6" name="图片 5" descr="H:\j00015.gifj0001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4055" y="6675"/>
              <a:ext cx="1808" cy="1814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615440" y="2574290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指事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8" name="组合 7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9" name="图片 8" descr="360截图201609231457061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926080" y="2734310"/>
            <a:ext cx="7129145" cy="685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2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用指示性符号表示某一事物或概念</a:t>
            </a:r>
            <a:endParaRPr lang="zh-CN" altLang="en-US" sz="2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5440" y="2574290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会意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35275" y="2711450"/>
            <a:ext cx="8618855" cy="6858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2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把两个或以上的独体字结合起来表示新的意义</a:t>
            </a:r>
            <a:endParaRPr lang="zh-CN" altLang="en-US" sz="2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69945" y="2460625"/>
            <a:ext cx="5899150" cy="1233805"/>
            <a:chOff x="5239" y="5969"/>
            <a:chExt cx="9290" cy="1943"/>
          </a:xfrm>
        </p:grpSpPr>
        <p:pic>
          <p:nvPicPr>
            <p:cNvPr id="6" name="图片 5" descr="j079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8" y="5969"/>
              <a:ext cx="1943" cy="1943"/>
            </a:xfrm>
            <a:prstGeom prst="rect">
              <a:avLst/>
            </a:prstGeom>
          </p:spPr>
        </p:pic>
        <p:pic>
          <p:nvPicPr>
            <p:cNvPr id="8" name="图片 7" descr="H:\j17442.gifj1744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0295" y="5969"/>
              <a:ext cx="1627" cy="1779"/>
            </a:xfrm>
            <a:prstGeom prst="rect">
              <a:avLst/>
            </a:prstGeom>
          </p:spPr>
        </p:pic>
        <p:pic>
          <p:nvPicPr>
            <p:cNvPr id="11" name="图片 10" descr="j1648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86" y="5969"/>
              <a:ext cx="1943" cy="1943"/>
            </a:xfrm>
            <a:prstGeom prst="rect">
              <a:avLst/>
            </a:prstGeom>
          </p:spPr>
        </p:pic>
        <p:pic>
          <p:nvPicPr>
            <p:cNvPr id="12" name="图片 11" descr="e4bb8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39" y="5969"/>
              <a:ext cx="1943" cy="19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5440" y="2574290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形声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15365"/>
            <a:ext cx="4533900" cy="1089660"/>
            <a:chOff x="8244" y="1666"/>
            <a:chExt cx="7140" cy="1716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66"/>
              <a:ext cx="1601" cy="1714"/>
              <a:chOff x="8000" y="2247"/>
              <a:chExt cx="1601" cy="1714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47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36875" y="2574290"/>
            <a:ext cx="8335010" cy="1280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2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最为进步，用声符来注音，用一个字表示类别（义符、</a:t>
            </a:r>
            <a:r>
              <a:rPr lang="zh-CN" altLang="en-US" sz="260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形旁</a:t>
            </a:r>
            <a:r>
              <a:rPr lang="zh-CN" altLang="en-US" sz="2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），组成新字</a:t>
            </a:r>
            <a:endParaRPr lang="zh-CN" altLang="en-US" sz="2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57650" y="2440940"/>
            <a:ext cx="4077335" cy="1546860"/>
            <a:chOff x="7878" y="3511"/>
            <a:chExt cx="6421" cy="2436"/>
          </a:xfrm>
        </p:grpSpPr>
        <p:pic>
          <p:nvPicPr>
            <p:cNvPr id="6" name="图片 5" descr="e6b2b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8" y="3511"/>
              <a:ext cx="2436" cy="2436"/>
            </a:xfrm>
            <a:prstGeom prst="rect">
              <a:avLst/>
            </a:prstGeom>
          </p:spPr>
        </p:pic>
        <p:pic>
          <p:nvPicPr>
            <p:cNvPr id="8" name="图片 7" descr="e6b4b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63" y="3511"/>
              <a:ext cx="2436" cy="243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24735" y="2292985"/>
            <a:ext cx="131064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形声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750" y="1927225"/>
            <a:ext cx="6263005" cy="17373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能造出大量文字，现代汉字中</a:t>
            </a:r>
            <a:r>
              <a:rPr lang="en-US" altLang="zh-CN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80%</a:t>
            </a:r>
            <a:r>
              <a:rPr lang="zh-CN" altLang="en-US" sz="3600" strike="noStrike" noProof="1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都是形声字</a:t>
            </a:r>
            <a:endParaRPr lang="zh-CN" altLang="en-US" sz="3600" strike="noStrike" noProof="1">
              <a:solidFill>
                <a:schemeClr val="bg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04515" y="2560320"/>
            <a:ext cx="671957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具备了汉字的基本结构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5440" y="1029335"/>
            <a:ext cx="4533900" cy="1075690"/>
            <a:chOff x="8244" y="1688"/>
            <a:chExt cx="7140" cy="1694"/>
          </a:xfrm>
        </p:grpSpPr>
        <p:grpSp>
          <p:nvGrpSpPr>
            <p:cNvPr id="7" name="组合 6"/>
            <p:cNvGrpSpPr/>
            <p:nvPr/>
          </p:nvGrpSpPr>
          <p:grpSpPr>
            <a:xfrm>
              <a:off x="8244" y="1688"/>
              <a:ext cx="1601" cy="1692"/>
              <a:chOff x="8000" y="2269"/>
              <a:chExt cx="1601" cy="1692"/>
            </a:xfrm>
          </p:grpSpPr>
          <p:pic>
            <p:nvPicPr>
              <p:cNvPr id="3" name="图片 2" descr="360截图201609231457061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000" y="2272"/>
                <a:ext cx="1175" cy="1689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>
                <a:off x="9601" y="2269"/>
                <a:ext cx="0" cy="1689"/>
              </a:xfrm>
              <a:prstGeom prst="line">
                <a:avLst/>
              </a:prstGeom>
              <a:ln w="79375" cmpd="sng">
                <a:solidFill>
                  <a:srgbClr val="7030A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325" y="1696"/>
              <a:ext cx="5059" cy="1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b="1">
                  <a:solidFill>
                    <a:schemeClr val="bg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甲骨文</a:t>
              </a:r>
              <a:endParaRPr lang="zh-CN" altLang="en-US" sz="6000" b="1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04515" y="3566160"/>
            <a:ext cx="671957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 fontAlgn="base">
              <a:lnSpc>
                <a:spcPct val="150000"/>
              </a:lnSpc>
            </a:pPr>
            <a:r>
              <a:rPr lang="zh-CN" altLang="en-US" sz="40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汉字形成与发展的重要阶段</a:t>
            </a:r>
            <a:endParaRPr lang="zh-CN" altLang="en-US" sz="4000" strike="noStrike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4655150" y="2244725"/>
            <a:ext cx="2693988" cy="152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8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lang="zh-CN" altLang="en-US" sz="8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"/>
          <p:cNvSpPr txBox="1"/>
          <p:nvPr/>
        </p:nvSpPr>
        <p:spPr>
          <a:xfrm>
            <a:off x="2082800" y="1180465"/>
            <a:ext cx="8375015" cy="1214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甲骨文出现的意义是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       ）</a:t>
            </a:r>
            <a:endParaRPr lang="zh-CN" altLang="en-US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A标志着国家的诞生       B 我国开始了有文字可考的历史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C标志着我国奴隶社会的形成    D  主要刻画在青铜器上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58" name="文本框 2"/>
          <p:cNvSpPr txBox="1"/>
          <p:nvPr/>
        </p:nvSpPr>
        <p:spPr>
          <a:xfrm>
            <a:off x="2073240" y="2743200"/>
            <a:ext cx="7969250" cy="1580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2.</a:t>
            </a:r>
            <a:r>
              <a:rPr lang="zh-CN" altLang="en-US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甲骨文已经具备了汉字的基本结构，很多字体至今仍在使用。下列造字方法中，最为进步，在现代汉字中大量使用的是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（　）</a:t>
            </a:r>
            <a:endParaRPr lang="zh-CN" altLang="en-US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楷体_GB2312" panose="02010609030101010101" pitchFamily="49" charset="-122"/>
            </a:endParaRPr>
          </a:p>
          <a:p>
            <a:pPr lvl="0" indent="0"/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   </a:t>
            </a:r>
            <a:r>
              <a:rPr lang="zh-CN" altLang="en-US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A.象形    B.指事   C.会意   D.形声</a:t>
            </a:r>
            <a:endParaRPr lang="zh-CN" altLang="en-US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sym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1335405" y="1398270"/>
            <a:ext cx="879729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     3.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 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___________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是迄今世界上出土最重的青铜器，</a:t>
            </a:r>
            <a:endParaRPr lang="zh-CN" altLang="zh-CN" sz="28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楷体_GB2312" panose="0201060903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重达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832.84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千克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5405" y="3043555"/>
            <a:ext cx="8797290" cy="731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     4.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  图中反映的文字最早出自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__________(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朝代）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楷体_GB2312" panose="02010609030101010101" pitchFamily="49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楷体_GB2312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7265" y="3775075"/>
            <a:ext cx="2244090" cy="1094740"/>
            <a:chOff x="5627" y="5945"/>
            <a:chExt cx="3534" cy="1724"/>
          </a:xfrm>
        </p:grpSpPr>
        <p:pic>
          <p:nvPicPr>
            <p:cNvPr id="3" name="图片 2" descr="j221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27" y="5945"/>
              <a:ext cx="1335" cy="1725"/>
            </a:xfrm>
            <a:prstGeom prst="rect">
              <a:avLst/>
            </a:prstGeom>
          </p:spPr>
        </p:pic>
        <p:pic>
          <p:nvPicPr>
            <p:cNvPr id="4" name="图片 3" descr="j164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27" y="5945"/>
              <a:ext cx="1335" cy="17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 Box 2"/>
          <p:cNvSpPr txBox="1"/>
          <p:nvPr/>
        </p:nvSpPr>
        <p:spPr>
          <a:xfrm>
            <a:off x="2596163" y="1131888"/>
            <a:ext cx="6507162" cy="13995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 lvl="0" indent="0"/>
            <a:r>
              <a:rPr lang="zh-CN" altLang="en-US" sz="8000" b="1" i="1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rPr>
              <a:t>祝你</a:t>
            </a:r>
            <a:r>
              <a:rPr lang="zh-CN" altLang="en-US" sz="8000" b="1" i="1" dirty="0">
                <a:solidFill>
                  <a:srgbClr val="009999"/>
                </a:solidFill>
                <a:latin typeface="Arial" panose="020B0604020202020204" pitchFamily="34" charset="0"/>
                <a:ea typeface="微软雅黑" panose="020B0503020204020204" charset="-122"/>
              </a:rPr>
              <a:t>学有所成</a:t>
            </a:r>
            <a:endParaRPr lang="zh-CN" altLang="en-US" sz="8000" b="1" i="1" dirty="0">
              <a:solidFill>
                <a:srgbClr val="00999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942" name="Text Box 3"/>
          <p:cNvSpPr txBox="1"/>
          <p:nvPr/>
        </p:nvSpPr>
        <p:spPr>
          <a:xfrm>
            <a:off x="6588725" y="4024313"/>
            <a:ext cx="3454400" cy="4857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 algn="ctr"/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</a:rPr>
              <a:t>连州市九陂中心学校</a:t>
            </a:r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/>
      <p:bldP spid="39942" grpId="0" bldLvl="0"/>
      <p:bldP spid="39942" grpId="1" bldLvl="0"/>
      <p:bldP spid="39942" grpId="2" bldLvl="0"/>
      <p:bldP spid="39942" grpId="3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qtq003国博青铜大图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264920"/>
            <a:ext cx="3203575" cy="3243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5915" y="4747895"/>
            <a:ext cx="252793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四羊方尊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70" name="文本框 7169"/>
          <p:cNvSpPr txBox="1"/>
          <p:nvPr/>
        </p:nvSpPr>
        <p:spPr>
          <a:xfrm>
            <a:off x="5409565" y="1806575"/>
            <a:ext cx="587565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距今时间：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多年前 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出土地点：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湖南宁乡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G:\七年级中国历史\qtq001国博青铜大图.pngqtq001国博青铜大图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39850" y="1454785"/>
            <a:ext cx="3203575" cy="2863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7670" y="4747895"/>
            <a:ext cx="252793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司母戊鼎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70" name="文本框 7169"/>
          <p:cNvSpPr txBox="1"/>
          <p:nvPr/>
        </p:nvSpPr>
        <p:spPr>
          <a:xfrm>
            <a:off x="5409565" y="1806575"/>
            <a:ext cx="587565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距今时间：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多年前 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>
              <a:lnSpc>
                <a:spcPct val="20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出土地点：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河南安阳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TextBox 34"/>
          <p:cNvSpPr txBox="1"/>
          <p:nvPr/>
        </p:nvSpPr>
        <p:spPr>
          <a:xfrm>
            <a:off x="2522855" y="843915"/>
            <a:ext cx="5338445" cy="1188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青铜器的广泛用途</a:t>
            </a:r>
            <a:endParaRPr kumimoji="0" lang="en-US" altLang="zh-CN" sz="4800" b="1" i="0" u="none" strike="noStrike" kern="0" cap="none" spc="0" normalizeH="0" baseline="3000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" name="TextBox 34"/>
          <p:cNvSpPr txBox="1"/>
          <p:nvPr/>
        </p:nvSpPr>
        <p:spPr>
          <a:xfrm>
            <a:off x="4650105" y="2209165"/>
            <a:ext cx="4163695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饮食、祭祀、军事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" name="TextBox 34"/>
          <p:cNvSpPr txBox="1"/>
          <p:nvPr/>
        </p:nvSpPr>
        <p:spPr>
          <a:xfrm>
            <a:off x="2520315" y="3261360"/>
            <a:ext cx="1844040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国礼器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肘形连接符 3"/>
          <p:cNvCxnSpPr>
            <a:stCxn id="35" idx="1"/>
            <a:endCxn id="2" idx="1"/>
          </p:cNvCxnSpPr>
          <p:nvPr/>
        </p:nvCxnSpPr>
        <p:spPr>
          <a:xfrm rot="10800000" flipH="1" flipV="1">
            <a:off x="2594610" y="1438275"/>
            <a:ext cx="2127250" cy="1228090"/>
          </a:xfrm>
          <a:prstGeom prst="bentConnector3">
            <a:avLst>
              <a:gd name="adj1" fmla="val -11194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 flipH="1">
            <a:off x="4364355" y="2666365"/>
            <a:ext cx="4449445" cy="1052195"/>
          </a:xfrm>
          <a:prstGeom prst="bentConnector3">
            <a:avLst>
              <a:gd name="adj1" fmla="val -5352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34"/>
          <p:cNvSpPr txBox="1"/>
          <p:nvPr/>
        </p:nvSpPr>
        <p:spPr>
          <a:xfrm>
            <a:off x="2729230" y="4310380"/>
            <a:ext cx="5889625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身份地位、国家权力的象征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7" name="肘形连接符 6"/>
          <p:cNvCxnSpPr>
            <a:stCxn id="3" idx="1"/>
            <a:endCxn id="6" idx="1"/>
          </p:cNvCxnSpPr>
          <p:nvPr/>
        </p:nvCxnSpPr>
        <p:spPr>
          <a:xfrm rot="10800000" flipH="1" flipV="1">
            <a:off x="2592070" y="3718560"/>
            <a:ext cx="208915" cy="1049020"/>
          </a:xfrm>
          <a:prstGeom prst="bentConnector3">
            <a:avLst>
              <a:gd name="adj1" fmla="val -113982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2057400" y="906145"/>
            <a:ext cx="7684824" cy="4367222"/>
            <a:chOff x="3353" y="1992"/>
            <a:chExt cx="11756" cy="6497"/>
          </a:xfrm>
        </p:grpSpPr>
        <p:grpSp>
          <p:nvGrpSpPr>
            <p:cNvPr id="10" name="组合 9"/>
            <p:cNvGrpSpPr/>
            <p:nvPr/>
          </p:nvGrpSpPr>
          <p:grpSpPr>
            <a:xfrm>
              <a:off x="3353" y="1992"/>
              <a:ext cx="5315" cy="6497"/>
              <a:chOff x="3353" y="2444"/>
              <a:chExt cx="5045" cy="6494"/>
            </a:xfrm>
          </p:grpSpPr>
          <p:pic>
            <p:nvPicPr>
              <p:cNvPr id="6" name="图片 5" descr="qtq003国博青铜大图 (2)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353" y="2444"/>
                <a:ext cx="5045" cy="5108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3885" y="7929"/>
                <a:ext cx="3981" cy="10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四羊方尊</a:t>
                </a:r>
                <a:endParaRPr lang="zh-CN" altLang="en-US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794" y="1992"/>
              <a:ext cx="5315" cy="6479"/>
              <a:chOff x="9794" y="2444"/>
              <a:chExt cx="5045" cy="6364"/>
            </a:xfrm>
          </p:grpSpPr>
          <p:pic>
            <p:nvPicPr>
              <p:cNvPr id="8" name="图片 7" descr="G:\七年级中国历史\qtq001国博青铜大图.pngqtq001国博青铜大图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9794" y="2444"/>
                <a:ext cx="5045" cy="4510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10326" y="7816"/>
                <a:ext cx="3981" cy="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3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司母戊鼎</a:t>
                </a:r>
                <a:endParaRPr lang="zh-CN" altLang="en-US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TextBox 34"/>
          <p:cNvSpPr txBox="1"/>
          <p:nvPr/>
        </p:nvSpPr>
        <p:spPr>
          <a:xfrm>
            <a:off x="2522855" y="843915"/>
            <a:ext cx="4322445" cy="1188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高超制作工艺</a:t>
            </a:r>
            <a:r>
              <a:rPr kumimoji="0" lang="en-US" altLang="zh-CN" sz="4800" b="1" i="0" u="none" strike="noStrike" kern="0" cap="none" spc="0" normalizeH="0" baseline="3000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4800" b="1" i="0" u="none" strike="noStrike" kern="0" cap="none" spc="0" normalizeH="0" baseline="3000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" name="TextBox 34"/>
          <p:cNvSpPr txBox="1"/>
          <p:nvPr/>
        </p:nvSpPr>
        <p:spPr>
          <a:xfrm>
            <a:off x="4650105" y="2209165"/>
            <a:ext cx="4163695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种类丰富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肘形连接符 3"/>
          <p:cNvCxnSpPr>
            <a:stCxn id="35" idx="1"/>
            <a:endCxn id="2" idx="1"/>
          </p:cNvCxnSpPr>
          <p:nvPr/>
        </p:nvCxnSpPr>
        <p:spPr>
          <a:xfrm rot="10800000" flipH="1" flipV="1">
            <a:off x="2522855" y="1438275"/>
            <a:ext cx="2127250" cy="1228090"/>
          </a:xfrm>
          <a:prstGeom prst="bentConnector3">
            <a:avLst>
              <a:gd name="adj1" fmla="val -11194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>
            <a:off x="2299335" y="1438275"/>
            <a:ext cx="2362835" cy="2244090"/>
          </a:xfrm>
          <a:prstGeom prst="bentConnector3">
            <a:avLst>
              <a:gd name="adj1" fmla="val -241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4"/>
          <p:cNvSpPr txBox="1"/>
          <p:nvPr/>
        </p:nvSpPr>
        <p:spPr>
          <a:xfrm>
            <a:off x="4650105" y="3153410"/>
            <a:ext cx="4163695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数量众多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4650105" y="4194175"/>
            <a:ext cx="4163695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工艺高超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肘形连接符 11"/>
          <p:cNvCxnSpPr>
            <a:endCxn id="9" idx="1"/>
          </p:cNvCxnSpPr>
          <p:nvPr/>
        </p:nvCxnSpPr>
        <p:spPr>
          <a:xfrm>
            <a:off x="2299335" y="2560320"/>
            <a:ext cx="2350770" cy="2091055"/>
          </a:xfrm>
          <a:prstGeom prst="bentConnector3">
            <a:avLst>
              <a:gd name="adj1" fmla="val -486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TextBox 34"/>
          <p:cNvSpPr txBox="1"/>
          <p:nvPr/>
        </p:nvSpPr>
        <p:spPr>
          <a:xfrm>
            <a:off x="2522855" y="843915"/>
            <a:ext cx="4322445" cy="1188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高超制作工艺</a:t>
            </a:r>
            <a:r>
              <a:rPr kumimoji="0" lang="en-US" altLang="zh-CN" sz="4800" b="1" i="0" u="none" strike="noStrike" kern="0" cap="none" spc="0" normalizeH="0" baseline="3000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4800" b="1" i="0" u="none" strike="noStrike" kern="0" cap="none" spc="0" normalizeH="0" baseline="3000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" name="TextBox 34"/>
          <p:cNvSpPr txBox="1"/>
          <p:nvPr/>
        </p:nvSpPr>
        <p:spPr>
          <a:xfrm>
            <a:off x="4650105" y="2209165"/>
            <a:ext cx="4518660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准确的铜锡铅比例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肘形连接符 3"/>
          <p:cNvCxnSpPr>
            <a:stCxn id="35" idx="1"/>
            <a:endCxn id="2" idx="1"/>
          </p:cNvCxnSpPr>
          <p:nvPr/>
        </p:nvCxnSpPr>
        <p:spPr>
          <a:xfrm rot="10800000" flipH="1" flipV="1">
            <a:off x="2522855" y="1438275"/>
            <a:ext cx="2127250" cy="1228090"/>
          </a:xfrm>
          <a:prstGeom prst="bentConnector3">
            <a:avLst>
              <a:gd name="adj1" fmla="val -11194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>
            <a:off x="2299335" y="1438275"/>
            <a:ext cx="2362835" cy="2244090"/>
          </a:xfrm>
          <a:prstGeom prst="bentConnector3">
            <a:avLst>
              <a:gd name="adj1" fmla="val -241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4"/>
          <p:cNvSpPr txBox="1"/>
          <p:nvPr/>
        </p:nvSpPr>
        <p:spPr>
          <a:xfrm>
            <a:off x="4650105" y="3153410"/>
            <a:ext cx="4812030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规模宏大，工艺复杂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4650105" y="4194175"/>
            <a:ext cx="4518660" cy="914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+mn-ea"/>
              </a:rPr>
              <a:t>组织严密，</a:t>
            </a:r>
            <a:r>
              <a:rPr kumimoji="0" lang="zh-CN" altLang="en-US" sz="360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分工细致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肘形连接符 11"/>
          <p:cNvCxnSpPr>
            <a:endCxn id="9" idx="1"/>
          </p:cNvCxnSpPr>
          <p:nvPr/>
        </p:nvCxnSpPr>
        <p:spPr>
          <a:xfrm>
            <a:off x="2299335" y="2560320"/>
            <a:ext cx="2350770" cy="2091055"/>
          </a:xfrm>
          <a:prstGeom prst="bentConnector3">
            <a:avLst>
              <a:gd name="adj1" fmla="val -486"/>
            </a:avLst>
          </a:prstGeom>
          <a:ln w="38100">
            <a:solidFill>
              <a:schemeClr val="bg1">
                <a:lumMod val="50000"/>
                <a:alpha val="94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1324</Words>
  <Application/>
  <PresentationFormat/>
  <Paragraphs>198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楷体_GB2312</vt:lpstr>
      <vt:lpstr>Arial Unicode MS</vt:lpstr>
      <vt:lpstr>默认设计模板</vt:lpstr>
      <vt:lpstr>第二单元  夏商周时期：早期国家的产生与社会变革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2011-05-06T14:23:00Z</dcterms:created>
  <dcterms:modified xsi:type="dcterms:W3CDTF">2018-08-11T21:52:00Z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