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209E6-5D64-4333-ACD4-0576CC7262C1}" type="datetimeFigureOut">
              <a:rPr lang="zh-CN" altLang="en-US"/>
              <a:pPr>
                <a:defRPr/>
              </a:pPr>
              <a:t>2017/7/12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6FA16-317D-4031-BCFC-DAA2AD5A93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890DFD-E5F5-4722-B5F4-D8A428D37DA8}" type="datetimeFigureOut">
              <a:rPr lang="zh-CN" altLang="en-US"/>
              <a:pPr>
                <a:defRPr/>
              </a:pPr>
              <a:t>2017/7/12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15FE7-59A6-4133-B3BC-0D445D4D44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6810D2-1821-4B73-B3D2-439A090249E2}" type="datetimeFigureOut">
              <a:rPr lang="zh-CN" altLang="en-US"/>
              <a:pPr>
                <a:defRPr/>
              </a:pPr>
              <a:t>2017/7/12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8700A1-102A-4CFC-95C9-9D89ADF7AB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C5E18-E2AD-4A32-B5F1-A686B6DD4695}" type="datetimeFigureOut">
              <a:rPr lang="zh-CN" altLang="en-US"/>
              <a:pPr>
                <a:defRPr/>
              </a:pPr>
              <a:t>2017/7/12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8E46B-4652-4F90-A31C-D9D2990AA4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C8DB2-E4A4-499A-AA49-06091E60EF4C}" type="datetimeFigureOut">
              <a:rPr lang="zh-CN" altLang="en-US"/>
              <a:pPr>
                <a:defRPr/>
              </a:pPr>
              <a:t>2017/7/12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35326-A8A5-4FD8-B06F-3501E78D2A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AF460-F983-4FA4-A2B5-1D866F066BAF}" type="datetimeFigureOut">
              <a:rPr lang="zh-CN" altLang="en-US"/>
              <a:pPr>
                <a:defRPr/>
              </a:pPr>
              <a:t>2017/7/12 Wednesday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B409A-C944-49EF-8E8D-398C22F73A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14D77-415E-4931-BC2E-D771C8062EA3}" type="datetimeFigureOut">
              <a:rPr lang="zh-CN" altLang="en-US"/>
              <a:pPr>
                <a:defRPr/>
              </a:pPr>
              <a:t>2017/7/12 Wednesday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ED1BA1-83BA-47F6-AAAD-82EA16F29C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A614F-C323-4084-93D9-8606BAAB7ED4}" type="datetimeFigureOut">
              <a:rPr lang="zh-CN" altLang="en-US"/>
              <a:pPr>
                <a:defRPr/>
              </a:pPr>
              <a:t>2017/7/12 Wednesday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49480-E868-4502-B357-2628235DB5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0D46F-3BDD-4B18-B718-9302EC77F1D2}" type="datetimeFigureOut">
              <a:rPr lang="zh-CN" altLang="en-US"/>
              <a:pPr>
                <a:defRPr/>
              </a:pPr>
              <a:t>2017/7/12 Wednesday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8DC88-845F-4259-B22A-30A4E8A2FD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1ADD0-DF0E-437F-8026-BC711A45097B}" type="datetimeFigureOut">
              <a:rPr lang="zh-CN" altLang="en-US"/>
              <a:pPr>
                <a:defRPr/>
              </a:pPr>
              <a:t>2017/7/12 Wednesday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FF682-FFD7-4D06-B2D4-269AE097E6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71A3B-E470-4EC8-9AE2-05D18D7992A7}" type="datetimeFigureOut">
              <a:rPr lang="zh-CN" altLang="en-US"/>
              <a:pPr>
                <a:defRPr/>
              </a:pPr>
              <a:t>2017/7/12 Wednesday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0FE9F-E659-4F3A-895E-4FEA0CA915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C193A0B-58D7-4248-8F24-930CD18FB48A}" type="datetimeFigureOut">
              <a:rPr lang="zh-CN" altLang="en-US"/>
              <a:pPr>
                <a:defRPr/>
              </a:pPr>
              <a:t>2017/7/12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5C54B6A-F4C1-4484-BA31-0E1382CB27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image" Target="../media/image1.png"/><Relationship Id="rId7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image" Target="../media/image2.gif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audio" Target="../media/audio1.wav"/><Relationship Id="rId7" Type="http://schemas.openxmlformats.org/officeDocument/2006/relationships/image" Target="../media/image37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mp3\&#22797;&#20214;%20mp3\&#26446;&#23068;%20-%20&#23665;&#36335;&#21313;&#20843;&#24367;.mp3" TargetMode="External"/><Relationship Id="rId6" Type="http://schemas.openxmlformats.org/officeDocument/2006/relationships/image" Target="../media/image36.gif"/><Relationship Id="rId5" Type="http://schemas.openxmlformats.org/officeDocument/2006/relationships/image" Target="../media/image35.jpeg"/><Relationship Id="rId4" Type="http://schemas.openxmlformats.org/officeDocument/2006/relationships/audio" Target="../media/audio2.wav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底图1"/>
          <p:cNvPicPr>
            <a:picLocks noChangeAspect="1" noChangeArrowheads="1"/>
          </p:cNvPicPr>
          <p:nvPr/>
        </p:nvPicPr>
        <p:blipFill>
          <a:blip r:embed="rId3">
            <a:lum bright="-18000" contras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3" descr="0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0" y="527050"/>
            <a:ext cx="503238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4" descr="0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7141712">
            <a:off x="1955800" y="887413"/>
            <a:ext cx="503237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5" descr="0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4442328">
            <a:off x="2603500" y="382588"/>
            <a:ext cx="503237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6" descr="0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4442328">
            <a:off x="2025650" y="381000"/>
            <a:ext cx="503238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7" descr="0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68800" y="477838"/>
            <a:ext cx="503238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8" descr="0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7141712">
            <a:off x="4800600" y="838200"/>
            <a:ext cx="503238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9" descr="0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4442328">
            <a:off x="5448300" y="333375"/>
            <a:ext cx="503238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10" descr="0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4442328">
            <a:off x="4870450" y="331788"/>
            <a:ext cx="503237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2" name="Picture 11" descr="0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45200" y="477838"/>
            <a:ext cx="503238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3" name="Picture 12" descr="0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7141712">
            <a:off x="6477000" y="838200"/>
            <a:ext cx="503238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4" name="Picture 13" descr="0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4442328">
            <a:off x="7124700" y="333375"/>
            <a:ext cx="503238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5" name="Picture 14" descr="0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4442328">
            <a:off x="6546850" y="331788"/>
            <a:ext cx="503237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6" name="Picture 15" descr="0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9600" y="401638"/>
            <a:ext cx="503238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7" name="Picture 16" descr="0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7141712">
            <a:off x="3581400" y="762000"/>
            <a:ext cx="503238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8" name="Picture 17" descr="0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4442328">
            <a:off x="4229100" y="257175"/>
            <a:ext cx="503238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9" name="Picture 18" descr="0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4442328">
            <a:off x="3651250" y="255588"/>
            <a:ext cx="503237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0" name="Picture 19" descr="会动的小花4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652963"/>
            <a:ext cx="4762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1" name="Picture 20" descr="会动的小花4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1200" y="4868863"/>
            <a:ext cx="4762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2" name="Picture 21" descr="会动的小花4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31925" y="5157788"/>
            <a:ext cx="4762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3" name="Picture 22" descr="会动的小花4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51063" y="5373688"/>
            <a:ext cx="4762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4" name="Picture 23" descr="会动的小花4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16250" y="5589588"/>
            <a:ext cx="4762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5" name="Picture 24" descr="会动的小花4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5963" y="5589588"/>
            <a:ext cx="4762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6" name="Picture 25" descr="会动的小花4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16700" y="5300663"/>
            <a:ext cx="4762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7" name="Picture 26" descr="会动的小花4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35825" y="5157788"/>
            <a:ext cx="4762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8" name="Picture 27" descr="会动的小花4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6550" y="5013325"/>
            <a:ext cx="4762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9" name="Picture 28" descr="会动的小花4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667750" y="4797425"/>
            <a:ext cx="4762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0" name="Picture 29" descr="蝴蝶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4826395">
            <a:off x="611188" y="4300538"/>
            <a:ext cx="8001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1" name="Picture 30" descr="蝴蝶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4665129">
            <a:off x="7753350" y="4514850"/>
            <a:ext cx="8001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2" name="Picture 31" descr="飞鸟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36513"/>
            <a:ext cx="1828800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3" name="Picture 32" descr="飞鸟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315200" y="36513"/>
            <a:ext cx="1828800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05" name="WordArt 33"/>
          <p:cNvSpPr>
            <a:spLocks noChangeArrowheads="1" noChangeShapeType="1" noTextEdit="1"/>
          </p:cNvSpPr>
          <p:nvPr/>
        </p:nvSpPr>
        <p:spPr bwMode="auto">
          <a:xfrm>
            <a:off x="107950" y="1773238"/>
            <a:ext cx="4572000" cy="1368425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6500"/>
                <a:gd name="adj2" fmla="val -991"/>
              </a:avLst>
            </a:prstTxWarp>
          </a:bodyPr>
          <a:lstStyle/>
          <a:p>
            <a:pPr algn="ctr"/>
            <a:r>
              <a:rPr lang="zh-CN" altLang="en-US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宋体"/>
                <a:ea typeface="宋体"/>
              </a:rPr>
              <a:t>欢迎同学们来到历史课堂！</a:t>
            </a:r>
          </a:p>
        </p:txBody>
      </p:sp>
      <p:pic>
        <p:nvPicPr>
          <p:cNvPr id="13345" name="Picture 34" descr="welcome9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464820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8" name="Picture 3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716463" y="908050"/>
            <a:ext cx="3095625" cy="46815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3347" name="TextBox 36"/>
          <p:cNvSpPr txBox="1">
            <a:spLocks noChangeArrowheads="1"/>
          </p:cNvSpPr>
          <p:nvPr/>
        </p:nvSpPr>
        <p:spPr bwMode="auto">
          <a:xfrm>
            <a:off x="5148263" y="6381750"/>
            <a:ext cx="36004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b="1">
              <a:solidFill>
                <a:srgbClr val="00206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wipe dir="d"/>
    <p:sndAc>
      <p:stSnd>
        <p:snd r:embed="rId2" name="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 -0.04267  0.026 -0.07733  0.058 -0.07733  L 0.192 -0.07733  C 0.224 -0.07733  0.25 -0.04267  0.25 0  L 0.25 0.176  C 0.25 0.21867  0.224 0.25467  0.192 0.25467  L 0.058 0.25467  C 0.026 0.25467  0 0.21867  0 0.176  Z" pathEditMode="relative" ptsTypes="">
                                      <p:cBhvr>
                                        <p:cTn id="12" dur="20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Group 9"/>
          <p:cNvGrpSpPr>
            <a:grpSpLocks/>
          </p:cNvGrpSpPr>
          <p:nvPr/>
        </p:nvGrpSpPr>
        <p:grpSpPr bwMode="auto">
          <a:xfrm>
            <a:off x="395288" y="620713"/>
            <a:ext cx="4319587" cy="3671887"/>
            <a:chOff x="431" y="1162"/>
            <a:chExt cx="4800" cy="2268"/>
          </a:xfrm>
        </p:grpSpPr>
        <p:pic>
          <p:nvPicPr>
            <p:cNvPr id="22534" name="Picture 4" descr="二牛耕地砖画"/>
            <p:cNvPicPr>
              <a:picLocks noChangeAspect="1" noChangeArrowheads="1"/>
            </p:cNvPicPr>
            <p:nvPr/>
          </p:nvPicPr>
          <p:blipFill>
            <a:blip r:embed="rId2">
              <a:lum bright="12000"/>
            </a:blip>
            <a:srcRect t="1500" b="1328"/>
            <a:stretch>
              <a:fillRect/>
            </a:stretch>
          </p:blipFill>
          <p:spPr bwMode="auto">
            <a:xfrm>
              <a:off x="431" y="1162"/>
              <a:ext cx="4800" cy="2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5" name="Text Box 8"/>
            <p:cNvSpPr txBox="1">
              <a:spLocks noChangeArrowheads="1"/>
            </p:cNvSpPr>
            <p:nvPr/>
          </p:nvSpPr>
          <p:spPr bwMode="auto">
            <a:xfrm>
              <a:off x="749" y="1270"/>
              <a:ext cx="1584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>
                  <a:latin typeface="Times New Roman" pitchFamily="18" charset="0"/>
                  <a:ea typeface="文鼎习字体"/>
                  <a:cs typeface="文鼎习字体"/>
                </a:rPr>
                <a:t>北方牛耕</a:t>
              </a:r>
            </a:p>
          </p:txBody>
        </p:sp>
      </p:grpSp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1476375" y="5300663"/>
            <a:ext cx="145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40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49" charset="-122"/>
              </a:rPr>
              <a:t>牛  耕</a:t>
            </a:r>
          </a:p>
        </p:txBody>
      </p:sp>
      <p:grpSp>
        <p:nvGrpSpPr>
          <p:cNvPr id="22531" name="Group 11"/>
          <p:cNvGrpSpPr>
            <a:grpSpLocks/>
          </p:cNvGrpSpPr>
          <p:nvPr/>
        </p:nvGrpSpPr>
        <p:grpSpPr bwMode="auto">
          <a:xfrm>
            <a:off x="4284663" y="3068638"/>
            <a:ext cx="4284662" cy="3384550"/>
            <a:chOff x="576" y="1248"/>
            <a:chExt cx="4800" cy="2112"/>
          </a:xfrm>
        </p:grpSpPr>
        <p:pic>
          <p:nvPicPr>
            <p:cNvPr id="22532" name="Picture 3" descr="牛耕jpg"/>
            <p:cNvPicPr>
              <a:picLocks noChangeAspect="1" noChangeArrowheads="1"/>
            </p:cNvPicPr>
            <p:nvPr/>
          </p:nvPicPr>
          <p:blipFill>
            <a:blip r:embed="rId3">
              <a:lum bright="24000"/>
            </a:blip>
            <a:srcRect/>
            <a:stretch>
              <a:fillRect/>
            </a:stretch>
          </p:blipFill>
          <p:spPr bwMode="auto">
            <a:xfrm>
              <a:off x="576" y="1248"/>
              <a:ext cx="4608" cy="2112"/>
            </a:xfrm>
            <a:prstGeom prst="rect">
              <a:avLst/>
            </a:prstGeom>
            <a:noFill/>
            <a:ln w="76200">
              <a:solidFill>
                <a:srgbClr val="006600"/>
              </a:solidFill>
              <a:miter lim="800000"/>
              <a:headEnd/>
              <a:tailEnd/>
            </a:ln>
          </p:spPr>
        </p:pic>
        <p:sp>
          <p:nvSpPr>
            <p:cNvPr id="22533" name="Text Box 10"/>
            <p:cNvSpPr txBox="1">
              <a:spLocks noChangeArrowheads="1"/>
            </p:cNvSpPr>
            <p:nvPr/>
          </p:nvSpPr>
          <p:spPr bwMode="auto">
            <a:xfrm>
              <a:off x="4332" y="1252"/>
              <a:ext cx="1044" cy="5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>
                  <a:latin typeface="Times New Roman" pitchFamily="18" charset="0"/>
                  <a:ea typeface="文鼎习字体"/>
                  <a:cs typeface="文鼎习字体"/>
                </a:rPr>
                <a:t>南方牛耕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3" descr="16-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6825" y="692150"/>
            <a:ext cx="3529013" cy="504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6" descr="16-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2492375"/>
            <a:ext cx="4343400" cy="341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Text Box 8"/>
          <p:cNvSpPr txBox="1">
            <a:spLocks noChangeArrowheads="1"/>
          </p:cNvSpPr>
          <p:nvPr/>
        </p:nvSpPr>
        <p:spPr bwMode="auto">
          <a:xfrm>
            <a:off x="1258888" y="1916113"/>
            <a:ext cx="2514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  <a:ea typeface="长城中隶体"/>
                <a:cs typeface="长城中隶体"/>
              </a:rPr>
              <a:t>太湖今貌</a:t>
            </a:r>
          </a:p>
        </p:txBody>
      </p:sp>
      <p:sp>
        <p:nvSpPr>
          <p:cNvPr id="91141" name="Text Box 9"/>
          <p:cNvSpPr txBox="1">
            <a:spLocks noChangeArrowheads="1"/>
          </p:cNvSpPr>
          <p:nvPr/>
        </p:nvSpPr>
        <p:spPr bwMode="auto">
          <a:xfrm>
            <a:off x="5003800" y="5949950"/>
            <a:ext cx="3657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zh-CN" altLang="en-US" sz="28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兴修水利：</a:t>
            </a:r>
            <a:r>
              <a:rPr kumimoji="1" lang="zh-CN" altLang="en-US" sz="2800" b="1" smtClean="0">
                <a:latin typeface="Times New Roman" pitchFamily="18" charset="0"/>
                <a:ea typeface="草檀斋毛泽东字体" pitchFamily="2" charset="-122"/>
              </a:rPr>
              <a:t>荆江大堤</a:t>
            </a:r>
          </a:p>
        </p:txBody>
      </p:sp>
      <p:sp>
        <p:nvSpPr>
          <p:cNvPr id="23557" name="Text Box 6"/>
          <p:cNvSpPr txBox="1">
            <a:spLocks noChangeArrowheads="1"/>
          </p:cNvSpPr>
          <p:nvPr/>
        </p:nvSpPr>
        <p:spPr bwMode="auto">
          <a:xfrm>
            <a:off x="250825" y="260350"/>
            <a:ext cx="47513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00CC00"/>
                </a:solidFill>
                <a:latin typeface="Times New Roman" pitchFamily="18" charset="0"/>
                <a:ea typeface="黑体" pitchFamily="49" charset="-122"/>
              </a:rPr>
              <a:t>南方经济开发</a:t>
            </a:r>
          </a:p>
        </p:txBody>
      </p:sp>
      <p:sp>
        <p:nvSpPr>
          <p:cNvPr id="23558" name="Text Box 7"/>
          <p:cNvSpPr txBox="1">
            <a:spLocks noChangeArrowheads="1"/>
          </p:cNvSpPr>
          <p:nvPr/>
        </p:nvSpPr>
        <p:spPr bwMode="auto">
          <a:xfrm>
            <a:off x="684213" y="1196975"/>
            <a:ext cx="15128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Times New Roman" pitchFamily="18" charset="0"/>
                <a:ea typeface="黑体" pitchFamily="49" charset="-122"/>
              </a:rPr>
              <a:t>农业：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龙骨水车"/>
          <p:cNvPicPr>
            <a:picLocks noChangeAspect="1" noChangeArrowheads="1"/>
          </p:cNvPicPr>
          <p:nvPr/>
        </p:nvPicPr>
        <p:blipFill>
          <a:blip r:embed="rId2">
            <a:lum bright="12000"/>
          </a:blip>
          <a:srcRect/>
          <a:stretch>
            <a:fillRect/>
          </a:stretch>
        </p:blipFill>
        <p:spPr bwMode="auto">
          <a:xfrm>
            <a:off x="685800" y="3284538"/>
            <a:ext cx="8207375" cy="268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5019675" y="5867400"/>
            <a:ext cx="2216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400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49" charset="-122"/>
              </a:rPr>
              <a:t>龙骨翻车</a:t>
            </a:r>
          </a:p>
        </p:txBody>
      </p:sp>
      <p:pic>
        <p:nvPicPr>
          <p:cNvPr id="24579" name="Picture 4" descr="水磨"/>
          <p:cNvPicPr>
            <a:picLocks noChangeAspect="1" noChangeArrowheads="1"/>
          </p:cNvPicPr>
          <p:nvPr/>
        </p:nvPicPr>
        <p:blipFill>
          <a:blip r:embed="rId3">
            <a:lum bright="12000"/>
          </a:blip>
          <a:srcRect/>
          <a:stretch>
            <a:fillRect/>
          </a:stretch>
        </p:blipFill>
        <p:spPr bwMode="auto">
          <a:xfrm>
            <a:off x="1403350" y="260350"/>
            <a:ext cx="3365500" cy="367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4641850" y="908050"/>
            <a:ext cx="793750" cy="223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400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49" charset="-122"/>
              </a:rPr>
              <a:t>水磨模型</a:t>
            </a:r>
            <a:endParaRPr kumimoji="1" lang="en-US" sz="400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3" descr="N1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6600" y="2420938"/>
            <a:ext cx="5338763" cy="338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4" descr="碓的示意图 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38085">
            <a:off x="-36513" y="-171450"/>
            <a:ext cx="4826001" cy="319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5565775" y="5808663"/>
            <a:ext cx="145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400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49" charset="-122"/>
              </a:rPr>
              <a:t>水  碓</a:t>
            </a:r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6324600" y="5638800"/>
            <a:ext cx="679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tx2"/>
                </a:solidFill>
                <a:latin typeface="Calibri" pitchFamily="34" charset="0"/>
              </a:rPr>
              <a:t>(duì)</a:t>
            </a:r>
            <a:endParaRPr lang="zh-CN" altLang="en-US" b="1">
              <a:solidFill>
                <a:schemeClr val="tx2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3" descr="江南地区的开发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250" y="404813"/>
            <a:ext cx="6048375" cy="567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Text Box 6"/>
          <p:cNvSpPr txBox="1">
            <a:spLocks noChangeArrowheads="1"/>
          </p:cNvSpPr>
          <p:nvPr/>
        </p:nvSpPr>
        <p:spPr bwMode="auto">
          <a:xfrm>
            <a:off x="1295400" y="4648200"/>
            <a:ext cx="7848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000">
              <a:latin typeface="Times New Roman" pitchFamily="18" charset="0"/>
            </a:endParaRP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539750" y="981075"/>
            <a:ext cx="1008063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40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49" charset="-122"/>
              </a:rPr>
              <a:t>手工业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锦质护膊"/>
          <p:cNvPicPr>
            <a:picLocks noChangeAspect="1" noChangeArrowheads="1"/>
          </p:cNvPicPr>
          <p:nvPr/>
        </p:nvPicPr>
        <p:blipFill>
          <a:blip r:embed="rId2">
            <a:lum bright="12000"/>
          </a:blip>
          <a:srcRect/>
          <a:stretch>
            <a:fillRect/>
          </a:stretch>
        </p:blipFill>
        <p:spPr bwMode="auto">
          <a:xfrm>
            <a:off x="4356100" y="1473200"/>
            <a:ext cx="4643438" cy="3867150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</p:pic>
      <p:pic>
        <p:nvPicPr>
          <p:cNvPr id="27650" name="Picture 3" descr="红地云珠日天锦"/>
          <p:cNvPicPr>
            <a:picLocks noChangeAspect="1" noChangeArrowheads="1"/>
          </p:cNvPicPr>
          <p:nvPr/>
        </p:nvPicPr>
        <p:blipFill>
          <a:blip r:embed="rId3">
            <a:lum bright="6000"/>
          </a:blip>
          <a:srcRect/>
          <a:stretch>
            <a:fillRect/>
          </a:stretch>
        </p:blipFill>
        <p:spPr bwMode="auto">
          <a:xfrm>
            <a:off x="884238" y="1052513"/>
            <a:ext cx="3040062" cy="4052887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</p:pic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5791200" y="5334000"/>
            <a:ext cx="2216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400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49" charset="-122"/>
              </a:rPr>
              <a:t>锦质护膊</a:t>
            </a:r>
            <a:endParaRPr kumimoji="1" lang="en-US" sz="400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539750" y="5241925"/>
            <a:ext cx="3740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400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49" charset="-122"/>
              </a:rPr>
              <a:t>红地云珠日天锦</a:t>
            </a:r>
            <a:endParaRPr kumimoji="1" lang="en-US" sz="400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55563" y="134938"/>
            <a:ext cx="1708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400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49" charset="-122"/>
              </a:rPr>
              <a:t>丝织业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冶铁"/>
          <p:cNvPicPr>
            <a:picLocks noChangeAspect="1" noChangeArrowheads="1"/>
          </p:cNvPicPr>
          <p:nvPr/>
        </p:nvPicPr>
        <p:blipFill>
          <a:blip r:embed="rId2">
            <a:lum bright="18000"/>
          </a:blip>
          <a:srcRect/>
          <a:stretch>
            <a:fillRect/>
          </a:stretch>
        </p:blipFill>
        <p:spPr bwMode="auto">
          <a:xfrm>
            <a:off x="539750" y="1046163"/>
            <a:ext cx="5257800" cy="3319462"/>
          </a:xfrm>
          <a:prstGeom prst="rect">
            <a:avLst/>
          </a:prstGeom>
          <a:noFill/>
          <a:ln w="76200">
            <a:solidFill>
              <a:srgbClr val="0066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</p:pic>
      <p:sp>
        <p:nvSpPr>
          <p:cNvPr id="28674" name="Text Box 3"/>
          <p:cNvSpPr txBox="1">
            <a:spLocks noChangeArrowheads="1"/>
          </p:cNvSpPr>
          <p:nvPr/>
        </p:nvSpPr>
        <p:spPr bwMode="auto">
          <a:xfrm>
            <a:off x="6227763" y="1997075"/>
            <a:ext cx="26670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4400">
                <a:latin typeface="Times New Roman" pitchFamily="18" charset="0"/>
                <a:ea typeface="隶书"/>
                <a:cs typeface="隶书"/>
              </a:rPr>
              <a:t>南朝时发明灌钢法</a:t>
            </a:r>
          </a:p>
        </p:txBody>
      </p:sp>
      <p:sp>
        <p:nvSpPr>
          <p:cNvPr id="28675" name="AutoShape 4"/>
          <p:cNvSpPr>
            <a:spLocks noChangeArrowheads="1"/>
          </p:cNvSpPr>
          <p:nvPr/>
        </p:nvSpPr>
        <p:spPr bwMode="auto">
          <a:xfrm>
            <a:off x="4716463" y="4613275"/>
            <a:ext cx="3759200" cy="1911350"/>
          </a:xfrm>
          <a:prstGeom prst="wedgeRoundRectCallout">
            <a:avLst>
              <a:gd name="adj1" fmla="val 23310"/>
              <a:gd name="adj2" fmla="val -101495"/>
              <a:gd name="adj3" fmla="val 16667"/>
            </a:avLst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kumimoji="1" lang="zh-CN" altLang="en-US" sz="2800">
                <a:latin typeface="Times New Roman" pitchFamily="18" charset="0"/>
                <a:ea typeface="楷体_GB2312"/>
                <a:cs typeface="楷体_GB2312"/>
              </a:rPr>
              <a:t>用生铁的溶液灌入未经锻打的熟铁中，然后反复锻打，能大大提高钢的质量。</a:t>
            </a:r>
          </a:p>
        </p:txBody>
      </p: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55563" y="44450"/>
            <a:ext cx="1708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400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49" charset="-122"/>
              </a:rPr>
              <a:t>冶铸业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6" descr="16-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95600" y="304800"/>
            <a:ext cx="3908425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Text Box 7"/>
          <p:cNvSpPr txBox="1">
            <a:spLocks noChangeArrowheads="1"/>
          </p:cNvSpPr>
          <p:nvPr/>
        </p:nvSpPr>
        <p:spPr bwMode="auto">
          <a:xfrm>
            <a:off x="1676400" y="1828800"/>
            <a:ext cx="733425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Times New Roman" pitchFamily="18" charset="0"/>
                <a:ea typeface="隶书"/>
                <a:cs typeface="隶书"/>
              </a:rPr>
              <a:t>南朝青瓷莲花尊</a:t>
            </a: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55563" y="44450"/>
            <a:ext cx="1708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400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49" charset="-122"/>
              </a:rPr>
              <a:t>制瓷业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351086preview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196975"/>
            <a:ext cx="6985000" cy="464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Text Box 3"/>
          <p:cNvSpPr txBox="1">
            <a:spLocks noChangeArrowheads="1"/>
          </p:cNvSpPr>
          <p:nvPr/>
        </p:nvSpPr>
        <p:spPr bwMode="auto">
          <a:xfrm>
            <a:off x="7596188" y="2276475"/>
            <a:ext cx="1006475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5400" b="1">
                <a:solidFill>
                  <a:srgbClr val="000099"/>
                </a:solidFill>
                <a:latin typeface="Times New Roman" pitchFamily="18" charset="0"/>
                <a:ea typeface="长城中隶体"/>
                <a:cs typeface="长城中隶体"/>
              </a:rPr>
              <a:t>造船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江南地区的开发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250" y="404813"/>
            <a:ext cx="6697663" cy="554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Text Box 3"/>
          <p:cNvSpPr txBox="1">
            <a:spLocks noChangeArrowheads="1"/>
          </p:cNvSpPr>
          <p:nvPr/>
        </p:nvSpPr>
        <p:spPr bwMode="auto">
          <a:xfrm>
            <a:off x="1295400" y="4648200"/>
            <a:ext cx="7848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000">
              <a:latin typeface="Times New Roman" pitchFamily="18" charset="0"/>
            </a:endParaRP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539750" y="908050"/>
            <a:ext cx="1008063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40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49" charset="-122"/>
              </a:rPr>
              <a:t>商业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40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49" charset="-122"/>
              </a:rPr>
              <a:t>和海外贸易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1052513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kumimoji="1" lang="zh-CN" altLang="en-US" b="1" dirty="0" smtClean="0">
                <a:solidFill>
                  <a:srgbClr val="FF0000"/>
                </a:solidFill>
              </a:rPr>
              <a:t>第 </a:t>
            </a:r>
            <a:r>
              <a:rPr kumimoji="1" lang="en-US" altLang="zh-CN" b="1" dirty="0" smtClean="0">
                <a:solidFill>
                  <a:srgbClr val="FF0000"/>
                </a:solidFill>
              </a:rPr>
              <a:t>16</a:t>
            </a:r>
            <a:r>
              <a:rPr kumimoji="1" lang="zh-CN" altLang="en-US" b="1" dirty="0" smtClean="0">
                <a:solidFill>
                  <a:srgbClr val="FF0000"/>
                </a:solidFill>
              </a:rPr>
              <a:t>课  </a:t>
            </a:r>
            <a:r>
              <a:rPr kumimoji="1" lang="zh-CN" altLang="en-US" sz="8800" b="1" dirty="0" smtClean="0">
                <a:solidFill>
                  <a:srgbClr val="FF0000"/>
                </a:solidFill>
              </a:rPr>
              <a:t>江南的开发</a:t>
            </a:r>
            <a:br>
              <a:rPr kumimoji="1" lang="zh-CN" altLang="en-US" sz="8800" b="1" dirty="0" smtClean="0">
                <a:solidFill>
                  <a:srgbClr val="FF0000"/>
                </a:solidFill>
              </a:rPr>
            </a:br>
            <a:endParaRPr lang="zh-CN" altLang="en-US" dirty="0"/>
          </a:p>
        </p:txBody>
      </p:sp>
      <p:pic>
        <p:nvPicPr>
          <p:cNvPr id="4" name="Picture 10" descr="F:\九（3）历史\七史单元一\2008111221181766_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2492375"/>
            <a:ext cx="9144000" cy="4365625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17500" y="457200"/>
            <a:ext cx="8637588" cy="762000"/>
          </a:xfrm>
        </p:spPr>
        <p:txBody>
          <a:bodyPr/>
          <a:lstStyle/>
          <a:p>
            <a:r>
              <a:rPr lang="zh-CN" altLang="en-US" b="1" smtClean="0">
                <a:solidFill>
                  <a:srgbClr val="0000FF"/>
                </a:solidFill>
              </a:rPr>
              <a:t>江南地区得到开发的原因</a:t>
            </a:r>
          </a:p>
        </p:txBody>
      </p:sp>
      <p:sp>
        <p:nvSpPr>
          <p:cNvPr id="73731" name="Text Box 3"/>
          <p:cNvSpPr txBox="1">
            <a:spLocks noChangeArrowheads="1"/>
          </p:cNvSpPr>
          <p:nvPr/>
        </p:nvSpPr>
        <p:spPr bwMode="auto">
          <a:xfrm>
            <a:off x="685800" y="1477963"/>
            <a:ext cx="8077200" cy="1066800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CCFF33"/>
              </a:buClr>
              <a:buSzPct val="70000"/>
              <a:buFont typeface="Wingdings" pitchFamily="2" charset="2"/>
              <a:buNone/>
            </a:pPr>
            <a:r>
              <a:rPr kumimoji="1" lang="zh-CN" altLang="en-US" sz="3200" b="1">
                <a:solidFill>
                  <a:srgbClr val="000000"/>
                </a:solidFill>
                <a:latin typeface="Calibri" pitchFamily="34" charset="0"/>
              </a:rPr>
              <a:t>自然条件：</a:t>
            </a:r>
            <a:r>
              <a:rPr kumimoji="1" lang="zh-CN" altLang="en-US" sz="3200" b="1">
                <a:solidFill>
                  <a:srgbClr val="0000FF"/>
                </a:solidFill>
                <a:latin typeface="Calibri" pitchFamily="34" charset="0"/>
              </a:rPr>
              <a:t>江南地区雨量充沛，气候较热，土地肥沃，具有发展农业的优越条件。</a:t>
            </a:r>
          </a:p>
        </p:txBody>
      </p:sp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685800" y="2514600"/>
            <a:ext cx="7696200" cy="204152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CCFF33"/>
              </a:buClr>
              <a:buSzPct val="70000"/>
              <a:buFont typeface="Wingdings" pitchFamily="2" charset="2"/>
              <a:buNone/>
            </a:pPr>
            <a:r>
              <a:rPr kumimoji="1" lang="zh-CN" altLang="en-US" sz="3200" b="1">
                <a:solidFill>
                  <a:srgbClr val="000000"/>
                </a:solidFill>
                <a:latin typeface="Calibri" pitchFamily="34" charset="0"/>
              </a:rPr>
              <a:t>人口条件：</a:t>
            </a:r>
            <a:r>
              <a:rPr kumimoji="1" lang="zh-CN" altLang="en-US" sz="3200" b="1">
                <a:solidFill>
                  <a:srgbClr val="0000FF"/>
                </a:solidFill>
                <a:latin typeface="Calibri" pitchFamily="34" charset="0"/>
              </a:rPr>
              <a:t>自东汉末开始，为躲避北方的战乱，特别是西晋的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“</a:t>
            </a:r>
            <a:r>
              <a:rPr kumimoji="1" lang="zh-CN" altLang="en-US" sz="3200" b="1">
                <a:solidFill>
                  <a:srgbClr val="0000FF"/>
                </a:solidFill>
                <a:latin typeface="Calibri" pitchFamily="34" charset="0"/>
              </a:rPr>
              <a:t>八王之乱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”</a:t>
            </a:r>
            <a:r>
              <a:rPr kumimoji="1" lang="zh-CN" altLang="en-US" sz="3200" b="1">
                <a:solidFill>
                  <a:srgbClr val="0000FF"/>
                </a:solidFill>
                <a:latin typeface="Calibri" pitchFamily="34" charset="0"/>
              </a:rPr>
              <a:t>，大量北方人南迁，给江南地区带去了劳动力和先进的农业技术。</a:t>
            </a:r>
          </a:p>
        </p:txBody>
      </p:sp>
      <p:sp>
        <p:nvSpPr>
          <p:cNvPr id="73733" name="Text Box 5"/>
          <p:cNvSpPr txBox="1">
            <a:spLocks noChangeArrowheads="1"/>
          </p:cNvSpPr>
          <p:nvPr/>
        </p:nvSpPr>
        <p:spPr bwMode="auto">
          <a:xfrm>
            <a:off x="685800" y="4435475"/>
            <a:ext cx="7696200" cy="1554163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CCFF33"/>
              </a:buClr>
              <a:buSzPct val="70000"/>
              <a:buFont typeface="Wingdings" pitchFamily="2" charset="2"/>
              <a:buNone/>
            </a:pPr>
            <a:r>
              <a:rPr kumimoji="1" lang="zh-CN" altLang="en-US" sz="3200" b="1">
                <a:solidFill>
                  <a:srgbClr val="000000"/>
                </a:solidFill>
                <a:latin typeface="Calibri" pitchFamily="34" charset="0"/>
              </a:rPr>
              <a:t>社会条件：</a:t>
            </a:r>
            <a:r>
              <a:rPr kumimoji="1" lang="zh-CN" altLang="en-US" sz="3200" b="1">
                <a:solidFill>
                  <a:srgbClr val="0000FF"/>
                </a:solidFill>
                <a:latin typeface="Calibri" pitchFamily="34" charset="0"/>
              </a:rPr>
              <a:t>三国以来，南方地区战乱较少，社会秩序比较安定，为发展经济提供了良好的社会环境。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 autoUpdateAnimBg="0"/>
      <p:bldP spid="73732" grpId="0" autoUpdateAnimBg="0"/>
      <p:bldP spid="73733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 Box 2"/>
          <p:cNvSpPr txBox="1">
            <a:spLocks noChangeArrowheads="1"/>
          </p:cNvSpPr>
          <p:nvPr/>
        </p:nvSpPr>
        <p:spPr bwMode="auto">
          <a:xfrm>
            <a:off x="755650" y="836613"/>
            <a:ext cx="67691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latin typeface="Tahoma" pitchFamily="34" charset="0"/>
              </a:rPr>
              <a:t>江南地区开发的影响：</a:t>
            </a:r>
          </a:p>
        </p:txBody>
      </p:sp>
      <p:sp>
        <p:nvSpPr>
          <p:cNvPr id="33794" name="AutoShape 3"/>
          <p:cNvSpPr>
            <a:spLocks noChangeArrowheads="1"/>
          </p:cNvSpPr>
          <p:nvPr/>
        </p:nvSpPr>
        <p:spPr bwMode="auto">
          <a:xfrm>
            <a:off x="395288" y="3357563"/>
            <a:ext cx="1584325" cy="936625"/>
          </a:xfrm>
          <a:prstGeom prst="rightArrow">
            <a:avLst>
              <a:gd name="adj1" fmla="val 50000"/>
              <a:gd name="adj2" fmla="val 4228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3795" name="Text Box 4"/>
          <p:cNvSpPr txBox="1">
            <a:spLocks noChangeArrowheads="1"/>
          </p:cNvSpPr>
          <p:nvPr/>
        </p:nvSpPr>
        <p:spPr bwMode="auto">
          <a:xfrm>
            <a:off x="2700338" y="3068638"/>
            <a:ext cx="57594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latin typeface="Tahoma" pitchFamily="34" charset="0"/>
              </a:rPr>
              <a:t>为我国经济重心逐渐南移奠定了基础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4"/>
          <p:cNvSpPr>
            <a:spLocks noChangeArrowheads="1"/>
          </p:cNvSpPr>
          <p:nvPr/>
        </p:nvSpPr>
        <p:spPr bwMode="auto">
          <a:xfrm>
            <a:off x="457200" y="900113"/>
            <a:ext cx="8382000" cy="496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3200" b="1">
                <a:latin typeface="楷体_GB2312"/>
                <a:ea typeface="楷体_GB2312"/>
                <a:cs typeface="楷体_GB2312"/>
              </a:rPr>
              <a:t>1.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结束三国鼎立局面，统一全国的是</a:t>
            </a:r>
            <a:br>
              <a:rPr lang="zh-CN" altLang="en-US" sz="3200" b="1">
                <a:latin typeface="楷体_GB2312"/>
                <a:ea typeface="楷体_GB2312"/>
                <a:cs typeface="楷体_GB2312"/>
              </a:rPr>
            </a:br>
            <a:r>
              <a:rPr lang="en-US" altLang="zh-CN" sz="3200" b="1">
                <a:latin typeface="楷体_GB2312"/>
                <a:ea typeface="楷体_GB2312"/>
                <a:cs typeface="楷体_GB2312"/>
              </a:rPr>
              <a:t>A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．魏国</a:t>
            </a:r>
            <a:r>
              <a:rPr lang="zh-CN" altLang="en-US" sz="3200" b="1">
                <a:latin typeface="Calibri" pitchFamily="34" charset="0"/>
                <a:ea typeface="楷体_GB2312"/>
                <a:cs typeface="楷体_GB2312"/>
              </a:rPr>
              <a:t>     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 </a:t>
            </a:r>
            <a:r>
              <a:rPr lang="en-US" altLang="zh-CN" sz="3200" b="1">
                <a:latin typeface="楷体_GB2312"/>
                <a:ea typeface="楷体_GB2312"/>
                <a:cs typeface="楷体_GB2312"/>
              </a:rPr>
              <a:t>B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．西晋</a:t>
            </a:r>
            <a:r>
              <a:rPr lang="zh-CN" altLang="en-US" sz="3200" b="1">
                <a:latin typeface="Calibri" pitchFamily="34" charset="0"/>
                <a:ea typeface="楷体_GB2312"/>
                <a:cs typeface="楷体_GB2312"/>
              </a:rPr>
              <a:t>  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 </a:t>
            </a:r>
            <a:r>
              <a:rPr lang="en-US" altLang="zh-CN" sz="3200" b="1">
                <a:latin typeface="楷体_GB2312"/>
                <a:ea typeface="楷体_GB2312"/>
                <a:cs typeface="楷体_GB2312"/>
              </a:rPr>
              <a:t>C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．东晋</a:t>
            </a:r>
            <a:r>
              <a:rPr lang="zh-CN" altLang="en-US" sz="3200" b="1">
                <a:latin typeface="Calibri" pitchFamily="34" charset="0"/>
                <a:ea typeface="楷体_GB2312"/>
                <a:cs typeface="楷体_GB2312"/>
              </a:rPr>
              <a:t>     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 </a:t>
            </a:r>
            <a:r>
              <a:rPr lang="en-US" altLang="zh-CN" sz="3200" b="1">
                <a:latin typeface="楷体_GB2312"/>
                <a:ea typeface="楷体_GB2312"/>
                <a:cs typeface="楷体_GB2312"/>
              </a:rPr>
              <a:t>D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．蜀国</a:t>
            </a:r>
            <a:br>
              <a:rPr lang="zh-CN" altLang="en-US" sz="3200" b="1">
                <a:latin typeface="楷体_GB2312"/>
                <a:ea typeface="楷体_GB2312"/>
                <a:cs typeface="楷体_GB2312"/>
              </a:rPr>
            </a:br>
            <a:endParaRPr lang="zh-CN" altLang="en-US" sz="3200" b="1">
              <a:latin typeface="楷体_GB2312"/>
              <a:ea typeface="楷体_GB2312"/>
              <a:cs typeface="楷体_GB2312"/>
            </a:endParaRPr>
          </a:p>
          <a:p>
            <a:r>
              <a:rPr lang="en-US" altLang="zh-CN" sz="3200" b="1">
                <a:latin typeface="楷体_GB2312"/>
                <a:ea typeface="楷体_GB2312"/>
                <a:cs typeface="楷体_GB2312"/>
              </a:rPr>
              <a:t>2.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成语</a:t>
            </a:r>
            <a:r>
              <a:rPr lang="zh-CN" altLang="en-US" sz="3200" b="1">
                <a:latin typeface="Calibri" pitchFamily="34" charset="0"/>
                <a:ea typeface="楷体_GB2312"/>
                <a:cs typeface="楷体_GB2312"/>
              </a:rPr>
              <a:t>“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草木皆兵</a:t>
            </a:r>
            <a:r>
              <a:rPr lang="zh-CN" altLang="en-US" sz="3200" b="1">
                <a:latin typeface="Calibri" pitchFamily="34" charset="0"/>
                <a:ea typeface="楷体_GB2312"/>
                <a:cs typeface="楷体_GB2312"/>
              </a:rPr>
              <a:t>”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的源于</a:t>
            </a:r>
            <a:br>
              <a:rPr lang="zh-CN" altLang="en-US" sz="3200" b="1">
                <a:latin typeface="楷体_GB2312"/>
                <a:ea typeface="楷体_GB2312"/>
                <a:cs typeface="楷体_GB2312"/>
              </a:rPr>
            </a:br>
            <a:r>
              <a:rPr lang="en-US" altLang="zh-CN" sz="3200" b="1">
                <a:latin typeface="楷体_GB2312"/>
                <a:ea typeface="楷体_GB2312"/>
                <a:cs typeface="楷体_GB2312"/>
              </a:rPr>
              <a:t>A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．官渡之战</a:t>
            </a:r>
            <a:r>
              <a:rPr lang="zh-CN" altLang="en-US" sz="3200" b="1">
                <a:latin typeface="Calibri" pitchFamily="34" charset="0"/>
                <a:ea typeface="楷体_GB2312"/>
                <a:cs typeface="楷体_GB2312"/>
              </a:rPr>
              <a:t>    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 </a:t>
            </a:r>
            <a:r>
              <a:rPr lang="en-US" altLang="zh-CN" sz="3200" b="1">
                <a:latin typeface="楷体_GB2312"/>
                <a:ea typeface="楷体_GB2312"/>
                <a:cs typeface="楷体_GB2312"/>
              </a:rPr>
              <a:t>B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．赤壁之战</a:t>
            </a:r>
            <a:r>
              <a:rPr lang="zh-CN" altLang="en-US" sz="3200" b="1">
                <a:latin typeface="Calibri" pitchFamily="34" charset="0"/>
                <a:ea typeface="楷体_GB2312"/>
                <a:cs typeface="楷体_GB2312"/>
              </a:rPr>
              <a:t> 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  </a:t>
            </a:r>
            <a:r>
              <a:rPr lang="zh-CN" altLang="en-US" sz="3200" b="1">
                <a:latin typeface="Calibri" pitchFamily="34" charset="0"/>
                <a:ea typeface="楷体_GB2312"/>
                <a:cs typeface="楷体_GB2312"/>
              </a:rPr>
              <a:t> </a:t>
            </a:r>
            <a:r>
              <a:rPr lang="en-US" altLang="zh-CN" sz="3200" b="1">
                <a:latin typeface="楷体_GB2312"/>
                <a:ea typeface="楷体_GB2312"/>
                <a:cs typeface="楷体_GB2312"/>
              </a:rPr>
              <a:t>C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．淝水之战</a:t>
            </a:r>
            <a:r>
              <a:rPr lang="en-US" altLang="zh-CN" sz="3200" b="1">
                <a:latin typeface="楷体_GB2312"/>
                <a:ea typeface="楷体_GB2312"/>
                <a:cs typeface="楷体_GB2312"/>
              </a:rPr>
              <a:t>D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．巨鹿之战</a:t>
            </a:r>
            <a:br>
              <a:rPr lang="zh-CN" altLang="en-US" sz="3200" b="1">
                <a:latin typeface="楷体_GB2312"/>
                <a:ea typeface="楷体_GB2312"/>
                <a:cs typeface="楷体_GB2312"/>
              </a:rPr>
            </a:br>
            <a:endParaRPr lang="zh-CN" altLang="en-US" sz="3200" b="1">
              <a:latin typeface="楷体_GB2312"/>
              <a:ea typeface="楷体_GB2312"/>
              <a:cs typeface="楷体_GB2312"/>
            </a:endParaRPr>
          </a:p>
          <a:p>
            <a:r>
              <a:rPr lang="zh-CN" altLang="en-US" sz="3200" b="1">
                <a:latin typeface="楷体_GB2312"/>
                <a:ea typeface="楷体_GB2312"/>
                <a:cs typeface="楷体_GB2312"/>
              </a:rPr>
              <a:t>３</a:t>
            </a:r>
            <a:r>
              <a:rPr lang="en-US" altLang="zh-CN" sz="3200" b="1">
                <a:latin typeface="楷体_GB2312"/>
                <a:ea typeface="楷体_GB2312"/>
                <a:cs typeface="楷体_GB2312"/>
              </a:rPr>
              <a:t>.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攻占长安，灭亡西晋的少数民族是</a:t>
            </a:r>
          </a:p>
          <a:p>
            <a:r>
              <a:rPr lang="en-US" altLang="zh-CN" sz="3200" b="1">
                <a:latin typeface="楷体_GB2312"/>
                <a:ea typeface="楷体_GB2312"/>
                <a:cs typeface="楷体_GB2312"/>
              </a:rPr>
              <a:t>A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．匈奴</a:t>
            </a:r>
            <a:r>
              <a:rPr lang="zh-CN" altLang="en-US" sz="3200" b="1">
                <a:latin typeface="Calibri" pitchFamily="34" charset="0"/>
                <a:ea typeface="楷体_GB2312"/>
                <a:cs typeface="楷体_GB2312"/>
              </a:rPr>
              <a:t>      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 </a:t>
            </a:r>
            <a:r>
              <a:rPr lang="en-US" altLang="zh-CN" sz="3200" b="1">
                <a:latin typeface="楷体_GB2312"/>
                <a:ea typeface="楷体_GB2312"/>
                <a:cs typeface="楷体_GB2312"/>
              </a:rPr>
              <a:t>B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．鲜卑</a:t>
            </a:r>
            <a:r>
              <a:rPr lang="zh-CN" altLang="en-US" sz="3200" b="1">
                <a:latin typeface="Calibri" pitchFamily="34" charset="0"/>
                <a:ea typeface="楷体_GB2312"/>
                <a:cs typeface="楷体_GB2312"/>
              </a:rPr>
              <a:t>    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 </a:t>
            </a:r>
            <a:r>
              <a:rPr lang="en-US" altLang="zh-CN" sz="3200" b="1">
                <a:latin typeface="楷体_GB2312"/>
                <a:ea typeface="楷体_GB2312"/>
                <a:cs typeface="楷体_GB2312"/>
              </a:rPr>
              <a:t>C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．羌</a:t>
            </a:r>
            <a:r>
              <a:rPr lang="zh-CN" altLang="en-US" sz="3200" b="1">
                <a:latin typeface="Calibri" pitchFamily="34" charset="0"/>
                <a:ea typeface="楷体_GB2312"/>
                <a:cs typeface="楷体_GB2312"/>
              </a:rPr>
              <a:t>        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 </a:t>
            </a:r>
            <a:r>
              <a:rPr lang="en-US" altLang="zh-CN" sz="3200" b="1">
                <a:latin typeface="楷体_GB2312"/>
                <a:ea typeface="楷体_GB2312"/>
                <a:cs typeface="楷体_GB2312"/>
              </a:rPr>
              <a:t>D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．羯</a:t>
            </a:r>
            <a:br>
              <a:rPr lang="zh-CN" altLang="en-US" sz="3200" b="1">
                <a:latin typeface="楷体_GB2312"/>
                <a:ea typeface="楷体_GB2312"/>
                <a:cs typeface="楷体_GB2312"/>
              </a:rPr>
            </a:br>
            <a:endParaRPr lang="zh-CN" altLang="en-US" sz="3200" b="1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7239000" y="762000"/>
            <a:ext cx="6096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B</a:t>
            </a: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5181600" y="2209800"/>
            <a:ext cx="6096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C</a:t>
            </a:r>
          </a:p>
        </p:txBody>
      </p:sp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7391400" y="4191000"/>
            <a:ext cx="6096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A</a:t>
            </a:r>
          </a:p>
        </p:txBody>
      </p:sp>
      <p:sp>
        <p:nvSpPr>
          <p:cNvPr id="27654" name="Text Box 8"/>
          <p:cNvSpPr txBox="1">
            <a:spLocks noChangeArrowheads="1"/>
          </p:cNvSpPr>
          <p:nvPr/>
        </p:nvSpPr>
        <p:spPr bwMode="auto">
          <a:xfrm>
            <a:off x="304800" y="228600"/>
            <a:ext cx="2209800" cy="64135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课堂检测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/>
      <p:bldP spid="43014" grpId="0"/>
      <p:bldP spid="430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ChangeArrowheads="1"/>
          </p:cNvSpPr>
          <p:nvPr/>
        </p:nvSpPr>
        <p:spPr bwMode="auto">
          <a:xfrm>
            <a:off x="685800" y="609600"/>
            <a:ext cx="8001000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3200" b="1">
                <a:latin typeface="楷体_GB2312"/>
                <a:ea typeface="楷体_GB2312"/>
                <a:cs typeface="楷体_GB2312"/>
              </a:rPr>
              <a:t>４．</a:t>
            </a:r>
            <a:r>
              <a:rPr lang="en-US" altLang="zh-CN" sz="3200" b="1">
                <a:latin typeface="楷体_GB2312"/>
                <a:ea typeface="楷体_GB2312"/>
                <a:cs typeface="楷体_GB2312"/>
              </a:rPr>
              <a:t>4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世纪后期，统一黄河流域的政权是</a:t>
            </a:r>
            <a:r>
              <a:rPr lang="en-US" altLang="zh-CN" sz="3200" b="1">
                <a:latin typeface="楷体_GB2312"/>
                <a:ea typeface="楷体_GB2312"/>
                <a:cs typeface="楷体_GB2312"/>
              </a:rPr>
              <a:t>A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．西晋</a:t>
            </a:r>
            <a:r>
              <a:rPr lang="zh-CN" altLang="en-US" sz="3200" b="1">
                <a:latin typeface="Calibri" pitchFamily="34" charset="0"/>
                <a:ea typeface="楷体_GB2312"/>
                <a:cs typeface="楷体_GB2312"/>
              </a:rPr>
              <a:t>   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 </a:t>
            </a:r>
            <a:r>
              <a:rPr lang="en-US" altLang="zh-CN" sz="3200" b="1">
                <a:latin typeface="楷体_GB2312"/>
                <a:ea typeface="楷体_GB2312"/>
                <a:cs typeface="楷体_GB2312"/>
              </a:rPr>
              <a:t>B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．东晋</a:t>
            </a:r>
            <a:r>
              <a:rPr lang="zh-CN" altLang="en-US" sz="3200" b="1">
                <a:latin typeface="Calibri" pitchFamily="34" charset="0"/>
                <a:ea typeface="楷体_GB2312"/>
                <a:cs typeface="楷体_GB2312"/>
              </a:rPr>
              <a:t>     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 </a:t>
            </a:r>
            <a:r>
              <a:rPr lang="en-US" altLang="zh-CN" sz="3200" b="1">
                <a:latin typeface="楷体_GB2312"/>
                <a:ea typeface="楷体_GB2312"/>
                <a:cs typeface="楷体_GB2312"/>
              </a:rPr>
              <a:t>C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．宋</a:t>
            </a:r>
            <a:r>
              <a:rPr lang="zh-CN" altLang="en-US" sz="3200" b="1">
                <a:latin typeface="Calibri" pitchFamily="34" charset="0"/>
                <a:ea typeface="楷体_GB2312"/>
                <a:cs typeface="楷体_GB2312"/>
              </a:rPr>
              <a:t>      </a:t>
            </a:r>
            <a:r>
              <a:rPr lang="en-US" altLang="zh-CN" sz="3200" b="1">
                <a:latin typeface="楷体_GB2312"/>
                <a:ea typeface="楷体_GB2312"/>
                <a:cs typeface="楷体_GB2312"/>
              </a:rPr>
              <a:t>D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．前秦</a:t>
            </a:r>
            <a:br>
              <a:rPr lang="zh-CN" altLang="en-US" sz="3200" b="1">
                <a:latin typeface="楷体_GB2312"/>
                <a:ea typeface="楷体_GB2312"/>
                <a:cs typeface="楷体_GB2312"/>
              </a:rPr>
            </a:br>
            <a:endParaRPr lang="zh-CN" altLang="en-US" sz="3200" b="1">
              <a:latin typeface="楷体_GB2312"/>
              <a:ea typeface="楷体_GB2312"/>
              <a:cs typeface="楷体_GB2312"/>
            </a:endParaRPr>
          </a:p>
          <a:p>
            <a:r>
              <a:rPr lang="zh-CN" altLang="en-US" sz="3200" b="1">
                <a:latin typeface="楷体_GB2312"/>
                <a:ea typeface="楷体_GB2312"/>
                <a:cs typeface="楷体_GB2312"/>
              </a:rPr>
              <a:t>５．三国两晋南北朝时期，江南地区经济得以迅速发展的原因是 </a:t>
            </a:r>
          </a:p>
          <a:p>
            <a:r>
              <a:rPr lang="zh-CN" altLang="en-US" sz="3200" b="1">
                <a:latin typeface="楷体_GB2312"/>
                <a:ea typeface="楷体_GB2312"/>
                <a:cs typeface="楷体_GB2312"/>
              </a:rPr>
              <a:t>①</a:t>
            </a:r>
            <a:r>
              <a:rPr lang="zh-CN" altLang="en-US" sz="3200" b="1">
                <a:latin typeface="Calibri" pitchFamily="34" charset="0"/>
                <a:ea typeface="楷体_GB2312"/>
                <a:cs typeface="楷体_GB2312"/>
              </a:rPr>
              <a:t> 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南方的工具比北方先进</a:t>
            </a:r>
            <a:r>
              <a:rPr lang="zh-CN" altLang="en-US" sz="3200" b="1">
                <a:latin typeface="Calibri" pitchFamily="34" charset="0"/>
                <a:ea typeface="楷体_GB2312"/>
                <a:cs typeface="楷体_GB2312"/>
              </a:rPr>
              <a:t>     </a:t>
            </a:r>
            <a:endParaRPr lang="zh-CN" altLang="en-US" sz="3200" b="1">
              <a:latin typeface="楷体_GB2312"/>
              <a:ea typeface="楷体_GB2312"/>
              <a:cs typeface="楷体_GB2312"/>
            </a:endParaRPr>
          </a:p>
          <a:p>
            <a:r>
              <a:rPr lang="zh-CN" altLang="en-US" sz="3200" b="1">
                <a:latin typeface="楷体_GB2312"/>
                <a:ea typeface="楷体_GB2312"/>
                <a:cs typeface="楷体_GB2312"/>
              </a:rPr>
              <a:t>②北方农民南迁，带来先进生产技术</a:t>
            </a:r>
            <a:br>
              <a:rPr lang="zh-CN" altLang="en-US" sz="3200" b="1">
                <a:latin typeface="楷体_GB2312"/>
                <a:ea typeface="楷体_GB2312"/>
                <a:cs typeface="楷体_GB2312"/>
              </a:rPr>
            </a:b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③南方战乱较少，社会秩序比较安定</a:t>
            </a:r>
            <a:r>
              <a:rPr lang="zh-CN" altLang="en-US" sz="3200" b="1">
                <a:latin typeface="Calibri" pitchFamily="34" charset="0"/>
                <a:ea typeface="楷体_GB2312"/>
                <a:cs typeface="楷体_GB2312"/>
              </a:rPr>
              <a:t>    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 </a:t>
            </a:r>
          </a:p>
          <a:p>
            <a:r>
              <a:rPr lang="zh-CN" altLang="en-US" sz="3200" b="1">
                <a:latin typeface="楷体_GB2312"/>
                <a:ea typeface="楷体_GB2312"/>
                <a:cs typeface="楷体_GB2312"/>
              </a:rPr>
              <a:t>④南方自然条件优越</a:t>
            </a:r>
            <a:br>
              <a:rPr lang="zh-CN" altLang="en-US" sz="3200" b="1">
                <a:latin typeface="楷体_GB2312"/>
                <a:ea typeface="楷体_GB2312"/>
                <a:cs typeface="楷体_GB2312"/>
              </a:rPr>
            </a:br>
            <a:r>
              <a:rPr lang="en-US" altLang="zh-CN" sz="3200" b="1">
                <a:latin typeface="楷体_GB2312"/>
                <a:ea typeface="楷体_GB2312"/>
                <a:cs typeface="楷体_GB2312"/>
              </a:rPr>
              <a:t>A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．①②③④</a:t>
            </a:r>
            <a:r>
              <a:rPr lang="zh-CN" altLang="en-US" sz="3200" b="1">
                <a:latin typeface="Calibri" pitchFamily="34" charset="0"/>
                <a:ea typeface="楷体_GB2312"/>
                <a:cs typeface="楷体_GB2312"/>
              </a:rPr>
              <a:t>      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 </a:t>
            </a:r>
            <a:r>
              <a:rPr lang="en-US" altLang="zh-CN" sz="3200" b="1">
                <a:latin typeface="楷体_GB2312"/>
                <a:ea typeface="楷体_GB2312"/>
                <a:cs typeface="楷体_GB2312"/>
              </a:rPr>
              <a:t>B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．①②③</a:t>
            </a:r>
            <a:r>
              <a:rPr lang="zh-CN" altLang="en-US" sz="3200" b="1">
                <a:latin typeface="Calibri" pitchFamily="34" charset="0"/>
                <a:ea typeface="楷体_GB2312"/>
                <a:cs typeface="楷体_GB2312"/>
              </a:rPr>
              <a:t>    </a:t>
            </a:r>
            <a:r>
              <a:rPr lang="en-US" altLang="zh-CN" sz="3200" b="1">
                <a:latin typeface="楷体_GB2312"/>
                <a:ea typeface="楷体_GB2312"/>
                <a:cs typeface="楷体_GB2312"/>
              </a:rPr>
              <a:t>C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．②③④</a:t>
            </a:r>
            <a:r>
              <a:rPr lang="en-US" altLang="zh-CN" sz="3200" b="1">
                <a:latin typeface="楷体_GB2312"/>
                <a:ea typeface="楷体_GB2312"/>
                <a:cs typeface="楷体_GB2312"/>
              </a:rPr>
              <a:t>D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．②③</a:t>
            </a:r>
            <a:br>
              <a:rPr lang="zh-CN" altLang="en-US" sz="3200" b="1">
                <a:latin typeface="楷体_GB2312"/>
                <a:ea typeface="楷体_GB2312"/>
                <a:cs typeface="楷体_GB2312"/>
              </a:rPr>
            </a:br>
            <a:endParaRPr lang="zh-CN" altLang="en-US" sz="3200" b="1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8077200" y="457200"/>
            <a:ext cx="6096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D</a:t>
            </a:r>
          </a:p>
        </p:txBody>
      </p:sp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4572000" y="2438400"/>
            <a:ext cx="6096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C</a:t>
            </a: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304800" y="152400"/>
            <a:ext cx="2209800" cy="64135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课堂检测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/>
      <p:bldP spid="5530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ChangeArrowheads="1"/>
          </p:cNvSpPr>
          <p:nvPr/>
        </p:nvSpPr>
        <p:spPr bwMode="auto">
          <a:xfrm>
            <a:off x="304800" y="609600"/>
            <a:ext cx="8534400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3200" b="1">
                <a:latin typeface="楷体_GB2312"/>
                <a:ea typeface="楷体_GB2312"/>
                <a:cs typeface="楷体_GB2312"/>
              </a:rPr>
              <a:t>６．前秦王符坚重用的汉人丞相是</a:t>
            </a:r>
            <a:br>
              <a:rPr lang="zh-CN" altLang="en-US" sz="3200" b="1">
                <a:latin typeface="楷体_GB2312"/>
                <a:ea typeface="楷体_GB2312"/>
                <a:cs typeface="楷体_GB2312"/>
              </a:rPr>
            </a:br>
            <a:r>
              <a:rPr lang="en-US" altLang="zh-CN" sz="3200" b="1">
                <a:latin typeface="楷体_GB2312"/>
                <a:ea typeface="楷体_GB2312"/>
                <a:cs typeface="楷体_GB2312"/>
              </a:rPr>
              <a:t>A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．王莽</a:t>
            </a:r>
            <a:r>
              <a:rPr lang="zh-CN" altLang="en-US" sz="3200" b="1">
                <a:latin typeface="Calibri" pitchFamily="34" charset="0"/>
                <a:ea typeface="楷体_GB2312"/>
                <a:cs typeface="楷体_GB2312"/>
              </a:rPr>
              <a:t>      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 </a:t>
            </a:r>
            <a:r>
              <a:rPr lang="en-US" altLang="zh-CN" sz="3200" b="1">
                <a:latin typeface="楷体_GB2312"/>
                <a:ea typeface="楷体_GB2312"/>
                <a:cs typeface="楷体_GB2312"/>
              </a:rPr>
              <a:t>B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．王猛</a:t>
            </a:r>
            <a:r>
              <a:rPr lang="zh-CN" altLang="en-US" sz="3200" b="1">
                <a:latin typeface="Calibri" pitchFamily="34" charset="0"/>
                <a:ea typeface="楷体_GB2312"/>
                <a:cs typeface="楷体_GB2312"/>
              </a:rPr>
              <a:t>      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 </a:t>
            </a:r>
            <a:r>
              <a:rPr lang="en-US" altLang="zh-CN" sz="3200" b="1">
                <a:latin typeface="楷体_GB2312"/>
                <a:ea typeface="楷体_GB2312"/>
                <a:cs typeface="楷体_GB2312"/>
              </a:rPr>
              <a:t>C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．王导</a:t>
            </a:r>
            <a:r>
              <a:rPr lang="zh-CN" altLang="en-US" sz="3200" b="1">
                <a:latin typeface="Calibri" pitchFamily="34" charset="0"/>
                <a:ea typeface="楷体_GB2312"/>
                <a:cs typeface="楷体_GB2312"/>
              </a:rPr>
              <a:t>     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 </a:t>
            </a:r>
            <a:r>
              <a:rPr lang="en-US" altLang="zh-CN" sz="3200" b="1">
                <a:latin typeface="楷体_GB2312"/>
                <a:ea typeface="楷体_GB2312"/>
                <a:cs typeface="楷体_GB2312"/>
              </a:rPr>
              <a:t>D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．王敦</a:t>
            </a:r>
            <a:br>
              <a:rPr lang="zh-CN" altLang="en-US" sz="3200" b="1">
                <a:latin typeface="楷体_GB2312"/>
                <a:ea typeface="楷体_GB2312"/>
                <a:cs typeface="楷体_GB2312"/>
              </a:rPr>
            </a:br>
            <a:endParaRPr lang="zh-CN" altLang="en-US" sz="3200" b="1">
              <a:latin typeface="楷体_GB2312"/>
              <a:ea typeface="楷体_GB2312"/>
              <a:cs typeface="楷体_GB2312"/>
            </a:endParaRPr>
          </a:p>
          <a:p>
            <a:r>
              <a:rPr lang="zh-CN" altLang="en-US" sz="3200" b="1">
                <a:latin typeface="楷体_GB2312"/>
                <a:ea typeface="楷体_GB2312"/>
                <a:cs typeface="楷体_GB2312"/>
              </a:rPr>
              <a:t>７．淝水之战的战争双方是</a:t>
            </a:r>
          </a:p>
          <a:p>
            <a:r>
              <a:rPr lang="en-US" altLang="zh-CN" sz="3200" b="1">
                <a:latin typeface="楷体_GB2312"/>
                <a:ea typeface="楷体_GB2312"/>
                <a:cs typeface="楷体_GB2312"/>
              </a:rPr>
              <a:t>B.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西晋</a:t>
            </a:r>
            <a:r>
              <a:rPr lang="zh-CN" altLang="en-US" sz="3200" b="1">
                <a:latin typeface="Calibri" pitchFamily="34" charset="0"/>
                <a:ea typeface="楷体_GB2312"/>
                <a:cs typeface="楷体_GB2312"/>
              </a:rPr>
              <a:t> 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 前秦</a:t>
            </a:r>
            <a:r>
              <a:rPr lang="zh-CN" altLang="en-US" sz="3200" b="1">
                <a:latin typeface="Calibri" pitchFamily="34" charset="0"/>
                <a:ea typeface="楷体_GB2312"/>
                <a:cs typeface="楷体_GB2312"/>
              </a:rPr>
              <a:t>    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     </a:t>
            </a:r>
            <a:r>
              <a:rPr lang="en-US" altLang="zh-CN" sz="3200" b="1">
                <a:latin typeface="楷体_GB2312"/>
                <a:ea typeface="楷体_GB2312"/>
                <a:cs typeface="楷体_GB2312"/>
              </a:rPr>
              <a:t>B.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东晋</a:t>
            </a:r>
            <a:r>
              <a:rPr lang="zh-CN" altLang="en-US" sz="3200" b="1">
                <a:latin typeface="Calibri" pitchFamily="34" charset="0"/>
                <a:ea typeface="楷体_GB2312"/>
                <a:cs typeface="楷体_GB2312"/>
              </a:rPr>
              <a:t>  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 北魏</a:t>
            </a:r>
            <a:r>
              <a:rPr lang="zh-CN" altLang="en-US" sz="3200" b="1">
                <a:latin typeface="Calibri" pitchFamily="34" charset="0"/>
                <a:ea typeface="楷体_GB2312"/>
                <a:cs typeface="楷体_GB2312"/>
              </a:rPr>
              <a:t> 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 </a:t>
            </a:r>
          </a:p>
          <a:p>
            <a:r>
              <a:rPr lang="en-US" altLang="zh-CN" sz="3200" b="1">
                <a:latin typeface="楷体_GB2312"/>
                <a:ea typeface="楷体_GB2312"/>
                <a:cs typeface="楷体_GB2312"/>
              </a:rPr>
              <a:t>C.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西晋</a:t>
            </a:r>
            <a:r>
              <a:rPr lang="zh-CN" altLang="en-US" sz="3200" b="1">
                <a:latin typeface="Calibri" pitchFamily="34" charset="0"/>
                <a:ea typeface="楷体_GB2312"/>
                <a:cs typeface="楷体_GB2312"/>
              </a:rPr>
              <a:t> 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 北魏</a:t>
            </a:r>
            <a:r>
              <a:rPr lang="zh-CN" altLang="en-US" sz="3200" b="1">
                <a:latin typeface="Calibri" pitchFamily="34" charset="0"/>
                <a:ea typeface="楷体_GB2312"/>
                <a:cs typeface="楷体_GB2312"/>
              </a:rPr>
              <a:t>   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     </a:t>
            </a:r>
            <a:r>
              <a:rPr lang="en-US" altLang="zh-CN" sz="3200" b="1">
                <a:latin typeface="楷体_GB2312"/>
                <a:ea typeface="楷体_GB2312"/>
                <a:cs typeface="楷体_GB2312"/>
              </a:rPr>
              <a:t>D.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东晋</a:t>
            </a:r>
            <a:r>
              <a:rPr lang="zh-CN" altLang="en-US" sz="3200" b="1">
                <a:latin typeface="Calibri" pitchFamily="34" charset="0"/>
                <a:ea typeface="楷体_GB2312"/>
                <a:cs typeface="楷体_GB2312"/>
              </a:rPr>
              <a:t>  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 前秦</a:t>
            </a:r>
            <a:br>
              <a:rPr lang="zh-CN" altLang="en-US" sz="3200" b="1">
                <a:latin typeface="楷体_GB2312"/>
                <a:ea typeface="楷体_GB2312"/>
                <a:cs typeface="楷体_GB2312"/>
              </a:rPr>
            </a:br>
            <a:endParaRPr lang="zh-CN" altLang="en-US" sz="3200" b="1">
              <a:latin typeface="楷体_GB2312"/>
              <a:ea typeface="楷体_GB2312"/>
              <a:cs typeface="楷体_GB2312"/>
            </a:endParaRPr>
          </a:p>
          <a:p>
            <a:r>
              <a:rPr lang="zh-CN" altLang="en-US" sz="3200" b="1">
                <a:latin typeface="楷体_GB2312"/>
                <a:ea typeface="楷体_GB2312"/>
                <a:cs typeface="楷体_GB2312"/>
              </a:rPr>
              <a:t>８．以下对淝水之战描述正确的是</a:t>
            </a:r>
            <a:br>
              <a:rPr lang="zh-CN" altLang="en-US" sz="3200" b="1">
                <a:latin typeface="楷体_GB2312"/>
                <a:ea typeface="楷体_GB2312"/>
                <a:cs typeface="楷体_GB2312"/>
              </a:rPr>
            </a:br>
            <a:r>
              <a:rPr lang="en-US" altLang="zh-CN" sz="3200" b="1">
                <a:latin typeface="楷体_GB2312"/>
                <a:ea typeface="楷体_GB2312"/>
                <a:cs typeface="楷体_GB2312"/>
              </a:rPr>
              <a:t>A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．淝水之战发生在公元</a:t>
            </a:r>
            <a:r>
              <a:rPr lang="en-US" altLang="zh-CN" sz="3200" b="1">
                <a:latin typeface="楷体_GB2312"/>
                <a:ea typeface="楷体_GB2312"/>
                <a:cs typeface="楷体_GB2312"/>
              </a:rPr>
              <a:t>4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世纪前期</a:t>
            </a:r>
            <a:r>
              <a:rPr lang="zh-CN" altLang="en-US" sz="3200" b="1">
                <a:latin typeface="Calibri" pitchFamily="34" charset="0"/>
                <a:ea typeface="楷体_GB2312"/>
                <a:cs typeface="楷体_GB2312"/>
              </a:rPr>
              <a:t>  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 </a:t>
            </a:r>
          </a:p>
          <a:p>
            <a:r>
              <a:rPr lang="en-US" altLang="zh-CN" sz="3200" b="1">
                <a:latin typeface="楷体_GB2312"/>
                <a:ea typeface="楷体_GB2312"/>
                <a:cs typeface="楷体_GB2312"/>
              </a:rPr>
              <a:t>B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．淝水之战是以少胜多的著名战例</a:t>
            </a:r>
            <a:r>
              <a:rPr lang="zh-CN" altLang="en-US" sz="3200" b="1">
                <a:latin typeface="Calibri" pitchFamily="34" charset="0"/>
                <a:ea typeface="楷体_GB2312"/>
                <a:cs typeface="楷体_GB2312"/>
              </a:rPr>
              <a:t>   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 </a:t>
            </a:r>
            <a:br>
              <a:rPr lang="zh-CN" altLang="en-US" sz="3200" b="1">
                <a:latin typeface="楷体_GB2312"/>
                <a:ea typeface="楷体_GB2312"/>
                <a:cs typeface="楷体_GB2312"/>
              </a:rPr>
            </a:br>
            <a:r>
              <a:rPr lang="en-US" altLang="zh-CN" sz="3200" b="1">
                <a:latin typeface="楷体_GB2312"/>
                <a:ea typeface="楷体_GB2312"/>
                <a:cs typeface="楷体_GB2312"/>
              </a:rPr>
              <a:t>C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、前秦军队上下一心，作战勇猛</a:t>
            </a:r>
            <a:r>
              <a:rPr lang="zh-CN" altLang="en-US" sz="3200" b="1">
                <a:latin typeface="Calibri" pitchFamily="34" charset="0"/>
                <a:ea typeface="楷体_GB2312"/>
                <a:cs typeface="楷体_GB2312"/>
              </a:rPr>
              <a:t>    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 </a:t>
            </a:r>
          </a:p>
          <a:p>
            <a:r>
              <a:rPr lang="en-US" altLang="zh-CN" sz="3200" b="1">
                <a:latin typeface="楷体_GB2312"/>
                <a:ea typeface="楷体_GB2312"/>
                <a:cs typeface="楷体_GB2312"/>
              </a:rPr>
              <a:t>D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．淝水之战后，南方陷入混乱状态</a:t>
            </a:r>
          </a:p>
        </p:txBody>
      </p:sp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6629400" y="533400"/>
            <a:ext cx="6096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B</a:t>
            </a:r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5562600" y="1981200"/>
            <a:ext cx="6096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D</a:t>
            </a:r>
          </a:p>
        </p:txBody>
      </p: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6705600" y="3886200"/>
            <a:ext cx="6096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B</a:t>
            </a:r>
          </a:p>
        </p:txBody>
      </p:sp>
      <p:sp>
        <p:nvSpPr>
          <p:cNvPr id="38920" name="AutoShape 8"/>
          <p:cNvSpPr>
            <a:spLocks noChangeArrowheads="1"/>
          </p:cNvSpPr>
          <p:nvPr/>
        </p:nvSpPr>
        <p:spPr bwMode="auto">
          <a:xfrm>
            <a:off x="8001000" y="6019800"/>
            <a:ext cx="647700" cy="554038"/>
          </a:xfrm>
          <a:prstGeom prst="smileyFace">
            <a:avLst>
              <a:gd name="adj" fmla="val 4653"/>
            </a:avLst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304800" y="0"/>
            <a:ext cx="2209800" cy="64135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课堂检测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/>
      <p:bldP spid="54276" grpId="0"/>
      <p:bldP spid="54277" grpId="0"/>
      <p:bldP spid="3892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0"/>
            <a:ext cx="9296400" cy="44989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smtClean="0"/>
              <a:t>9</a:t>
            </a:r>
            <a:r>
              <a:rPr lang="zh-CN" altLang="en-US" smtClean="0"/>
              <a:t>、阅读下列材料，回答相关问题：</a:t>
            </a:r>
            <a:br>
              <a:rPr lang="zh-CN" altLang="en-US" smtClean="0"/>
            </a:br>
            <a:r>
              <a:rPr lang="zh-CN" altLang="en-US" smtClean="0"/>
              <a:t>　　材料一：江南地广人稀，饭稻羹鱼，或火耕而水耨</a:t>
            </a:r>
            <a:r>
              <a:rPr lang="en-US" altLang="zh-CN" smtClean="0"/>
              <a:t>……</a:t>
            </a:r>
            <a:r>
              <a:rPr lang="zh-CN" altLang="en-US" smtClean="0"/>
              <a:t>无冻饿之人</a:t>
            </a:r>
            <a:r>
              <a:rPr lang="en-US" altLang="zh-CN" smtClean="0"/>
              <a:t>,</a:t>
            </a:r>
            <a:r>
              <a:rPr lang="zh-CN" altLang="en-US" smtClean="0"/>
              <a:t>亦无千金之家。</a:t>
            </a:r>
            <a:br>
              <a:rPr lang="zh-CN" altLang="en-US" smtClean="0"/>
            </a:br>
            <a:r>
              <a:rPr lang="zh-CN" altLang="en-US" smtClean="0"/>
              <a:t>　　</a:t>
            </a:r>
            <a:r>
              <a:rPr lang="en-US" altLang="zh-CN" smtClean="0"/>
              <a:t>--《</a:t>
            </a:r>
            <a:r>
              <a:rPr lang="zh-CN" altLang="en-US" smtClean="0"/>
              <a:t>史记</a:t>
            </a:r>
            <a:r>
              <a:rPr lang="en-US" altLang="zh-CN" smtClean="0"/>
              <a:t>》</a:t>
            </a:r>
            <a:r>
              <a:rPr lang="zh-CN" altLang="en-US" smtClean="0"/>
              <a:t>材料二：江南地广人丰，民勤本业，一岁或 </a:t>
            </a:r>
            <a:r>
              <a:rPr lang="en-US" altLang="zh-CN" smtClean="0"/>
              <a:t>,</a:t>
            </a:r>
            <a:r>
              <a:rPr lang="zh-CN" altLang="en-US" smtClean="0"/>
              <a:t>则数郡忘饥。</a:t>
            </a:r>
            <a:br>
              <a:rPr lang="zh-CN" altLang="en-US" smtClean="0"/>
            </a:br>
            <a:r>
              <a:rPr lang="zh-CN" altLang="en-US" smtClean="0"/>
              <a:t>　　</a:t>
            </a:r>
            <a:r>
              <a:rPr lang="en-US" altLang="zh-CN" smtClean="0"/>
              <a:t>--《</a:t>
            </a:r>
            <a:r>
              <a:rPr lang="zh-CN" altLang="en-US" smtClean="0"/>
              <a:t>宋书</a:t>
            </a:r>
            <a:r>
              <a:rPr lang="en-US" altLang="zh-CN" smtClean="0"/>
              <a:t>》</a:t>
            </a:r>
            <a:r>
              <a:rPr lang="zh-CN" altLang="en-US" smtClean="0"/>
              <a:t>（记载南朝的历史）</a:t>
            </a:r>
            <a:br>
              <a:rPr lang="zh-CN" altLang="en-US" smtClean="0"/>
            </a:br>
            <a:r>
              <a:rPr lang="zh-CN" altLang="en-US" smtClean="0"/>
              <a:t>　　（</a:t>
            </a:r>
            <a:r>
              <a:rPr lang="en-US" altLang="zh-CN" smtClean="0"/>
              <a:t>1</a:t>
            </a:r>
            <a:r>
              <a:rPr lang="zh-CN" altLang="en-US" smtClean="0"/>
              <a:t>）</a:t>
            </a:r>
            <a:r>
              <a:rPr lang="en-US" altLang="zh-CN" smtClean="0"/>
              <a:t>《</a:t>
            </a:r>
            <a:r>
              <a:rPr lang="zh-CN" altLang="en-US" smtClean="0"/>
              <a:t>宋书</a:t>
            </a:r>
            <a:r>
              <a:rPr lang="en-US" altLang="zh-CN" smtClean="0"/>
              <a:t>》</a:t>
            </a:r>
            <a:r>
              <a:rPr lang="zh-CN" altLang="en-US" smtClean="0"/>
              <a:t>里描写南朝时的江南与</a:t>
            </a:r>
            <a:r>
              <a:rPr lang="en-US" altLang="zh-CN" smtClean="0"/>
              <a:t>《</a:t>
            </a:r>
            <a:r>
              <a:rPr lang="zh-CN" altLang="en-US" smtClean="0"/>
              <a:t>史记</a:t>
            </a:r>
            <a:r>
              <a:rPr lang="en-US" altLang="zh-CN" smtClean="0"/>
              <a:t>》</a:t>
            </a:r>
            <a:r>
              <a:rPr lang="zh-CN" altLang="en-US" smtClean="0"/>
              <a:t>描述的江南有什么不同？</a:t>
            </a:r>
            <a:br>
              <a:rPr lang="zh-CN" altLang="en-US" smtClean="0"/>
            </a:br>
            <a:r>
              <a:rPr lang="zh-CN" altLang="en-US" smtClean="0"/>
              <a:t>　　（</a:t>
            </a:r>
            <a:r>
              <a:rPr lang="en-US" altLang="zh-CN" smtClean="0"/>
              <a:t>2</a:t>
            </a:r>
            <a:r>
              <a:rPr lang="zh-CN" altLang="en-US" smtClean="0"/>
              <a:t>）导致这一变化的因素主要有哪些？</a:t>
            </a:r>
            <a:br>
              <a:rPr lang="zh-CN" altLang="en-US" smtClean="0"/>
            </a:br>
            <a:endParaRPr lang="zh-CN" altLang="en-US" smtClean="0"/>
          </a:p>
        </p:txBody>
      </p:sp>
      <p:sp>
        <p:nvSpPr>
          <p:cNvPr id="76804" name="Text Box 4"/>
          <p:cNvSpPr txBox="1">
            <a:spLocks noChangeArrowheads="1"/>
          </p:cNvSpPr>
          <p:nvPr/>
        </p:nvSpPr>
        <p:spPr bwMode="auto">
          <a:xfrm>
            <a:off x="228600" y="3810000"/>
            <a:ext cx="89154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chemeClr val="tx2"/>
                </a:solidFill>
                <a:latin typeface="Calibri" pitchFamily="34" charset="0"/>
              </a:rPr>
              <a:t>1《</a:t>
            </a:r>
            <a:r>
              <a:rPr lang="zh-CN" altLang="en-US" sz="2800">
                <a:solidFill>
                  <a:schemeClr val="tx2"/>
                </a:solidFill>
                <a:latin typeface="Calibri" pitchFamily="34" charset="0"/>
              </a:rPr>
              <a:t>史记</a:t>
            </a:r>
            <a:r>
              <a:rPr lang="en-US" altLang="zh-CN" sz="2800">
                <a:solidFill>
                  <a:schemeClr val="tx2"/>
                </a:solidFill>
                <a:latin typeface="Calibri" pitchFamily="34" charset="0"/>
              </a:rPr>
              <a:t>》</a:t>
            </a:r>
            <a:r>
              <a:rPr lang="zh-CN" altLang="en-US" sz="2800">
                <a:solidFill>
                  <a:schemeClr val="tx2"/>
                </a:solidFill>
                <a:latin typeface="Calibri" pitchFamily="34" charset="0"/>
              </a:rPr>
              <a:t>描述的江南人烟稀少，耕作方式落后，人民生活有保障却不富有，贫富分化的程度低。</a:t>
            </a:r>
            <a:r>
              <a:rPr lang="en-US" altLang="zh-CN" sz="2800">
                <a:solidFill>
                  <a:schemeClr val="tx2"/>
                </a:solidFill>
                <a:latin typeface="Calibri" pitchFamily="34" charset="0"/>
              </a:rPr>
              <a:t>《</a:t>
            </a:r>
            <a:r>
              <a:rPr lang="zh-CN" altLang="en-US" sz="2800">
                <a:solidFill>
                  <a:schemeClr val="tx2"/>
                </a:solidFill>
                <a:latin typeface="Calibri" pitchFamily="34" charset="0"/>
              </a:rPr>
              <a:t>宋书</a:t>
            </a:r>
            <a:r>
              <a:rPr lang="en-US" altLang="zh-CN" sz="2800">
                <a:solidFill>
                  <a:schemeClr val="tx2"/>
                </a:solidFill>
                <a:latin typeface="Calibri" pitchFamily="34" charset="0"/>
              </a:rPr>
              <a:t>》</a:t>
            </a:r>
            <a:r>
              <a:rPr lang="zh-CN" altLang="en-US" sz="2800">
                <a:solidFill>
                  <a:schemeClr val="tx2"/>
                </a:solidFill>
                <a:latin typeface="Calibri" pitchFamily="34" charset="0"/>
              </a:rPr>
              <a:t>所描述的江南富饶，人口众多；丰收年头，一年的收获的粮食能满足几个郡人口的需要。 </a:t>
            </a:r>
          </a:p>
        </p:txBody>
      </p:sp>
      <p:sp>
        <p:nvSpPr>
          <p:cNvPr id="76805" name="Text Box 5"/>
          <p:cNvSpPr txBox="1">
            <a:spLocks noChangeArrowheads="1"/>
          </p:cNvSpPr>
          <p:nvPr/>
        </p:nvSpPr>
        <p:spPr bwMode="auto">
          <a:xfrm>
            <a:off x="152400" y="5562600"/>
            <a:ext cx="8991600" cy="192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  <a:latin typeface="Calibri" pitchFamily="34" charset="0"/>
              </a:rPr>
              <a:t>2</a:t>
            </a:r>
            <a:r>
              <a:rPr lang="zh-CN" altLang="en-US" sz="2800">
                <a:solidFill>
                  <a:schemeClr val="tx2"/>
                </a:solidFill>
                <a:latin typeface="Calibri" pitchFamily="34" charset="0"/>
              </a:rPr>
              <a:t>因素：北方人民大量南迁，为江南补充了必要的劳动力，带来了先进的生产技术；生产力水平提高；社会安定；自然条件好；人民的辛勤劳动。）</a:t>
            </a:r>
            <a:br>
              <a:rPr lang="zh-CN" altLang="en-US" sz="2800">
                <a:solidFill>
                  <a:schemeClr val="tx2"/>
                </a:solidFill>
                <a:latin typeface="Calibri" pitchFamily="34" charset="0"/>
              </a:rPr>
            </a:br>
            <a:r>
              <a:rPr lang="zh-CN" altLang="en-US">
                <a:solidFill>
                  <a:schemeClr val="tx2"/>
                </a:solidFill>
                <a:latin typeface="Calibri" pitchFamily="34" charset="0"/>
              </a:rPr>
              <a:t/>
            </a:r>
            <a:br>
              <a:rPr lang="zh-CN" altLang="en-US">
                <a:solidFill>
                  <a:schemeClr val="tx2"/>
                </a:solidFill>
                <a:latin typeface="Calibri" pitchFamily="34" charset="0"/>
              </a:rPr>
            </a:br>
            <a:endParaRPr lang="zh-CN" altLang="en-US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39944" name="AutoShape 8"/>
          <p:cNvSpPr>
            <a:spLocks noChangeArrowheads="1"/>
          </p:cNvSpPr>
          <p:nvPr/>
        </p:nvSpPr>
        <p:spPr bwMode="auto">
          <a:xfrm>
            <a:off x="0" y="2438400"/>
            <a:ext cx="647700" cy="554038"/>
          </a:xfrm>
          <a:prstGeom prst="smileyFace">
            <a:avLst>
              <a:gd name="adj" fmla="val 4653"/>
            </a:avLst>
          </a:prstGeom>
          <a:solidFill>
            <a:srgbClr val="3399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4" grpId="0"/>
      <p:bldP spid="76805" grpId="0"/>
      <p:bldP spid="3994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 descr="图片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352800" y="2368550"/>
            <a:ext cx="5791200" cy="4489450"/>
            <a:chOff x="912" y="672"/>
            <a:chExt cx="4224" cy="3216"/>
          </a:xfrm>
        </p:grpSpPr>
        <p:pic>
          <p:nvPicPr>
            <p:cNvPr id="38924" name="Picture 4" descr="{E28997A5-C1E1-11D8-B235-00E04C75978D}0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912" y="1344"/>
              <a:ext cx="792" cy="8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925" name="Picture 5" descr="{E28997A5-C1E1-11D8-B235-00E04C75978D}0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296" y="2347"/>
              <a:ext cx="792" cy="8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926" name="Picture 6" descr="{E28997A5-C1E1-11D8-B235-00E04C75978D}0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712" y="3067"/>
              <a:ext cx="792" cy="8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927" name="Picture 7" descr="{E28997A5-C1E1-11D8-B235-00E04C75978D}0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056" y="2208"/>
              <a:ext cx="792" cy="8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928" name="Picture 8" descr="{E28997A5-C1E1-11D8-B235-00E04C75978D}0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344" y="1584"/>
              <a:ext cx="792" cy="8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929" name="Picture 9" descr="{E28997A5-C1E1-11D8-B235-00E04C75978D}0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168" y="1056"/>
              <a:ext cx="792" cy="8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930" name="Picture 10" descr="{E28997A5-C1E1-11D8-B235-00E04C75978D}0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200" y="960"/>
              <a:ext cx="792" cy="8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931" name="Picture 11" descr="{E28997A5-C1E1-11D8-B235-00E04C75978D}0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824" y="816"/>
              <a:ext cx="792" cy="8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932" name="Picture 12" descr="{E28997A5-C1E1-11D8-B235-00E04C75978D}0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256" y="1104"/>
              <a:ext cx="792" cy="8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933" name="Picture 13" descr="{E28997A5-C1E1-11D8-B235-00E04C75978D}0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008" y="1920"/>
              <a:ext cx="792" cy="8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934" name="Picture 14" descr="{E28997A5-C1E1-11D8-B235-00E04C75978D}0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240" y="2923"/>
              <a:ext cx="792" cy="8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935" name="Picture 15" descr="{E28997A5-C1E1-11D8-B235-00E04C75978D}0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776" y="2683"/>
              <a:ext cx="792" cy="8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936" name="Picture 16" descr="{E28997A5-C1E1-11D8-B235-00E04C75978D}0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92" y="960"/>
              <a:ext cx="792" cy="8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937" name="Picture 17" descr="{E28997A5-C1E1-11D8-B235-00E04C75978D}0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672" y="672"/>
              <a:ext cx="792" cy="8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938" name="Picture 18" descr="{E28997A5-C1E1-11D8-B235-00E04C75978D}0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736" y="1344"/>
              <a:ext cx="792" cy="8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939" name="Picture 19" descr="{E28997A5-C1E1-11D8-B235-00E04C75978D}0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208" y="2923"/>
              <a:ext cx="792" cy="8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940" name="Picture 20" descr="{E28997A5-C1E1-11D8-B235-00E04C75978D}0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672" y="2592"/>
              <a:ext cx="792" cy="8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292100" y="139700"/>
            <a:ext cx="2971800" cy="1741488"/>
            <a:chOff x="288" y="1872"/>
            <a:chExt cx="1667" cy="975"/>
          </a:xfrm>
        </p:grpSpPr>
        <p:pic>
          <p:nvPicPr>
            <p:cNvPr id="38919" name="Picture 22" descr="gif1450"/>
            <p:cNvPicPr>
              <a:picLocks noChangeAspect="1" noChangeArrowheads="1" noCrop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200" y="1872"/>
              <a:ext cx="755" cy="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8920" name="Group 23"/>
            <p:cNvGrpSpPr>
              <a:grpSpLocks/>
            </p:cNvGrpSpPr>
            <p:nvPr/>
          </p:nvGrpSpPr>
          <p:grpSpPr bwMode="auto">
            <a:xfrm>
              <a:off x="288" y="1914"/>
              <a:ext cx="1056" cy="736"/>
              <a:chOff x="672" y="3504"/>
              <a:chExt cx="4176" cy="528"/>
            </a:xfrm>
          </p:grpSpPr>
          <p:sp>
            <p:nvSpPr>
              <p:cNvPr id="38922" name="AutoShape 24"/>
              <p:cNvSpPr>
                <a:spLocks noChangeArrowheads="1"/>
              </p:cNvSpPr>
              <p:nvPr/>
            </p:nvSpPr>
            <p:spPr bwMode="auto">
              <a:xfrm>
                <a:off x="672" y="3504"/>
                <a:ext cx="4080" cy="528"/>
              </a:xfrm>
              <a:prstGeom prst="horizontalScroll">
                <a:avLst>
                  <a:gd name="adj" fmla="val 12500"/>
                </a:avLst>
              </a:prstGeom>
              <a:gradFill rotWithShape="0">
                <a:gsLst>
                  <a:gs pos="0">
                    <a:srgbClr val="FFEDED"/>
                  </a:gs>
                  <a:gs pos="100000">
                    <a:srgbClr val="FFFFF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rgbClr val="0000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8697" name="Text Box 25"/>
              <p:cNvSpPr txBox="1">
                <a:spLocks noChangeArrowheads="1"/>
              </p:cNvSpPr>
              <p:nvPr/>
            </p:nvSpPr>
            <p:spPr bwMode="auto">
              <a:xfrm>
                <a:off x="718" y="3507"/>
                <a:ext cx="4131" cy="23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/>
                <a:ext uri="{91240B29-F687-4F45-9708-019B960494DF}"/>
                <a:ext uri="{AF507438-7753-43E0-B8FC-AC1667EBCBE1}"/>
              </a:extLst>
            </p:spPr>
            <p:txBody>
              <a:bodyPr anchor="ctr">
                <a:spAutoFit/>
              </a:bodyPr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3200" b="1">
                  <a:solidFill>
                    <a:srgbClr val="00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ea typeface="幼圆" pitchFamily="49" charset="-122"/>
                </a:endParaRPr>
              </a:p>
            </p:txBody>
          </p:sp>
        </p:grpSp>
        <p:sp>
          <p:nvSpPr>
            <p:cNvPr id="38921" name="Text Box 26"/>
            <p:cNvSpPr txBox="1">
              <a:spLocks noChangeArrowheads="1"/>
            </p:cNvSpPr>
            <p:nvPr/>
          </p:nvSpPr>
          <p:spPr bwMode="auto">
            <a:xfrm>
              <a:off x="384" y="2112"/>
              <a:ext cx="960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800">
                  <a:solidFill>
                    <a:srgbClr val="FF0000"/>
                  </a:solidFill>
                  <a:latin typeface="隶书"/>
                  <a:ea typeface="隶书"/>
                  <a:cs typeface="隶书"/>
                </a:rPr>
                <a:t>下课了</a:t>
              </a:r>
              <a:r>
                <a:rPr kumimoji="1" lang="en-US" altLang="zh-CN" sz="2800">
                  <a:solidFill>
                    <a:srgbClr val="FF0000"/>
                  </a:solidFill>
                  <a:latin typeface="隶书"/>
                  <a:ea typeface="隶书"/>
                  <a:cs typeface="隶书"/>
                </a:rPr>
                <a:t>!</a:t>
              </a:r>
            </a:p>
          </p:txBody>
        </p:sp>
      </p:grpSp>
      <p:sp>
        <p:nvSpPr>
          <p:cNvPr id="28699" name="Rectangle 27"/>
          <p:cNvSpPr>
            <a:spLocks noChangeArrowheads="1"/>
          </p:cNvSpPr>
          <p:nvPr/>
        </p:nvSpPr>
        <p:spPr bwMode="auto">
          <a:xfrm>
            <a:off x="2759075" y="692150"/>
            <a:ext cx="63849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kumimoji="1" lang="zh-CN" altLang="en-US" sz="6000">
                <a:solidFill>
                  <a:srgbClr val="FFFF00"/>
                </a:solidFill>
                <a:latin typeface="Times New Roman" pitchFamily="18" charset="0"/>
                <a:ea typeface="隶书"/>
                <a:cs typeface="隶书"/>
              </a:rPr>
              <a:t>学习历史使人聪明</a:t>
            </a:r>
          </a:p>
        </p:txBody>
      </p:sp>
      <p:pic>
        <p:nvPicPr>
          <p:cNvPr id="28700" name="李娜 - 山路十八弯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2555875" y="7651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53" name="WordArt 29"/>
          <p:cNvSpPr>
            <a:spLocks noChangeArrowheads="1" noChangeShapeType="1" noTextEdit="1"/>
          </p:cNvSpPr>
          <p:nvPr/>
        </p:nvSpPr>
        <p:spPr bwMode="auto">
          <a:xfrm>
            <a:off x="5364163" y="4437063"/>
            <a:ext cx="2160587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大家</a:t>
            </a:r>
          </a:p>
        </p:txBody>
      </p:sp>
    </p:spTree>
  </p:cSld>
  <p:clrMapOvr>
    <a:masterClrMapping/>
  </p:clrMapOvr>
  <p:transition>
    <p:sndAc>
      <p:stSnd>
        <p:snd r:embed="rId3" name="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18750" fill="hold"/>
                                        <p:tgtEl>
                                          <p:spTgt spid="287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2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700"/>
                </p:tgtEl>
              </p:cMediaNode>
            </p:audio>
          </p:childTnLst>
        </p:cTn>
      </p:par>
    </p:tnLst>
    <p:bldLst>
      <p:bldP spid="28699" grpId="0" build="p" autoUpdateAnimBg="0" advAuto="0"/>
      <p:bldP spid="5225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28600" y="1600200"/>
            <a:ext cx="8915400" cy="449897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b="1" smtClean="0">
                <a:solidFill>
                  <a:srgbClr val="FF0000"/>
                </a:solidFill>
              </a:rPr>
              <a:t>一、西晋兴亡和人口南迁</a:t>
            </a:r>
            <a:br>
              <a:rPr lang="zh-CN" altLang="en-US" b="1" smtClean="0">
                <a:solidFill>
                  <a:srgbClr val="FF0000"/>
                </a:solidFill>
              </a:rPr>
            </a:br>
            <a:r>
              <a:rPr lang="en-US" altLang="zh-CN" sz="2800" smtClean="0"/>
              <a:t>1</a:t>
            </a:r>
            <a:r>
              <a:rPr lang="zh-CN" altLang="en-US" sz="2800" smtClean="0"/>
              <a:t>、西晋建立时间：            建立者：</a:t>
            </a:r>
            <a:br>
              <a:rPr lang="zh-CN" altLang="en-US" sz="2800" smtClean="0"/>
            </a:br>
            <a:r>
              <a:rPr lang="zh-CN" altLang="en-US" sz="2800" smtClean="0"/>
              <a:t>　　</a:t>
            </a:r>
          </a:p>
          <a:p>
            <a:pPr>
              <a:lnSpc>
                <a:spcPct val="80000"/>
              </a:lnSpc>
            </a:pPr>
            <a:r>
              <a:rPr lang="en-US" altLang="zh-CN" sz="2800" smtClean="0"/>
              <a:t>2</a:t>
            </a:r>
            <a:r>
              <a:rPr lang="zh-CN" altLang="en-US" sz="2800" smtClean="0"/>
              <a:t>、东晋建立时间：           建立者：　　 </a:t>
            </a:r>
          </a:p>
          <a:p>
            <a:pPr>
              <a:lnSpc>
                <a:spcPct val="80000"/>
              </a:lnSpc>
            </a:pPr>
            <a:r>
              <a:rPr lang="en-US" altLang="zh-CN" sz="2800" smtClean="0"/>
              <a:t>3</a:t>
            </a:r>
            <a:r>
              <a:rPr lang="zh-CN" altLang="en-US" sz="2800" smtClean="0"/>
              <a:t>、人口迁徙：　　</a:t>
            </a:r>
          </a:p>
          <a:p>
            <a:pPr>
              <a:lnSpc>
                <a:spcPct val="80000"/>
              </a:lnSpc>
            </a:pPr>
            <a:endParaRPr lang="en-US" altLang="zh-CN" sz="2800" smtClean="0"/>
          </a:p>
          <a:p>
            <a:pPr>
              <a:lnSpc>
                <a:spcPct val="80000"/>
              </a:lnSpc>
            </a:pPr>
            <a:endParaRPr lang="en-US" altLang="zh-CN" sz="2800" smtClean="0"/>
          </a:p>
          <a:p>
            <a:pPr>
              <a:lnSpc>
                <a:spcPct val="80000"/>
              </a:lnSpc>
            </a:pPr>
            <a:endParaRPr lang="en-US" altLang="zh-CN" sz="2800" smtClean="0"/>
          </a:p>
          <a:p>
            <a:pPr>
              <a:lnSpc>
                <a:spcPct val="80000"/>
              </a:lnSpc>
            </a:pPr>
            <a:r>
              <a:rPr lang="en-US" altLang="zh-CN" sz="2800" smtClean="0"/>
              <a:t>4</a:t>
            </a:r>
            <a:r>
              <a:rPr lang="zh-CN" altLang="en-US" sz="2800" smtClean="0"/>
              <a:t>、西晋末年人口大规模南迁的主要原因：</a:t>
            </a:r>
            <a:br>
              <a:rPr lang="zh-CN" altLang="en-US" sz="2800" smtClean="0"/>
            </a:br>
            <a:endParaRPr lang="zh-CN" altLang="en-US" sz="2800" smtClean="0"/>
          </a:p>
        </p:txBody>
      </p:sp>
      <p:sp>
        <p:nvSpPr>
          <p:cNvPr id="39938" name="Text Box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50000"/>
              </a:spcBef>
            </a:pPr>
            <a:r>
              <a:rPr lang="zh-CN" altLang="en-US" smtClean="0"/>
              <a:t>自主学习</a:t>
            </a: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3581400" y="1981200"/>
            <a:ext cx="12334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Calibri" pitchFamily="34" charset="0"/>
              </a:rPr>
              <a:t>265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年</a:t>
            </a:r>
            <a:r>
              <a:rPr lang="zh-CN" altLang="en-US" sz="2800">
                <a:solidFill>
                  <a:srgbClr val="FF0000"/>
                </a:solidFill>
                <a:latin typeface="Calibri" pitchFamily="34" charset="0"/>
              </a:rPr>
              <a:t> </a:t>
            </a:r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6248400" y="1927225"/>
            <a:ext cx="1250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Calibri" pitchFamily="34" charset="0"/>
              </a:rPr>
              <a:t>司马炎</a:t>
            </a:r>
          </a:p>
        </p:txBody>
      </p:sp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3581400" y="2619375"/>
            <a:ext cx="11350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3399"/>
                </a:solidFill>
                <a:latin typeface="Calibri" pitchFamily="34" charset="0"/>
              </a:rPr>
              <a:t>317</a:t>
            </a:r>
            <a:r>
              <a:rPr lang="zh-CN" altLang="en-US" sz="2800">
                <a:solidFill>
                  <a:srgbClr val="FF3399"/>
                </a:solidFill>
                <a:latin typeface="Calibri" pitchFamily="34" charset="0"/>
              </a:rPr>
              <a:t>年</a:t>
            </a:r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6172200" y="2667000"/>
            <a:ext cx="1676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3399"/>
                </a:solidFill>
                <a:latin typeface="Calibri" pitchFamily="34" charset="0"/>
              </a:rPr>
              <a:t>司马睿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50185" name="Rectangle 9"/>
          <p:cNvSpPr>
            <a:spLocks noChangeArrowheads="1"/>
          </p:cNvSpPr>
          <p:nvPr/>
        </p:nvSpPr>
        <p:spPr bwMode="auto">
          <a:xfrm>
            <a:off x="381000" y="3505200"/>
            <a:ext cx="85344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Calibri" pitchFamily="34" charset="0"/>
              </a:rPr>
              <a:t>①北方少数民族的内迁，迁至黄河中下游（看</a:t>
            </a:r>
            <a:r>
              <a:rPr lang="en-US" altLang="zh-CN" b="1">
                <a:solidFill>
                  <a:srgbClr val="FF0000"/>
                </a:solidFill>
                <a:latin typeface="Calibri" pitchFamily="34" charset="0"/>
              </a:rPr>
              <a:t>《</a:t>
            </a:r>
            <a:r>
              <a:rPr lang="zh-CN" altLang="en-US" b="1">
                <a:solidFill>
                  <a:srgbClr val="FF0000"/>
                </a:solidFill>
                <a:latin typeface="Calibri" pitchFamily="34" charset="0"/>
              </a:rPr>
              <a:t>西晋北方少数民族内迁形势图</a:t>
            </a:r>
            <a:r>
              <a:rPr lang="en-US" altLang="zh-CN" b="1">
                <a:solidFill>
                  <a:srgbClr val="FF0000"/>
                </a:solidFill>
                <a:latin typeface="Calibri" pitchFamily="34" charset="0"/>
              </a:rPr>
              <a:t>》</a:t>
            </a:r>
            <a:r>
              <a:rPr lang="zh-CN" altLang="en-US" b="1">
                <a:solidFill>
                  <a:srgbClr val="FF0000"/>
                </a:solidFill>
                <a:latin typeface="Calibri" pitchFamily="34" charset="0"/>
              </a:rPr>
              <a:t>）。内迁的少数民族不只是匈奴，还有鲜卑、羯、羌、氐。②中原人口内迁（看</a:t>
            </a:r>
            <a:r>
              <a:rPr lang="en-US" altLang="zh-CN" b="1">
                <a:solidFill>
                  <a:srgbClr val="FF0000"/>
                </a:solidFill>
                <a:latin typeface="Calibri" pitchFamily="34" charset="0"/>
              </a:rPr>
              <a:t>《</a:t>
            </a:r>
            <a:r>
              <a:rPr lang="zh-CN" altLang="en-US" b="1">
                <a:solidFill>
                  <a:srgbClr val="FF0000"/>
                </a:solidFill>
                <a:latin typeface="Calibri" pitchFamily="34" charset="0"/>
              </a:rPr>
              <a:t>北方人口迁徙图</a:t>
            </a:r>
            <a:r>
              <a:rPr lang="en-US" altLang="zh-CN" b="1">
                <a:solidFill>
                  <a:srgbClr val="FF0000"/>
                </a:solidFill>
                <a:latin typeface="Calibri" pitchFamily="34" charset="0"/>
              </a:rPr>
              <a:t>》</a:t>
            </a:r>
            <a:r>
              <a:rPr lang="zh-CN" altLang="en-US" b="1">
                <a:solidFill>
                  <a:srgbClr val="FF0000"/>
                </a:solidFill>
                <a:latin typeface="Calibri" pitchFamily="34" charset="0"/>
              </a:rPr>
              <a:t>）。看到中原人口除主要流向南方外，还有部分迁移到辽河流域、河西走廊。</a:t>
            </a:r>
            <a:br>
              <a:rPr lang="zh-CN" altLang="en-US" b="1">
                <a:solidFill>
                  <a:srgbClr val="FF0000"/>
                </a:solidFill>
                <a:latin typeface="Calibri" pitchFamily="34" charset="0"/>
              </a:rPr>
            </a:br>
            <a:endParaRPr lang="zh-CN" altLang="en-US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50186" name="Rectangle 10"/>
          <p:cNvSpPr>
            <a:spLocks noChangeArrowheads="1"/>
          </p:cNvSpPr>
          <p:nvPr/>
        </p:nvSpPr>
        <p:spPr bwMode="auto">
          <a:xfrm>
            <a:off x="685800" y="5486400"/>
            <a:ext cx="80772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itchFamily="34" charset="0"/>
              </a:rPr>
              <a:t>①从西晋中期开始，中原陷入极大的混乱之中，②江南地区相对比较安定，因此，北方人口纷纷南逃，出现了人口迁移的浪潮。</a:t>
            </a:r>
            <a:br>
              <a:rPr lang="zh-CN" altLang="en-US" sz="2400" b="1">
                <a:solidFill>
                  <a:srgbClr val="FF0000"/>
                </a:solidFill>
                <a:latin typeface="Calibri" pitchFamily="34" charset="0"/>
              </a:rPr>
            </a:br>
            <a:endParaRPr lang="zh-CN" altLang="en-US" sz="2400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1" grpId="0"/>
      <p:bldP spid="50184" grpId="0"/>
      <p:bldP spid="50185" grpId="0"/>
      <p:bldP spid="5018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4578350" cy="914400"/>
          </a:xfrm>
          <a:solidFill>
            <a:srgbClr val="FFC000"/>
          </a:solidFill>
        </p:spPr>
        <p:txBody>
          <a:bodyPr/>
          <a:lstStyle/>
          <a:p>
            <a:r>
              <a:rPr lang="zh-CN" altLang="en-US" b="1" smtClean="0"/>
              <a:t>一、齐读导入</a:t>
            </a:r>
          </a:p>
        </p:txBody>
      </p:sp>
      <p:sp>
        <p:nvSpPr>
          <p:cNvPr id="1536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5363" name="Picture 2" descr="F:\历史\历史\48_看图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00200"/>
            <a:ext cx="9144000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-152400" y="2057400"/>
            <a:ext cx="8915400" cy="4498975"/>
          </a:xfrm>
        </p:spPr>
        <p:txBody>
          <a:bodyPr rtlCol="0">
            <a:normAutofit lnSpcReduction="10000"/>
          </a:bodyPr>
          <a:lstStyle/>
          <a:p>
            <a:pPr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zh-CN" altLang="en-US" b="1" dirty="0" smtClean="0">
                <a:solidFill>
                  <a:srgbClr val="FF0000"/>
                </a:solidFill>
              </a:rPr>
              <a:t>一、西晋和南朝</a:t>
            </a:r>
            <a:br>
              <a:rPr lang="zh-CN" altLang="en-US" b="1" dirty="0" smtClean="0">
                <a:solidFill>
                  <a:srgbClr val="FF0000"/>
                </a:solidFill>
              </a:rPr>
            </a:br>
            <a:endParaRPr lang="en-US" altLang="zh-CN" b="1" dirty="0" smtClean="0">
              <a:solidFill>
                <a:srgbClr val="FF0000"/>
              </a:solidFill>
            </a:endParaRPr>
          </a:p>
          <a:p>
            <a:pPr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CN" sz="2800" dirty="0" smtClean="0"/>
              <a:t>1</a:t>
            </a:r>
            <a:r>
              <a:rPr lang="zh-CN" altLang="en-US" sz="2800" dirty="0" smtClean="0"/>
              <a:t>、</a:t>
            </a:r>
            <a:r>
              <a:rPr lang="zh-CN" altLang="en-US" sz="2800" b="1" dirty="0" smtClean="0"/>
              <a:t>西晋建立时间：  </a:t>
            </a:r>
            <a:endParaRPr lang="en-US" altLang="zh-CN" sz="2800" b="1" dirty="0" smtClean="0"/>
          </a:p>
          <a:p>
            <a:pPr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CN" sz="2800" b="1" dirty="0" smtClean="0"/>
              <a:t>         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zh-CN" altLang="en-US" sz="2800" b="1" dirty="0" smtClean="0"/>
              <a:t>         建立者：</a:t>
            </a:r>
            <a:br>
              <a:rPr lang="zh-CN" altLang="en-US" sz="2800" b="1" dirty="0" smtClean="0"/>
            </a:br>
            <a:endParaRPr lang="en-US" altLang="zh-CN" sz="2800" b="1" dirty="0" smtClean="0"/>
          </a:p>
          <a:p>
            <a:pPr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zh-CN" altLang="en-US" sz="2800" b="1" dirty="0" smtClean="0"/>
              <a:t>    </a:t>
            </a:r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、东晋建立时间：           </a:t>
            </a:r>
            <a:endParaRPr lang="en-US" altLang="zh-CN" sz="2800" b="1" dirty="0" smtClean="0"/>
          </a:p>
          <a:p>
            <a:pPr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CN" sz="2800" b="1" dirty="0" smtClean="0"/>
              <a:t>         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CN" sz="2800" b="1" dirty="0" smtClean="0"/>
              <a:t>          </a:t>
            </a:r>
            <a:r>
              <a:rPr lang="zh-CN" altLang="en-US" sz="2800" b="1" dirty="0" smtClean="0"/>
              <a:t>建立者：　　 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altLang="zh-CN" sz="2800" b="1" dirty="0" smtClean="0"/>
          </a:p>
          <a:p>
            <a:pPr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zh-CN" altLang="en-US" sz="2800" b="1" dirty="0" smtClean="0"/>
              <a:t>　　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altLang="zh-CN" sz="2800" dirty="0" smtClean="0"/>
          </a:p>
          <a:p>
            <a:pPr fontAlgn="auto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altLang="zh-CN" sz="2800" dirty="0" smtClean="0"/>
          </a:p>
          <a:p>
            <a:pPr fontAlgn="auto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altLang="zh-CN" sz="2800" dirty="0" smtClean="0"/>
          </a:p>
        </p:txBody>
      </p:sp>
      <p:sp>
        <p:nvSpPr>
          <p:cNvPr id="16386" name="Text Box 4"/>
          <p:cNvSpPr>
            <a:spLocks noGrp="1" noChangeArrowheads="1"/>
          </p:cNvSpPr>
          <p:nvPr>
            <p:ph type="title"/>
          </p:nvPr>
        </p:nvSpPr>
        <p:spPr>
          <a:xfrm>
            <a:off x="323850" y="333375"/>
            <a:ext cx="2743200" cy="762000"/>
          </a:xfrm>
          <a:solidFill>
            <a:srgbClr val="FFC000"/>
          </a:solidFill>
        </p:spPr>
        <p:txBody>
          <a:bodyPr/>
          <a:lstStyle/>
          <a:p>
            <a:pPr algn="l">
              <a:spcBef>
                <a:spcPct val="50000"/>
              </a:spcBef>
            </a:pPr>
            <a:r>
              <a:rPr lang="zh-CN" altLang="en-US" b="1" smtClean="0"/>
              <a:t>自主学习</a:t>
            </a: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2916238" y="2636838"/>
            <a:ext cx="12334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Calibri" pitchFamily="34" charset="0"/>
              </a:rPr>
              <a:t>265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年</a:t>
            </a:r>
            <a:r>
              <a:rPr lang="zh-CN" altLang="en-US" sz="2800">
                <a:solidFill>
                  <a:srgbClr val="FF0000"/>
                </a:solidFill>
                <a:latin typeface="Calibri" pitchFamily="34" charset="0"/>
              </a:rPr>
              <a:t> </a:t>
            </a:r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2987675" y="3500438"/>
            <a:ext cx="1266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司马炎</a:t>
            </a:r>
          </a:p>
        </p:txBody>
      </p:sp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3563938" y="4149725"/>
            <a:ext cx="1146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3399"/>
                </a:solidFill>
                <a:latin typeface="Calibri" pitchFamily="34" charset="0"/>
              </a:rPr>
              <a:t>317</a:t>
            </a:r>
            <a:r>
              <a:rPr lang="zh-CN" altLang="en-US" sz="2800" b="1">
                <a:solidFill>
                  <a:srgbClr val="FF3399"/>
                </a:solidFill>
                <a:latin typeface="Calibri" pitchFamily="34" charset="0"/>
              </a:rPr>
              <a:t>年</a:t>
            </a:r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3059113" y="4941888"/>
            <a:ext cx="1676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3399"/>
                </a:solidFill>
                <a:latin typeface="Calibri" pitchFamily="34" charset="0"/>
              </a:rPr>
              <a:t>司马睿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16391" name="Rectangle 10"/>
          <p:cNvSpPr>
            <a:spLocks noChangeArrowheads="1"/>
          </p:cNvSpPr>
          <p:nvPr/>
        </p:nvSpPr>
        <p:spPr bwMode="auto">
          <a:xfrm>
            <a:off x="685800" y="5486400"/>
            <a:ext cx="8077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itchFamily="34" charset="0"/>
              </a:rPr>
              <a:t/>
            </a:r>
            <a:br>
              <a:rPr lang="zh-CN" altLang="en-US" sz="2400" b="1">
                <a:solidFill>
                  <a:srgbClr val="FF0000"/>
                </a:solidFill>
                <a:latin typeface="Calibri" pitchFamily="34" charset="0"/>
              </a:rPr>
            </a:br>
            <a:endParaRPr lang="zh-CN" altLang="en-US" sz="2400" b="1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46082" name="Picture 2" descr="F:\历史\历史\48_看图王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05400" y="304800"/>
            <a:ext cx="35052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334000" y="4800600"/>
            <a:ext cx="3048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Calibri" pitchFamily="34" charset="0"/>
              </a:rPr>
              <a:t>请同学们阅读第三段回答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1" grpId="0"/>
      <p:bldP spid="50184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F:\历史\历史\49_看图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6670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3" descr="F:\历史\历史\49_看图王(2)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04800" y="3886200"/>
            <a:ext cx="2362200" cy="2971800"/>
          </a:xfrm>
        </p:spPr>
      </p:pic>
      <p:pic>
        <p:nvPicPr>
          <p:cNvPr id="17411" name="Picture 4" descr="F:\历史\历史\49_看图王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43200" y="0"/>
            <a:ext cx="6400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 descr="F:\历史\历史\50_看图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33600"/>
            <a:ext cx="9144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5" descr="F:\历史\历史\49_看图王(3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0"/>
            <a:ext cx="8991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Box 5"/>
          <p:cNvSpPr txBox="1">
            <a:spLocks noChangeArrowheads="1"/>
          </p:cNvSpPr>
          <p:nvPr/>
        </p:nvSpPr>
        <p:spPr bwMode="auto">
          <a:xfrm>
            <a:off x="762000" y="0"/>
            <a:ext cx="2971800" cy="52387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二、人口的南迁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14"/>
          <p:cNvSpPr txBox="1">
            <a:spLocks noChangeArrowheads="1"/>
          </p:cNvSpPr>
          <p:nvPr/>
        </p:nvSpPr>
        <p:spPr bwMode="auto">
          <a:xfrm>
            <a:off x="539750" y="1514475"/>
            <a:ext cx="7561263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3200" b="1">
                <a:solidFill>
                  <a:srgbClr val="008A00"/>
                </a:solidFill>
                <a:latin typeface="Times New Roman" pitchFamily="18" charset="0"/>
              </a:rPr>
              <a:t>       </a:t>
            </a:r>
            <a:r>
              <a:rPr kumimoji="1" lang="zh-CN" altLang="en-US" sz="3200" b="1">
                <a:solidFill>
                  <a:srgbClr val="008A00"/>
                </a:solidFill>
                <a:latin typeface="Times New Roman" pitchFamily="18" charset="0"/>
              </a:rPr>
              <a:t>在我国进行社会主义现代化建设的今天，我们身边有没有人口流动现象？这些人口流动对经济发展有什么作用？</a:t>
            </a:r>
          </a:p>
        </p:txBody>
      </p:sp>
      <p:sp>
        <p:nvSpPr>
          <p:cNvPr id="11280" name="Text Box 16"/>
          <p:cNvSpPr txBox="1">
            <a:spLocks noChangeArrowheads="1"/>
          </p:cNvSpPr>
          <p:nvPr/>
        </p:nvSpPr>
        <p:spPr bwMode="auto">
          <a:xfrm>
            <a:off x="682625" y="3492500"/>
            <a:ext cx="7777163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宋体" charset="-122"/>
              </a:rPr>
              <a:t>    </a:t>
            </a:r>
            <a:r>
              <a:rPr lang="zh-CN" altLang="en-US" sz="3200" b="1">
                <a:latin typeface="宋体" charset="-122"/>
              </a:rPr>
              <a:t>人口流动和地区交流，带来了先进生产力和劳动力，促进闭塞、贫穷、落后地区的开发；促进交通道路；促进先进技术的推广；促进先进文化的传播；促进新兴城镇的兴起和繁荣。</a:t>
            </a:r>
          </a:p>
        </p:txBody>
      </p:sp>
      <p:sp>
        <p:nvSpPr>
          <p:cNvPr id="19459" name="WordArt 18"/>
          <p:cNvSpPr>
            <a:spLocks noChangeArrowheads="1" noChangeShapeType="1" noTextEdit="1"/>
          </p:cNvSpPr>
          <p:nvPr/>
        </p:nvSpPr>
        <p:spPr bwMode="auto">
          <a:xfrm>
            <a:off x="0" y="117475"/>
            <a:ext cx="3419475" cy="122396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82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 spc="72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黑体"/>
                <a:ea typeface="黑体"/>
              </a:rPr>
              <a:t>合作探究：</a:t>
            </a:r>
          </a:p>
        </p:txBody>
      </p:sp>
      <p:pic>
        <p:nvPicPr>
          <p:cNvPr id="19460" name="Picture 20" descr="j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73163" y="3154363"/>
            <a:ext cx="877887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21" descr="j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50" y="4895850"/>
            <a:ext cx="960438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0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AutoShape 3"/>
          <p:cNvSpPr>
            <a:spLocks/>
          </p:cNvSpPr>
          <p:nvPr/>
        </p:nvSpPr>
        <p:spPr bwMode="auto">
          <a:xfrm>
            <a:off x="1042988" y="2133600"/>
            <a:ext cx="504825" cy="3095625"/>
          </a:xfrm>
          <a:prstGeom prst="leftBrace">
            <a:avLst>
              <a:gd name="adj1" fmla="val 51101"/>
              <a:gd name="adj2" fmla="val 50000"/>
            </a:avLst>
          </a:prstGeom>
          <a:noFill/>
          <a:ln w="57150">
            <a:solidFill>
              <a:srgbClr val="1E09B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0482" name="Text Box 4"/>
          <p:cNvSpPr txBox="1">
            <a:spLocks noChangeArrowheads="1"/>
          </p:cNvSpPr>
          <p:nvPr/>
        </p:nvSpPr>
        <p:spPr bwMode="auto">
          <a:xfrm>
            <a:off x="1476375" y="1844675"/>
            <a:ext cx="14398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D2009"/>
                </a:solidFill>
                <a:latin typeface="Times New Roman" pitchFamily="18" charset="0"/>
              </a:rPr>
              <a:t>农   业</a:t>
            </a:r>
            <a:r>
              <a:rPr kumimoji="1" lang="en-US" altLang="zh-CN" sz="3200" b="1">
                <a:solidFill>
                  <a:srgbClr val="FD2009"/>
                </a:solidFill>
                <a:latin typeface="Times New Roman" pitchFamily="18" charset="0"/>
              </a:rPr>
              <a:t>:</a:t>
            </a:r>
          </a:p>
        </p:txBody>
      </p:sp>
      <p:sp>
        <p:nvSpPr>
          <p:cNvPr id="20483" name="Text Box 5"/>
          <p:cNvSpPr txBox="1">
            <a:spLocks noChangeArrowheads="1"/>
          </p:cNvSpPr>
          <p:nvPr/>
        </p:nvSpPr>
        <p:spPr bwMode="auto">
          <a:xfrm>
            <a:off x="3132138" y="1844675"/>
            <a:ext cx="6804025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1E09BD"/>
                </a:solidFill>
                <a:latin typeface="Tahoma" pitchFamily="34" charset="0"/>
              </a:rPr>
              <a:t>兴修水利，</a:t>
            </a:r>
            <a:r>
              <a:rPr kumimoji="1" lang="zh-CN" altLang="en-US" sz="2800" b="1">
                <a:solidFill>
                  <a:srgbClr val="1E09BD"/>
                </a:solidFill>
                <a:latin typeface="Times New Roman" pitchFamily="18" charset="0"/>
              </a:rPr>
              <a:t>广种水稻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1E09BD"/>
                </a:solidFill>
                <a:latin typeface="Times New Roman" pitchFamily="18" charset="0"/>
              </a:rPr>
              <a:t>牛耕施肥，推广小麦</a:t>
            </a:r>
          </a:p>
        </p:txBody>
      </p:sp>
      <p:sp>
        <p:nvSpPr>
          <p:cNvPr id="20484" name="Text Box 6"/>
          <p:cNvSpPr txBox="1">
            <a:spLocks noChangeArrowheads="1"/>
          </p:cNvSpPr>
          <p:nvPr/>
        </p:nvSpPr>
        <p:spPr bwMode="auto">
          <a:xfrm>
            <a:off x="1331913" y="3357563"/>
            <a:ext cx="15113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D2009"/>
                </a:solidFill>
                <a:latin typeface="Times New Roman" pitchFamily="18" charset="0"/>
              </a:rPr>
              <a:t>手工业</a:t>
            </a:r>
            <a:r>
              <a:rPr kumimoji="1" lang="en-US" altLang="zh-CN" sz="3200" b="1">
                <a:solidFill>
                  <a:srgbClr val="FD2009"/>
                </a:solidFill>
                <a:latin typeface="Times New Roman" pitchFamily="18" charset="0"/>
              </a:rPr>
              <a:t>:</a:t>
            </a:r>
          </a:p>
        </p:txBody>
      </p:sp>
      <p:sp>
        <p:nvSpPr>
          <p:cNvPr id="20485" name="Text Box 7"/>
          <p:cNvSpPr txBox="1">
            <a:spLocks noChangeArrowheads="1"/>
          </p:cNvSpPr>
          <p:nvPr/>
        </p:nvSpPr>
        <p:spPr bwMode="auto">
          <a:xfrm>
            <a:off x="3132138" y="3284538"/>
            <a:ext cx="5832475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1E09BD"/>
                </a:solidFill>
                <a:latin typeface="Times New Roman" pitchFamily="18" charset="0"/>
              </a:rPr>
              <a:t>织锦     制瓷      矿冶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1E09BD"/>
                </a:solidFill>
                <a:latin typeface="Times New Roman" pitchFamily="18" charset="0"/>
              </a:rPr>
              <a:t>造船技术有很大提高</a:t>
            </a:r>
          </a:p>
        </p:txBody>
      </p:sp>
      <p:sp>
        <p:nvSpPr>
          <p:cNvPr id="20486" name="Text Box 8"/>
          <p:cNvSpPr txBox="1">
            <a:spLocks noChangeArrowheads="1"/>
          </p:cNvSpPr>
          <p:nvPr/>
        </p:nvSpPr>
        <p:spPr bwMode="auto">
          <a:xfrm>
            <a:off x="1476375" y="4868863"/>
            <a:ext cx="1584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D2009"/>
                </a:solidFill>
                <a:latin typeface="Times New Roman" pitchFamily="18" charset="0"/>
              </a:rPr>
              <a:t>商   业</a:t>
            </a:r>
            <a:r>
              <a:rPr kumimoji="1" lang="en-US" altLang="zh-CN" sz="3200" b="1">
                <a:solidFill>
                  <a:srgbClr val="FD2009"/>
                </a:solidFill>
                <a:latin typeface="Times New Roman" pitchFamily="18" charset="0"/>
              </a:rPr>
              <a:t>:</a:t>
            </a:r>
          </a:p>
        </p:txBody>
      </p:sp>
      <p:sp>
        <p:nvSpPr>
          <p:cNvPr id="20487" name="Text Box 9"/>
          <p:cNvSpPr txBox="1">
            <a:spLocks noChangeArrowheads="1"/>
          </p:cNvSpPr>
          <p:nvPr/>
        </p:nvSpPr>
        <p:spPr bwMode="auto">
          <a:xfrm>
            <a:off x="3132138" y="4941888"/>
            <a:ext cx="39608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1E09BD"/>
                </a:solidFill>
                <a:latin typeface="Times New Roman" pitchFamily="18" charset="0"/>
              </a:rPr>
              <a:t>建康</a:t>
            </a:r>
            <a:r>
              <a:rPr kumimoji="1" lang="en-US" altLang="zh-CN" sz="2800" b="1">
                <a:solidFill>
                  <a:srgbClr val="1E09BD"/>
                </a:solidFill>
                <a:latin typeface="Times New Roman" pitchFamily="18" charset="0"/>
              </a:rPr>
              <a:t>(</a:t>
            </a:r>
            <a:r>
              <a:rPr kumimoji="1" lang="zh-CN" altLang="en-US" sz="2800" b="1">
                <a:solidFill>
                  <a:srgbClr val="1E09BD"/>
                </a:solidFill>
                <a:latin typeface="Times New Roman" pitchFamily="18" charset="0"/>
              </a:rPr>
              <a:t>南京</a:t>
            </a:r>
            <a:r>
              <a:rPr kumimoji="1" lang="en-US" altLang="zh-CN" sz="2800" b="1">
                <a:solidFill>
                  <a:srgbClr val="1E09BD"/>
                </a:solidFill>
                <a:latin typeface="Times New Roman" pitchFamily="18" charset="0"/>
              </a:rPr>
              <a:t>)</a:t>
            </a:r>
            <a:r>
              <a:rPr kumimoji="1" lang="zh-CN" altLang="en-US" sz="2800" b="1">
                <a:solidFill>
                  <a:srgbClr val="1E09BD"/>
                </a:solidFill>
                <a:latin typeface="Times New Roman" pitchFamily="18" charset="0"/>
              </a:rPr>
              <a:t>成为大都会</a:t>
            </a:r>
          </a:p>
        </p:txBody>
      </p:sp>
      <p:sp>
        <p:nvSpPr>
          <p:cNvPr id="20488" name="Text Box 11"/>
          <p:cNvSpPr txBox="1">
            <a:spLocks noChangeArrowheads="1"/>
          </p:cNvSpPr>
          <p:nvPr/>
        </p:nvSpPr>
        <p:spPr bwMode="auto">
          <a:xfrm>
            <a:off x="152400" y="2286000"/>
            <a:ext cx="915988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latin typeface="Calibri" pitchFamily="34" charset="0"/>
              </a:rPr>
              <a:t>主要成就</a:t>
            </a:r>
          </a:p>
        </p:txBody>
      </p:sp>
      <p:pic>
        <p:nvPicPr>
          <p:cNvPr id="10" name="Picture 7" descr="F:\历史\历史\52_看图王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2800" y="914400"/>
            <a:ext cx="57912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 descr="F:\历史\历史\52_看图王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752600"/>
            <a:ext cx="33528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371600" y="152400"/>
            <a:ext cx="6019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4800" b="1">
                <a:solidFill>
                  <a:schemeClr val="tx2"/>
                </a:solidFill>
                <a:latin typeface="Times New Roman" pitchFamily="18" charset="0"/>
                <a:ea typeface="楷体_GB2312"/>
                <a:cs typeface="楷体_GB2312"/>
              </a:rPr>
              <a:t>二、南方经济的发展</a:t>
            </a:r>
          </a:p>
        </p:txBody>
      </p:sp>
      <p:sp>
        <p:nvSpPr>
          <p:cNvPr id="20492" name="Text Box 7"/>
          <p:cNvSpPr txBox="1">
            <a:spLocks noChangeArrowheads="1"/>
          </p:cNvSpPr>
          <p:nvPr/>
        </p:nvSpPr>
        <p:spPr bwMode="auto">
          <a:xfrm>
            <a:off x="304800" y="990600"/>
            <a:ext cx="2646363" cy="68580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Calibri" pitchFamily="34" charset="0"/>
              </a:rPr>
              <a:t>合作探究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12" name="Picture 4" descr="F:\九（3）历史\七史单元一\e5dbfca22db98d58849bb88204dd09f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71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1323</Words>
  <Application/>
  <PresentationFormat/>
  <Paragraphs>108</Paragraphs>
  <Slides>27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Calibri</vt:lpstr>
      <vt:lpstr>宋体</vt:lpstr>
      <vt:lpstr>Arial</vt:lpstr>
      <vt:lpstr>Wingdings</vt:lpstr>
      <vt:lpstr>Times New Roman</vt:lpstr>
      <vt:lpstr>Tahoma</vt:lpstr>
      <vt:lpstr>楷体_GB2312</vt:lpstr>
      <vt:lpstr>文鼎习字体</vt:lpstr>
      <vt:lpstr>隶书</vt:lpstr>
      <vt:lpstr>长城中隶体</vt:lpstr>
      <vt:lpstr>黑体</vt:lpstr>
      <vt:lpstr>草檀斋毛泽东字体</vt:lpstr>
      <vt:lpstr>幼圆</vt:lpstr>
      <vt:lpstr>Office 主题</vt:lpstr>
      <vt:lpstr>幻灯片 1</vt:lpstr>
      <vt:lpstr>第 16课  江南的开发 </vt:lpstr>
      <vt:lpstr>一、齐读导入</vt:lpstr>
      <vt:lpstr>自主学习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江南地区得到开发的原因</vt:lpstr>
      <vt:lpstr>幻灯片 21</vt:lpstr>
      <vt:lpstr>幻灯片 22</vt:lpstr>
      <vt:lpstr>幻灯片 23</vt:lpstr>
      <vt:lpstr>幻灯片 24</vt:lpstr>
      <vt:lpstr>幻灯片 25</vt:lpstr>
      <vt:lpstr>幻灯片 26</vt:lpstr>
      <vt:lpstr>自主学习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Microsoft</cp:lastModifiedBy>
  <cp:revision/>
  <dcterms:created xsi:type="dcterms:W3CDTF">2016-09-12T13:13:05Z</dcterms:created>
  <dcterms:modified xsi:type="dcterms:W3CDTF">2018-08-11T21:52:00Z</dcterms:modified>
</cp:coreProperties>
</file>