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0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68" r:id="rId13"/>
    <p:sldId id="293" r:id="rId14"/>
    <p:sldId id="294" r:id="rId15"/>
    <p:sldId id="295" r:id="rId16"/>
    <p:sldId id="296" r:id="rId17"/>
    <p:sldId id="297" r:id="rId18"/>
    <p:sldId id="276" r:id="rId19"/>
    <p:sldId id="298" r:id="rId20"/>
    <p:sldId id="299" r:id="rId21"/>
    <p:sldId id="300" r:id="rId22"/>
    <p:sldId id="301" r:id="rId23"/>
    <p:sldId id="277" r:id="rId24"/>
    <p:sldId id="302" r:id="rId25"/>
    <p:sldId id="265" r:id="rId26"/>
    <p:sldId id="303" r:id="rId27"/>
    <p:sldId id="304" r:id="rId28"/>
    <p:sldId id="278" r:id="rId29"/>
    <p:sldId id="305" r:id="rId30"/>
    <p:sldId id="306" r:id="rId31"/>
    <p:sldId id="307" r:id="rId32"/>
    <p:sldId id="279" r:id="rId33"/>
    <p:sldId id="308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5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3275856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21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3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5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7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8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61" r:id="rId5"/>
    <p:sldLayoutId id="2147483653" r:id="rId6"/>
    <p:sldLayoutId id="2147483654" r:id="rId7"/>
    <p:sldLayoutId id="214748365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2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课题</a:t>
            </a:r>
            <a:r>
              <a:rPr lang="en-US" altLang="zh-CN"/>
              <a:t>3</a:t>
            </a:r>
            <a:r>
              <a:rPr lang="zh-CN" altLang="zh-CN"/>
              <a:t>　走进化学实验室</a:t>
            </a:r>
          </a:p>
        </p:txBody>
      </p:sp>
    </p:spTree>
    <p:extLst>
      <p:ext uri="{BB962C8B-B14F-4D97-AF65-F5344CB8AC3E}">
        <p14:creationId xmlns:p14="http://schemas.microsoft.com/office/powerpoint/2010/main" xmlns="" val="109518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一般用药匙或镊子取用固体药品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瓶塞要倒放在桌面上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图中瓶塞没有倒放在桌面上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会污染瓶塞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从而污染药品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闻气体的气味时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应用手扇动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不能直接用鼻子闻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向试管中滴加溶液时应将胶头滴管垂直悬空在试管口正上方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不能伸入试管内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以防污染试剂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用量筒量取一定体积的液体时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视线应与量筒内液体凹液面的最低处保持水平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8000" y="458112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256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40448"/>
            <a:ext cx="8128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名师点题</a:t>
            </a:r>
            <a:endParaRPr lang="zh-CN" altLang="zh-CN" sz="24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此类题目要认真研读教材上给出的常用仪器的规范操作图片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对有关操作的关键点应特别留意。例如用滴管滴加液体时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滴管要垂直悬空于容器口正上方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用量筒量取一定体积的液体时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视线要与量筒内液体凹液面的最低处保持水平等。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822015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物质的加热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endParaRPr lang="zh-CN" altLang="en-US" sz="220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317304"/>
              </p:ext>
            </p:extLst>
          </p:nvPr>
        </p:nvGraphicFramePr>
        <p:xfrm>
          <a:off x="508000" y="1707199"/>
          <a:ext cx="8128000" cy="3697601"/>
        </p:xfrm>
        <a:graphic>
          <a:graphicData uri="http://schemas.openxmlformats.org/presentationml/2006/ole">
            <p:oleObj spid="_x0000_s2057" name="文档" r:id="rId7" imgW="3839157" imgH="17470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7706266"/>
              </p:ext>
            </p:extLst>
          </p:nvPr>
        </p:nvGraphicFramePr>
        <p:xfrm>
          <a:off x="508000" y="1265718"/>
          <a:ext cx="8128000" cy="4971594"/>
        </p:xfrm>
        <a:graphic>
          <a:graphicData uri="http://schemas.openxmlformats.org/presentationml/2006/ole">
            <p:oleObj spid="_x0000_s3082" name="文档" r:id="rId7" imgW="3839157" imgH="23476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0919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给试管中的液体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巧学妙记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加热应用试管夹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夹持中上部位佳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试管容积三分之一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液体体积不超它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预热之前要注意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先把管外水珠擦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加热之时握长柄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管口不对我和他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试管与桌有夹角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四十五度为最佳。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40.eps" descr="id:214748757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089763" y="2276872"/>
            <a:ext cx="704314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100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温馨提示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加热药品的注意事项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容器外壁保持干燥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以免受热不均匀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引起炸裂。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用酒精灯的外焰加热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容器底部不要离灯芯过远或过近。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试管夹夹持试管时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应由底部往上套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夹在试管的中上部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使用时大拇指不要压在短柄上。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加热时应先预热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使试管受热均匀。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给固体加热时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试管口应略向下倾斜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防止冷凝水倒流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使试管炸裂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预热后将固体较多的地方放在火焰上集中加热。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加热后的试管不能立即接触冷水或用冷水冲洗。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38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21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酒精灯的使用正确的是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用酒精灯给物质加热时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要用外焰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且图示操作手握住了试管的短柄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点燃酒精灯时用火柴点燃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不能用燃着的酒精灯点燃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以防着火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不能向燃着的酒精灯内添加酒精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熄灭酒精灯时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不能用嘴吹灭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应用灯帽盖灭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以防着火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41.eps" descr="id:214748757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488185" y="1988840"/>
            <a:ext cx="6431740" cy="201622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6036" y="4077072"/>
            <a:ext cx="81599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9964" y="5733256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3209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646712"/>
            <a:ext cx="8128000" cy="16804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名师点题</a:t>
            </a:r>
            <a:endParaRPr lang="zh-CN" altLang="zh-CN" sz="24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主要考查酒精灯的使用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熟记酒精灯的使用注意事项是解决此类题目的关键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特别要明确酒精灯使用过程中的几个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禁止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478992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6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66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仪器的连接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几种仪器的连接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5316341"/>
              </p:ext>
            </p:extLst>
          </p:nvPr>
        </p:nvGraphicFramePr>
        <p:xfrm>
          <a:off x="508000" y="2108713"/>
          <a:ext cx="8128000" cy="4359352"/>
        </p:xfrm>
        <a:graphic>
          <a:graphicData uri="http://schemas.openxmlformats.org/presentationml/2006/ole">
            <p:oleObj spid="_x0000_s4105" name="文档" r:id="rId7" imgW="3910459" imgH="20966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614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巧学妙记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左手拿大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套在外面的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右手拿小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插在里面的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左大右小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检查装置的气密性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先将导管一端放入水中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再用手紧握试管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若观察到导管口有气泡冒出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说明装置不漏气。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48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药品的取用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实验室药品取用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规则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418730"/>
              </p:ext>
            </p:extLst>
          </p:nvPr>
        </p:nvGraphicFramePr>
        <p:xfrm>
          <a:off x="2688905" y="1291228"/>
          <a:ext cx="5138731" cy="5162107"/>
        </p:xfrm>
        <a:graphic>
          <a:graphicData uri="http://schemas.openxmlformats.org/presentationml/2006/ole">
            <p:oleObj spid="_x0000_s1033" name="文档" r:id="rId7" imgW="3839157" imgH="38559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002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6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龙龙同学采用手握试管外壁的方法检査装置的气密性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若装置的气密性良好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则将双手移开一会儿后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烧杯内导管处的现象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画圈部分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45.eps" descr="id:214748760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288448" y="2589834"/>
            <a:ext cx="2084041" cy="1503904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4860200"/>
              </p:ext>
            </p:extLst>
          </p:nvPr>
        </p:nvGraphicFramePr>
        <p:xfrm>
          <a:off x="508000" y="4154419"/>
          <a:ext cx="8128000" cy="2156206"/>
        </p:xfrm>
        <a:graphic>
          <a:graphicData uri="http://schemas.openxmlformats.org/presentationml/2006/ole">
            <p:oleObj spid="_x0000_s5129" name="文档" r:id="rId8" imgW="3896414" imgH="10333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58054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51290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当用手握试管外壁时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由于气体受热膨胀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从试管中逸出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若装置气密性良好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则双手移开后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试管内压强减小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导管处应上升一段水柱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50.eps" descr="id:214748762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267744" y="1916832"/>
            <a:ext cx="4543121" cy="15960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6036" y="3562130"/>
            <a:ext cx="8159964" cy="1235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4797152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01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37315"/>
            <a:ext cx="8128000" cy="28721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b="1"/>
              <a:t>名师点题</a:t>
            </a:r>
            <a:endParaRPr lang="zh-CN" altLang="zh-CN" sz="20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装置气密性不好的原因有很多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仪器破损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试管上有裂缝或小孔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胶皮管老化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连接不紧密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橡胶塞没有旋紧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胶皮管与玻璃导管的口径大小不匹配。操作时不能先握住试管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后将导管放入水中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有时候室温过高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用手握试管温差不明显也会导致看不到气泡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所以有时采用酒精灯微热法来检查装置的气密性。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550564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3448336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12776"/>
            <a:ext cx="280237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考点四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洗涤玻璃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仪器</a:t>
            </a:r>
            <a:r>
              <a:rPr lang="en-US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1113832"/>
              </p:ext>
            </p:extLst>
          </p:nvPr>
        </p:nvGraphicFramePr>
        <p:xfrm>
          <a:off x="508000" y="2021247"/>
          <a:ext cx="8128000" cy="2500168"/>
        </p:xfrm>
        <a:graphic>
          <a:graphicData uri="http://schemas.openxmlformats.org/presentationml/2006/ole">
            <p:oleObj spid="_x0000_s6153" name="文档" r:id="rId7" imgW="3948631" imgH="121521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03747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方法指南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洗涤仪器的常用步骤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先倒净仪器内的废液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再注入水并加以振荡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将水倒掉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重复几次。如果内壁附有不易洗掉的物质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要用试管刷刷洗。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如果试管内有不易被水洗净的油脂等物质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可用热的纯碱溶液等洗涤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并小心地用试管刷刷洗。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47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3448336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如果试管中附有不易用清水洗掉的物质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可以用试管刷刷洗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下列是用试管刷刷洗试管的操作方法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把试管刷伸入附有污物之处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多次转动试管刷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稍稍用力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适当地抽动试管刷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上下抽动的幅度不要过大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适当的将转动和抽动的方法结合起来刷洗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上下用力抽拉试管刷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试管刷的使用是易忽略点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往往不能引起同学们的注意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在刷洗试管时容易造成试管的损坏。使用试管刷刷洗试管的方法是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使试管刷在试管里转动或上下适度抽动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但用力不能过猛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否则容易把试管底弄破。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789040"/>
            <a:ext cx="8096036" cy="1584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560" y="5373216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6243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237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一、实验操作的综合考查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北京朝阳质检改编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下列实验操作符合规范的是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52.eps" descr="id:214748765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28800" y="2996952"/>
            <a:ext cx="5637304" cy="198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42883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加热液体时试管中液体的体积不能超过其容积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向试管中加固体药品时试管要倾斜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用量筒量取一定体积的液体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读数时视线要与凹液面最低处相平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胶头滴管用完后不能平放在桌面上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9017945"/>
              </p:ext>
            </p:extLst>
          </p:nvPr>
        </p:nvGraphicFramePr>
        <p:xfrm>
          <a:off x="7092280" y="2276872"/>
          <a:ext cx="914400" cy="669925"/>
        </p:xfrm>
        <a:graphic>
          <a:graphicData uri="http://schemas.openxmlformats.org/presentationml/2006/ole">
            <p:oleObj spid="_x0000_s7177" name="文档" r:id="rId5" imgW="441364" imgH="317217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4077072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010660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9798"/>
            <a:ext cx="8128000" cy="49305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方法点拨</a:t>
            </a:r>
            <a:endParaRPr lang="zh-CN" altLang="zh-CN" sz="24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类题目结合图示考查实验基本操作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是中考中最常见的考查形式。一些常见的实验操作方法可结合口诀记忆如下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固体药品取用。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块状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一横二放三慢竖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粉末状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一斜二送三直立。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液体药品取用。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拿下瓶塞要倒放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手握标签防腐蚀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试管瓶子都斜拿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口口相挨再倾倒。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液体的量取。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选量程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放平稳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凹面低处视线平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仰视量少实际多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俯视量多实际少。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给试管里的液体加热。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液体不超三分一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,45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正适宜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管口不对有人处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预防喷溅会伤人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6999972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二、常见的不规范操作及导致的后果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请将体现下列实验操作目的的正确选项填在对应的横线上。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防止药品污染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防止试管破裂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防止实验读数误差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防止发生火灾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胶头滴管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非滴瓶上的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及时清洗并放在试管架上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量取液体时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视线与凹液面最低处保持水平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禁止向燃着的酒精灯里添加酒精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加热后的试管不能立即用冷水冲洗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3942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胶头滴管使用后若不及时冲洗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下次使用时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其中残留的药品会进入另一药品中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从而造成药品污染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量取液体时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若仰视或俯视读数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会多取或少取液体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由于酒精易燃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向燃着的酒精灯内添加酒精时会引燃酒精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易发生火灾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用冷水洗涤热的试管会使试管骤冷发生炸裂。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365104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991867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9607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固体药品的取用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块状固体或金属颗粒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一横二放三慢竖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粉末状固体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一斜二送三直立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W33.eps" descr="id:214748750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123729" y="2224078"/>
            <a:ext cx="4824536" cy="1692957"/>
          </a:xfrm>
          <a:prstGeom prst="rect">
            <a:avLst/>
          </a:prstGeom>
        </p:spPr>
      </p:pic>
      <p:pic>
        <p:nvPicPr>
          <p:cNvPr id="14" name="W34.eps" descr="id:214748751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897387" y="4616847"/>
            <a:ext cx="5554933" cy="156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635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7425964"/>
              </p:ext>
            </p:extLst>
          </p:nvPr>
        </p:nvGraphicFramePr>
        <p:xfrm>
          <a:off x="508000" y="1407274"/>
          <a:ext cx="8128000" cy="4297452"/>
        </p:xfrm>
        <a:graphic>
          <a:graphicData uri="http://schemas.openxmlformats.org/presentationml/2006/ole">
            <p:oleObj spid="_x0000_s8200" name="文档" r:id="rId5" imgW="4063146" imgH="21485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40840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5618896"/>
              </p:ext>
            </p:extLst>
          </p:nvPr>
        </p:nvGraphicFramePr>
        <p:xfrm>
          <a:off x="508000" y="1822486"/>
          <a:ext cx="8128000" cy="3467027"/>
        </p:xfrm>
        <a:graphic>
          <a:graphicData uri="http://schemas.openxmlformats.org/presentationml/2006/ole">
            <p:oleObj spid="_x0000_s9224" name="文档" r:id="rId5" imgW="3933146" imgH="16782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5483378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常见仪器使用的注意事项及误差分析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回答下列实验仪器和实验操作的有关问题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中试管夹的作用是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中的错误操作是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量取一定体积的某液体时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仰视读数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则所量取液体的体积将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W53.eps" descr="id:214748769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96870" y="2060848"/>
            <a:ext cx="595025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19747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3172930"/>
              </p:ext>
            </p:extLst>
          </p:nvPr>
        </p:nvGraphicFramePr>
        <p:xfrm>
          <a:off x="508000" y="1783754"/>
          <a:ext cx="8128000" cy="3544492"/>
        </p:xfrm>
        <a:graphic>
          <a:graphicData uri="http://schemas.openxmlformats.org/presentationml/2006/ole">
            <p:oleObj spid="_x0000_s10244" name="文档" r:id="rId3" imgW="3924863" imgH="1711385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5078947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夹持试管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瓶塞没有倒放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964" y="5073489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297566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巧学妙记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取粉末用药匙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纸槽也可以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试管要倾斜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送底再竖直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取块状用镊子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容器先横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入口再慢竖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滑到容器底。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257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30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液体药品的取用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取较多量液体时直接倾倒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取少量液体时直接滴加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w35.eps" descr="id:214748752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699792" y="2042201"/>
            <a:ext cx="4374341" cy="1624595"/>
          </a:xfrm>
          <a:prstGeom prst="rect">
            <a:avLst/>
          </a:prstGeom>
        </p:spPr>
      </p:pic>
      <p:pic>
        <p:nvPicPr>
          <p:cNvPr id="14" name="w36.eps" descr="id:214748753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883942" y="4149080"/>
            <a:ext cx="3560641" cy="215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22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57989"/>
            <a:ext cx="39581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量取一定量液体时用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量筒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W37.eps" descr="id:214748753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481218" y="2564904"/>
            <a:ext cx="6259134" cy="235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7245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方法指南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量筒的使用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不可用来加热或作反应容器和溶解物质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只能用于量取液体的体积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精确度为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使用量筒时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首先根据需要选择合适的量筒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遵循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一次量取选量程最小的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读取量筒内液体体积时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三点一线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即眼睛、刻度、液体凹液面最低处应保持在一条水平线上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68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当读量筒内液体的体积时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分别采用正确读数、仰视读数、俯视读数的结果如图所示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可简单的记忆为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高看偏高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低看偏低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。然后矫正读数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便可得出正确的判断。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W38.eps" descr="id:214748754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810024" y="2708920"/>
            <a:ext cx="5677413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2901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3411892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浙江台州中考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科学实验必须按规范进行操作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下列实验操作中规范的是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W39.eps" descr="id:214748755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71600" y="2780928"/>
            <a:ext cx="735855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8589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41</TotalTime>
  <Words>1504</Words>
  <Application>Microsoft Office PowerPoint</Application>
  <PresentationFormat>全屏显示(4:3)</PresentationFormat>
  <Paragraphs>219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模块三</vt:lpstr>
      <vt:lpstr>文档</vt:lpstr>
      <vt:lpstr>课题3　走进化学实验室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24</cp:revision>
  <dcterms:created xsi:type="dcterms:W3CDTF">2014-06-30T02:05:58Z</dcterms:created>
  <dcterms:modified xsi:type="dcterms:W3CDTF">2016-10-09T02:30:04Z</dcterms:modified>
</cp:coreProperties>
</file>