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280" r:id="rId3"/>
    <p:sldId id="284" r:id="rId4"/>
    <p:sldId id="285" r:id="rId5"/>
    <p:sldId id="286" r:id="rId6"/>
    <p:sldId id="268" r:id="rId7"/>
    <p:sldId id="287" r:id="rId8"/>
    <p:sldId id="288" r:id="rId9"/>
    <p:sldId id="289" r:id="rId10"/>
    <p:sldId id="290" r:id="rId11"/>
    <p:sldId id="276" r:id="rId12"/>
    <p:sldId id="291" r:id="rId13"/>
    <p:sldId id="292" r:id="rId14"/>
    <p:sldId id="293" r:id="rId15"/>
    <p:sldId id="265" r:id="rId16"/>
    <p:sldId id="294" r:id="rId17"/>
    <p:sldId id="295" r:id="rId18"/>
    <p:sldId id="278" r:id="rId19"/>
    <p:sldId id="296" r:id="rId20"/>
    <p:sldId id="297" r:id="rId21"/>
    <p:sldId id="298" r:id="rId22"/>
    <p:sldId id="279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8" d="100"/>
          <a:sy n="88" d="100"/>
        </p:scale>
        <p:origin x="570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548" y="4595228"/>
            <a:ext cx="7892904" cy="70818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50528" y="4352925"/>
            <a:ext cx="1164307" cy="11643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0760" y="4448544"/>
            <a:ext cx="2086000" cy="722511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713952" y="5013176"/>
            <a:ext cx="1224136" cy="4789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0586" y="1232184"/>
            <a:ext cx="2099846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9732" y="2519184"/>
            <a:ext cx="4824536" cy="1230624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1397253" y="4887448"/>
            <a:ext cx="5262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课堂教学流程完美展示</a:t>
            </a:r>
            <a:r>
              <a:rPr lang="zh-CN" altLang="en-US" sz="1200" baseline="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全书优质试题随意编辑   独家研发错题组卷系统</a:t>
            </a:r>
            <a:endParaRPr lang="zh-CN" altLang="en-US" sz="1200" dirty="0">
              <a:solidFill>
                <a:srgbClr val="FDEC84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4042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76872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8505" y="2924944"/>
            <a:ext cx="5817951" cy="35203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2pPr>
            <a:lvl3pPr marL="9144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3pPr>
            <a:lvl4pPr marL="13716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4pPr>
            <a:lvl5pPr marL="18288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36712"/>
            <a:ext cx="9144000" cy="70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0128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3275856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单元知识导览</a:t>
            </a: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中考考点精讲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121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重点难点突破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易混易错辨析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67543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" Target="../slides/slide2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" Target="../slides/slide15.xml"/><Relationship Id="rId2" Type="http://schemas.openxmlformats.org/officeDocument/2006/relationships/slideLayout" Target="../slideLayouts/slideLayout2.xml"/><Relationship Id="rId16" Type="http://schemas.openxmlformats.org/officeDocument/2006/relationships/slide" Target="../slides/slide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315272" y="6567025"/>
            <a:ext cx="504056" cy="304159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D1088F-7570-48BA-BC40-D11F25FB6C22}" type="slidenum">
              <a:rPr lang="zh-CN" altLang="en-US" sz="1400" b="0" smtClean="0">
                <a:solidFill>
                  <a:srgbClr val="FDEC84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zh-CN" altLang="en-US" sz="1400" b="0" dirty="0" smtClean="0">
              <a:solidFill>
                <a:srgbClr val="FDEC84"/>
              </a:solidFill>
            </a:endParaRPr>
          </a:p>
        </p:txBody>
      </p:sp>
      <p:sp>
        <p:nvSpPr>
          <p:cNvPr id="7" name="圆角矩形 6">
            <a:hlinkClick r:id="rId16" action="ppaction://hlinksldjump"/>
          </p:cNvPr>
          <p:cNvSpPr/>
          <p:nvPr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黑体" panose="02010600030101010101" pitchFamily="2" charset="-122"/>
                <a:ea typeface="黑体" panose="02010600030101010101" pitchFamily="2" charset="-122"/>
              </a:rPr>
              <a:t>中考考点精讲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圆角矩形 7">
            <a:hlinkClick r:id="rId17" action="ppaction://hlinksldjump"/>
          </p:cNvPr>
          <p:cNvSpPr/>
          <p:nvPr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黑体" panose="02010600030101010101" pitchFamily="2" charset="-122"/>
                <a:ea typeface="黑体" panose="02010600030101010101" pitchFamily="2" charset="-122"/>
              </a:rPr>
              <a:t>重点难点突破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18" action="ppaction://hlinksldjump"/>
          </p:cNvPr>
          <p:cNvSpPr/>
          <p:nvPr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黑体" panose="02010600030101010101" pitchFamily="2" charset="-122"/>
                <a:ea typeface="黑体" panose="02010600030101010101" pitchFamily="2" charset="-122"/>
              </a:rPr>
              <a:t>易混易错辨析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8003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2" r:id="rId4"/>
    <p:sldLayoutId id="2147483661" r:id="rId5"/>
    <p:sldLayoutId id="2147483653" r:id="rId6"/>
    <p:sldLayoutId id="2147483654" r:id="rId7"/>
    <p:sldLayoutId id="2147483651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11.xml"/><Relationship Id="rId4" Type="http://schemas.openxmlformats.org/officeDocument/2006/relationships/slide" Target="slide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11.xml"/><Relationship Id="rId4" Type="http://schemas.openxmlformats.org/officeDocument/2006/relationships/slide" Target="slide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5" Type="http://schemas.openxmlformats.org/officeDocument/2006/relationships/package" Target="../embeddings/Microsoft_Office_Word___5.docx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11.xml"/><Relationship Id="rId4" Type="http://schemas.openxmlformats.org/officeDocument/2006/relationships/slide" Target="slide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11.xml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2.jpeg"/><Relationship Id="rId4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课题</a:t>
            </a:r>
            <a:r>
              <a:rPr lang="en-US" altLang="zh-CN"/>
              <a:t>2</a:t>
            </a:r>
            <a:r>
              <a:rPr lang="zh-CN" altLang="zh-CN"/>
              <a:t>　化学是一门以实验为基础的科学</a:t>
            </a:r>
          </a:p>
        </p:txBody>
      </p:sp>
    </p:spTree>
    <p:extLst>
      <p:ext uri="{BB962C8B-B14F-4D97-AF65-F5344CB8AC3E}">
        <p14:creationId xmlns:p14="http://schemas.microsoft.com/office/powerpoint/2010/main" xmlns="" val="1095188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1587014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蜡烛浮在水面上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说明石蜡的密度比水的密度小。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石蜡燃烧过程中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石蜡的熔化过程只是由固态变为液态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没有其他物质生成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属于物理变化。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火焰的外焰部分温度最高。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石蜡的熔化过程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外焰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8000" y="4005064"/>
            <a:ext cx="80960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98109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3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4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5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2544890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82034"/>
            <a:ext cx="508504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考点三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对人体吸入和呼出气体的</a:t>
            </a:r>
            <a:r>
              <a:rPr lang="zh-CN" altLang="zh-CN" sz="2200" u="sng" smtClean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探究</a:t>
            </a:r>
            <a:r>
              <a:rPr lang="en-US" altLang="zh-CN" sz="2200" u="sng" smtClean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49252455"/>
              </p:ext>
            </p:extLst>
          </p:nvPr>
        </p:nvGraphicFramePr>
        <p:xfrm>
          <a:off x="508000" y="1751423"/>
          <a:ext cx="8128000" cy="4392355"/>
        </p:xfrm>
        <a:graphic>
          <a:graphicData uri="http://schemas.openxmlformats.org/presentationml/2006/ole">
            <p:oleObj spid="_x0000_s3078" name="文档" r:id="rId6" imgW="3910459" imgH="211249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86148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3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4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5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2544890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27146613"/>
              </p:ext>
            </p:extLst>
          </p:nvPr>
        </p:nvGraphicFramePr>
        <p:xfrm>
          <a:off x="508000" y="1283724"/>
          <a:ext cx="8128000" cy="2465131"/>
        </p:xfrm>
        <a:graphic>
          <a:graphicData uri="http://schemas.openxmlformats.org/presentationml/2006/ole">
            <p:oleObj spid="_x0000_s4102" name="文档" r:id="rId6" imgW="3910459" imgH="1186052" progId="Word.Document.12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3325393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易错提醒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用排水法收集气体时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应将集气瓶内装满水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以排尽集气瓶内的空气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否则收集的气体不纯净。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将燃着的小木条伸入盛有气体的集气瓶内时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应将小木条从瓶口慢慢伸到瓶底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不能将小木条直接伸到集气瓶底部。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对人体吸入的空气和呼出的气体的探究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实验时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最重要的是运用对比法做对比实验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控制好变量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收集气体的集气瓶大小一致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加入等量澄清石灰水。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888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2544890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90422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在对人体吸入的空气和呼出的气体进行实验探究的过程中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向一瓶空气和一瓶呼出气体中各滴入少量澄清石灰水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振荡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发现只有滴入到呼出气体中的澄清石灰水变浑浊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由此得出的结论是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吸入的空气中不含二氧化碳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呼出的气体全部是二氧化碳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二氧化碳在呼出气体中的含量比在吸入的空气中的含量高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氧气在呼出气体中的含量比在吸入的空气中的含量低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空气中也含有二氧化碳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由于二氧化碳的含量低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滴入到空气中的澄清石灰水不会变浑浊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滴入到呼出气体中的澄清石灰水变浑浊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说明二氧化碳在呼出气体中的含量比在吸入的空气中的含量高。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6036" y="4437112"/>
            <a:ext cx="8159964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8000" y="6021288"/>
            <a:ext cx="80960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94440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2544890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10833"/>
            <a:ext cx="8128000" cy="16804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400" b="1"/>
              <a:t>名师点题</a:t>
            </a:r>
            <a:endParaRPr lang="zh-CN" altLang="zh-CN" sz="2400"/>
          </a:p>
          <a:p>
            <a:pPr>
              <a:lnSpc>
                <a:spcPct val="120000"/>
              </a:lnSpc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呼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出的气体和吸入的空气成分相同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只是各组分的含量发生变化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如二氧化碳和水蒸气的含量增大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氧气的含量减小。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/>
          </a:p>
        </p:txBody>
      </p:sp>
    </p:spTree>
    <p:extLst>
      <p:ext uri="{BB962C8B-B14F-4D97-AF65-F5344CB8AC3E}">
        <p14:creationId xmlns:p14="http://schemas.microsoft.com/office/powerpoint/2010/main" xmlns="" val="18495312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</a:p>
        </p:txBody>
      </p:sp>
      <p:sp>
        <p:nvSpPr>
          <p:cNvPr id="3" name="椭圆 2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+mj-ea"/>
                <a:ea typeface="+mj-ea"/>
              </a:rPr>
              <a:t>二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一、科学探究的基本环节及作用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为验证铁矿石冶炼成钢铁属于化学变化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王华小组的同学分别取用了一小块铁矿石和铁块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记录并进行了如下活动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但由于时间紧张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记录顺序前后颠倒、较混乱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现编号整理如下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需解决的内容主要有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如何判断铁矿石与铁块是不同的物质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如何证明铁块中含有杂质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对铁矿石和铁块分别进行通电测试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发现铁块导电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铁矿石不导电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铁块是不同于铁矿石的一种物质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分别用磁铁吸引铁矿石和铁块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发现铁块能被磁铁吸引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而铁矿石则不能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通电的方法不如用磁铁吸引的方法简便易行。你认为以上探究活动环节中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属于提出问题的是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填数字序号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属于收集证据的是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属于获得结论的是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属于反思评价的是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</a:p>
        </p:txBody>
      </p:sp>
      <p:sp>
        <p:nvSpPr>
          <p:cNvPr id="3" name="椭圆 2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+mj-ea"/>
                <a:ea typeface="+mj-ea"/>
              </a:rPr>
              <a:t>二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需解决的内容属于提出问题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通电测试及用磁铁吸引是实验过程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属于探究中的收集证据环节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经过实验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可得到铁块是不同于铁矿石的一种物质的结论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由题意知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实验过程中采用了两种方法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认为用磁铁吸引的方法简便易行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是对实验过程的反思评价。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4149080"/>
            <a:ext cx="80960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08909038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hlinkClick r:id="rId3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</a:p>
        </p:txBody>
      </p:sp>
      <p:sp>
        <p:nvSpPr>
          <p:cNvPr id="3" name="椭圆 2">
            <a:hlinkClick r:id="rId4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+mj-ea"/>
                <a:ea typeface="+mj-ea"/>
              </a:rPr>
              <a:t>二</a:t>
            </a: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63917503"/>
              </p:ext>
            </p:extLst>
          </p:nvPr>
        </p:nvGraphicFramePr>
        <p:xfrm>
          <a:off x="508000" y="1415867"/>
          <a:ext cx="8128000" cy="4893453"/>
        </p:xfrm>
        <a:graphic>
          <a:graphicData uri="http://schemas.openxmlformats.org/presentationml/2006/ole">
            <p:oleObj spid="_x0000_s6149" name="文档" r:id="rId5" imgW="4029656" imgH="242503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043896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+mj-ea"/>
                <a:ea typeface="+mj-ea"/>
              </a:rPr>
              <a:t>一</a:t>
            </a:r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3" name="椭圆 2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154765"/>
            <a:ext cx="8128000" cy="12793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二、运用对比实验进行科学探究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浙江衢州中考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甲为人体吸入空气和呼出气体成分对比图。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含量变化真有这么大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W24.eps" descr="id:2147487458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331640" y="2402988"/>
            <a:ext cx="6192688" cy="3846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07394255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+mj-ea"/>
                <a:ea typeface="+mj-ea"/>
              </a:rPr>
              <a:t>一</a:t>
            </a:r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3" name="椭圆 2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利用图乙所示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法收集一瓶呼出的气体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取一个同样装有空气的集气瓶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。将两根同样的小木条点燃后同时伸入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瓶和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瓶中的木条先熄灭。这个实验现象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说明呼出的气体中二氧化碳更多。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用大针筒将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mL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人体呼出的气体压入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mL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澄清石灰水中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澄清石灰水变浑浊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用同样的方法将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mL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空气压入另一瓶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mL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澄清石灰水中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请说出澄清石灰水是否变浑浊并解释原因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9220297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83568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38821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考点一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化学实验与科学探究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科学探究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31480284"/>
              </p:ext>
            </p:extLst>
          </p:nvPr>
        </p:nvGraphicFramePr>
        <p:xfrm>
          <a:off x="508000" y="2276872"/>
          <a:ext cx="8128000" cy="3600120"/>
        </p:xfrm>
        <a:graphic>
          <a:graphicData uri="http://schemas.openxmlformats.org/presentationml/2006/ole">
            <p:oleObj spid="_x0000_s1030" name="文档" r:id="rId6" imgW="3839157" imgH="170094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110024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+mj-ea"/>
                <a:ea typeface="+mj-ea"/>
              </a:rPr>
              <a:t>一</a:t>
            </a:r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3" name="椭圆 2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根据气体的性质采用排水集气法收集一瓶呼出的气体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用燃着的木条检验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木条熄灭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这个实验现象不能说明呼出的气体中二氧化碳更多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因为氮气也不支持燃烧。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空气中二氧化碳的含量仅约为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0.03%,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含量较低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不能使澄清石灰水变浑浊。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排水集气　不能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澄清石灰水不变浑浊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因为虽然有二氧化碳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但是二氧化碳含量很低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,100 mL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空气中二氧化碳和澄清石灰水反应生成的碳酸钙极少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不会变浑浊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6036" y="3501008"/>
            <a:ext cx="8159964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34986038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+mj-ea"/>
                <a:ea typeface="+mj-ea"/>
              </a:rPr>
              <a:t>一</a:t>
            </a:r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3" name="椭圆 2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834182"/>
            <a:ext cx="8128000" cy="33055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400" b="1"/>
              <a:t>方法点拨</a:t>
            </a:r>
            <a:endParaRPr lang="zh-CN" altLang="zh-CN" sz="2400"/>
          </a:p>
          <a:p>
            <a:pPr>
              <a:lnSpc>
                <a:spcPct val="120000"/>
              </a:lnSpc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实验是科学探究的重要方法之一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设计对比实验时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为保证实验的客观性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设计实验时需明确以下问题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实验目的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即想探究的问题是什么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实验自变量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即需要改变的因素是什么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实验因变量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即需要观察测量的因素是什么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控制变量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即需要保持不变的因素是什么。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/>
          </a:p>
        </p:txBody>
      </p:sp>
    </p:spTree>
    <p:extLst>
      <p:ext uri="{BB962C8B-B14F-4D97-AF65-F5344CB8AC3E}">
        <p14:creationId xmlns:p14="http://schemas.microsoft.com/office/powerpoint/2010/main" xmlns="" val="3130293174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35541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对实验现象的正确描述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有关蜡烛燃烧时的现象描述正确的是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蜡烛燃烧时生成了二氧化碳和水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蜡烛燃烧放出热量、发出黄白色火焰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在蜡烛火焰上方所罩的干而冷的烧杯内壁有白烟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蜡烛燃烧生成的二氧化碳能使澄清石灰水变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浑浊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46777753"/>
              </p:ext>
            </p:extLst>
          </p:nvPr>
        </p:nvGraphicFramePr>
        <p:xfrm>
          <a:off x="508000" y="3416249"/>
          <a:ext cx="8128000" cy="2801398"/>
        </p:xfrm>
        <a:graphic>
          <a:graphicData uri="http://schemas.openxmlformats.org/presentationml/2006/ole">
            <p:oleObj spid="_x0000_s5126" name="文档" r:id="rId3" imgW="3924863" imgH="1352761" progId="Word.Document.12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476036" y="3356992"/>
            <a:ext cx="8159964" cy="2448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8000" y="5805264"/>
            <a:ext cx="80960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1974711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83568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流程图: 可选过程 10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化学实验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观察化学实验的基本方法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变化前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观察并记录物质的颜色、状态、形状等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变化中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观察并记录物质的状态、形状、能量等的变化及其他现象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变化后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观察并记录生成物的状态、形状等。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描述实验的基本步骤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仪器的正确选择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简洁明了的操作方法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观察到的现象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获得的结论。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1825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83568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流程图: 可选过程 10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壹元硬币从外观上看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具有银白色的金属光泽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同学们认为它可能是由铁制成的。在讨论时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有同学提出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我们可以先拿磁铁来吸一下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拿磁铁来吸一下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这一过程而言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属于科学探究中的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本题考查了科学探究的步骤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即提出问题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猜想与假设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制订计划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进行实验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收集证据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解释与结论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反思与评价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表达与交流。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拿磁铁来吸一下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属于动手操作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环节。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6036" y="3933056"/>
            <a:ext cx="8159964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6238" y="5229200"/>
            <a:ext cx="80960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9090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83568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流程图: 可选过程 10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07700"/>
            <a:ext cx="8128000" cy="20867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400" b="1"/>
              <a:t>名师点题</a:t>
            </a:r>
            <a:endParaRPr lang="zh-CN" altLang="zh-CN" sz="2400"/>
          </a:p>
          <a:p>
            <a:pPr>
              <a:lnSpc>
                <a:spcPct val="120000"/>
              </a:lnSpc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本题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考查同学们对科学探究基本步骤的认知能力。解答本题的关键应明确两点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:(1)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科学探究的基本步骤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;(2)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能正确区分科学探究中每个环节的特征。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/>
          </a:p>
        </p:txBody>
      </p:sp>
    </p:spTree>
    <p:extLst>
      <p:ext uri="{BB962C8B-B14F-4D97-AF65-F5344CB8AC3E}">
        <p14:creationId xmlns:p14="http://schemas.microsoft.com/office/powerpoint/2010/main" xmlns="" val="2399356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1587014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考点二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对蜡烛及其燃烧的探究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探究蜡烛燃烧的过程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体现了化学实验的学习规律。观察顺序及探究角度如下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点燃前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变化前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注意观察蜡烛的颜色、状态、形状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探究其硬度、密度、气味、是否溶于水等。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7370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1587014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96752"/>
            <a:ext cx="478207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点燃时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观察燃烧过程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变化中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47107282"/>
              </p:ext>
            </p:extLst>
          </p:nvPr>
        </p:nvGraphicFramePr>
        <p:xfrm>
          <a:off x="508000" y="1695350"/>
          <a:ext cx="8128000" cy="4743015"/>
        </p:xfrm>
        <a:graphic>
          <a:graphicData uri="http://schemas.openxmlformats.org/presentationml/2006/ole">
            <p:oleObj spid="_x0000_s2054" name="文档" r:id="rId6" imgW="3839157" imgH="224068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902539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1587014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熄灭后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产生白烟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能否点燃。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蜡烛能在空气中燃烧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发出黄白色火焰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放出热量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通过产物验证得知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蜡烛燃烧后生成了水和二氧化碳。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易错提醒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注意区分实验现象与实验结论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实验现象是化学变化过程中伴随发生的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如发光、放热、变色、生成气体、生成沉淀等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实验结论是通过分析实验现象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得到的归纳性描述。例如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蜡烛燃烧产生的气体使澄清石灰水变浑浊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为实验现象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描述成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蜡烛燃烧产生的气体使澄清石灰水变浑浊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说明该气体是二氧化碳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则为结论。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6147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1587014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82034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蜡烛是由石蜡和棉线烛芯组成的。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石蜡放入水中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浮在水面上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说明石蜡的密度比水的密度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点燃蜡烛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在其燃烧过程中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属于物理变化的是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取一火柴梗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拿住一端迅速平放入火焰中约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秒后取出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可观察到两端变黑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中间无明显变化。说明火焰的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焰心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部分温度最高。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W20.eps" descr="id:2147487407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3635896" y="2957259"/>
            <a:ext cx="1340097" cy="1839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32114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模块三">
  <a:themeElements>
    <a:clrScheme name="自定义 1">
      <a:dk1>
        <a:sysClr val="windowText" lastClr="000000"/>
      </a:dk1>
      <a:lt1>
        <a:sysClr val="window" lastClr="87CEEB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C00000"/>
      </a:hlink>
      <a:folHlink>
        <a:srgbClr val="D25E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模块三</Template>
  <TotalTime>27</TotalTime>
  <Words>925</Words>
  <Application>Microsoft Office PowerPoint</Application>
  <PresentationFormat>全屏显示(4:3)</PresentationFormat>
  <Paragraphs>129</Paragraphs>
  <Slides>22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模块三</vt:lpstr>
      <vt:lpstr>文档</vt:lpstr>
      <vt:lpstr>课题2　化学是一门以实验为基础的科学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单元整合</dc:title>
  <dc:creator>USER</dc:creator>
  <cp:lastModifiedBy>XKW</cp:lastModifiedBy>
  <cp:revision>23</cp:revision>
  <dcterms:created xsi:type="dcterms:W3CDTF">2014-06-30T02:05:58Z</dcterms:created>
  <dcterms:modified xsi:type="dcterms:W3CDTF">2016-10-09T02:29:52Z</dcterms:modified>
</cp:coreProperties>
</file>