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1031" name="MH_SubTitle_1"/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itchFamily="2" charset="-122"/>
              </a:rPr>
              <a:t>导入新课</a:t>
            </a:r>
          </a:p>
        </p:txBody>
      </p:sp>
      <p:sp>
        <p:nvSpPr>
          <p:cNvPr id="1032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3080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1034" name="MH_SubTitle_2"/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itchFamily="2" charset="-122"/>
              </a:rPr>
              <a:t>讲授新课</a:t>
            </a:r>
          </a:p>
        </p:txBody>
      </p:sp>
      <p:sp>
        <p:nvSpPr>
          <p:cNvPr id="1035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036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3084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1038" name="MH_SubTitle_3"/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itchFamily="2" charset="-122"/>
              </a:rPr>
              <a:t>课堂小结</a:t>
            </a:r>
          </a:p>
        </p:txBody>
      </p:sp>
      <p:sp>
        <p:nvSpPr>
          <p:cNvPr id="1039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040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3088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1042" name="MH_SubTitle_4"/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itchFamily="2" charset="-122"/>
              </a:rPr>
              <a:t>当堂检测</a:t>
            </a:r>
          </a:p>
        </p:txBody>
      </p:sp>
      <p:sp>
        <p:nvSpPr>
          <p:cNvPr id="1043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2" name="组合 3093"/>
          <p:cNvGrpSpPr>
            <a:grpSpLocks/>
          </p:cNvGrpSpPr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1055" name="MH_Other_7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6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3094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3" name="组合 3097"/>
          <p:cNvGrpSpPr>
            <a:grpSpLocks/>
          </p:cNvGrpSpPr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1053" name="MH_Other_9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4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3098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1048" name="MH_Other_1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9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3101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052" name="文本框 4130"/>
          <p:cNvSpPr txBox="1">
            <a:spLocks noChangeArrowheads="1"/>
          </p:cNvSpPr>
          <p:nvPr/>
        </p:nvSpPr>
        <p:spPr bwMode="auto">
          <a:xfrm>
            <a:off x="393700" y="2419350"/>
            <a:ext cx="78120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800">
                <a:latin typeface="Times New Roman" pitchFamily="18" charset="0"/>
                <a:ea typeface="隶书" pitchFamily="49" charset="-122"/>
              </a:rPr>
              <a:t>第四节</a:t>
            </a:r>
            <a:r>
              <a:rPr lang="en-US" altLang="zh-CN" sz="4800">
                <a:latin typeface="Times New Roman" pitchFamily="18" charset="0"/>
                <a:ea typeface="隶书" pitchFamily="49" charset="-122"/>
              </a:rPr>
              <a:t>   </a:t>
            </a:r>
            <a:r>
              <a:rPr lang="zh-CN" altLang="en-US" sz="4800">
                <a:latin typeface="Times New Roman" pitchFamily="18" charset="0"/>
                <a:ea typeface="隶书" pitchFamily="49" charset="-122"/>
              </a:rPr>
              <a:t>贵州省的环境保护</a:t>
            </a:r>
          </a:p>
          <a:p>
            <a:pPr algn="ctr"/>
            <a:r>
              <a:rPr lang="zh-CN" altLang="en-US" sz="4800">
                <a:latin typeface="Times New Roman" pitchFamily="18" charset="0"/>
                <a:ea typeface="隶书" pitchFamily="49" charset="-122"/>
              </a:rPr>
              <a:t>     与资源利用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HUMB_~1"/>
          <p:cNvPicPr>
            <a:picLocks noChangeAspect="1" noChangeArrowheads="1"/>
          </p:cNvPicPr>
          <p:nvPr/>
        </p:nvPicPr>
        <p:blipFill>
          <a:blip r:embed="rId2"/>
          <a:srcRect r="6961" b="5338"/>
          <a:stretch>
            <a:fillRect/>
          </a:stretch>
        </p:blipFill>
        <p:spPr bwMode="auto">
          <a:xfrm>
            <a:off x="0" y="498475"/>
            <a:ext cx="9144000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4E6435~1"/>
          <p:cNvPicPr>
            <a:picLocks noChangeAspect="1" noChangeArrowheads="1"/>
          </p:cNvPicPr>
          <p:nvPr/>
        </p:nvPicPr>
        <p:blipFill>
          <a:blip r:embed="rId2"/>
          <a:srcRect b="18668"/>
          <a:stretch>
            <a:fillRect/>
          </a:stretch>
        </p:blipFill>
        <p:spPr bwMode="auto">
          <a:xfrm>
            <a:off x="0" y="981075"/>
            <a:ext cx="9144000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3832225" y="390525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活动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50825" y="911225"/>
            <a:ext cx="8604250" cy="5578475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 阅读材料，完成下列任务。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楷体" pitchFamily="49" charset="-122"/>
                <a:ea typeface="楷体" pitchFamily="49" charset="-122"/>
              </a:rPr>
              <a:t>    贵州石漠化的形成，既有自然原因，也有人为因素。当地土层瘠薄，植被根系浅，容易遭到水流的冲刷侵蚀，土层之下是坚硬的石灰岩，成土过程异常缓慢，在滥垦乱伐之后就会出现大范围的石漠化。当山高坡陡，气候暖湿，加之降水集中，更加剧了石漠化过程。有些地方甚至形成了“人口增长→耕地不足→毁林开荒→土壤侵蚀→石漠化→耕地不足→……”的恶性循环。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（1）就石漠化发生的过程来看，主要问题出在哪一个环节？</a:t>
            </a:r>
          </a:p>
          <a:p>
            <a:pPr>
              <a:lnSpc>
                <a:spcPct val="120000"/>
              </a:lnSpc>
            </a:pPr>
            <a:endParaRPr lang="zh-CN" altLang="en-US" sz="200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（2）有哪些人为因素加剧了石漠化过程呢？请将你的看法填入空白图框中。</a:t>
            </a:r>
          </a:p>
          <a:p>
            <a:pPr>
              <a:lnSpc>
                <a:spcPct val="120000"/>
              </a:lnSpc>
            </a:pPr>
            <a:endParaRPr lang="zh-CN" altLang="en-US" sz="200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00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00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00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（3）议一议，应该如何协调当地的人地关系？</a:t>
            </a:r>
          </a:p>
        </p:txBody>
      </p:sp>
      <p:sp>
        <p:nvSpPr>
          <p:cNvPr id="14348" name="文本框 14347"/>
          <p:cNvSpPr txBox="1">
            <a:spLocks noChangeArrowheads="1"/>
          </p:cNvSpPr>
          <p:nvPr/>
        </p:nvSpPr>
        <p:spPr bwMode="auto">
          <a:xfrm>
            <a:off x="1395413" y="3846513"/>
            <a:ext cx="226695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主要是毁林开荒。</a:t>
            </a:r>
          </a:p>
        </p:txBody>
      </p:sp>
      <p:sp>
        <p:nvSpPr>
          <p:cNvPr id="14344" name="圆角矩形标注 14343"/>
          <p:cNvSpPr>
            <a:spLocks noChangeArrowheads="1"/>
          </p:cNvSpPr>
          <p:nvPr/>
        </p:nvSpPr>
        <p:spPr bwMode="auto">
          <a:xfrm>
            <a:off x="538163" y="4578350"/>
            <a:ext cx="1944687" cy="576263"/>
          </a:xfrm>
          <a:prstGeom prst="wedgeRoundRectCallout">
            <a:avLst>
              <a:gd name="adj1" fmla="val 66000"/>
              <a:gd name="adj2" fmla="val 54685"/>
              <a:gd name="adj3" fmla="val 16667"/>
            </a:avLst>
          </a:prstGeom>
          <a:solidFill>
            <a:schemeClr val="bg1"/>
          </a:solidFill>
          <a:ln w="28575">
            <a:solidFill>
              <a:srgbClr val="0066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/>
              <a:t>陡坡开垦</a:t>
            </a:r>
          </a:p>
        </p:txBody>
      </p:sp>
      <p:sp>
        <p:nvSpPr>
          <p:cNvPr id="14345" name="圆角矩形标注 14344"/>
          <p:cNvSpPr>
            <a:spLocks noChangeArrowheads="1"/>
          </p:cNvSpPr>
          <p:nvPr/>
        </p:nvSpPr>
        <p:spPr bwMode="auto">
          <a:xfrm>
            <a:off x="538163" y="5513388"/>
            <a:ext cx="1944687" cy="576262"/>
          </a:xfrm>
          <a:prstGeom prst="wedgeRoundRectCallout">
            <a:avLst>
              <a:gd name="adj1" fmla="val 66000"/>
              <a:gd name="adj2" fmla="val -63773"/>
              <a:gd name="adj3" fmla="val 16667"/>
            </a:avLst>
          </a:prstGeom>
          <a:solidFill>
            <a:schemeClr val="bg1"/>
          </a:solidFill>
          <a:ln w="28575">
            <a:solidFill>
              <a:srgbClr val="0066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4346" name="圆角矩形标注 14345"/>
          <p:cNvSpPr>
            <a:spLocks noChangeArrowheads="1"/>
          </p:cNvSpPr>
          <p:nvPr/>
        </p:nvSpPr>
        <p:spPr bwMode="auto">
          <a:xfrm>
            <a:off x="3778250" y="4649788"/>
            <a:ext cx="1944688" cy="720725"/>
          </a:xfrm>
          <a:prstGeom prst="wedgeRoundRectCallout">
            <a:avLst>
              <a:gd name="adj1" fmla="val -60856"/>
              <a:gd name="adj2" fmla="val 23787"/>
              <a:gd name="adj3" fmla="val 16667"/>
            </a:avLst>
          </a:prstGeom>
          <a:solidFill>
            <a:schemeClr val="bg1"/>
          </a:solidFill>
          <a:ln w="28575">
            <a:solidFill>
              <a:srgbClr val="0066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4347" name="圆角矩形标注 14346"/>
          <p:cNvSpPr>
            <a:spLocks noChangeArrowheads="1"/>
          </p:cNvSpPr>
          <p:nvPr/>
        </p:nvSpPr>
        <p:spPr bwMode="auto">
          <a:xfrm>
            <a:off x="3778250" y="5513388"/>
            <a:ext cx="1944688" cy="576262"/>
          </a:xfrm>
          <a:prstGeom prst="wedgeRoundRectCallout">
            <a:avLst>
              <a:gd name="adj1" fmla="val -65347"/>
              <a:gd name="adj2" fmla="val -43389"/>
              <a:gd name="adj3" fmla="val 16667"/>
            </a:avLst>
          </a:prstGeom>
          <a:solidFill>
            <a:schemeClr val="bg1"/>
          </a:solidFill>
          <a:ln w="28575">
            <a:solidFill>
              <a:srgbClr val="0066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>
                <a:ea typeface="黑体" pitchFamily="49" charset="-122"/>
              </a:rPr>
              <a:t>过度樵采</a:t>
            </a:r>
          </a:p>
        </p:txBody>
      </p:sp>
      <p:sp>
        <p:nvSpPr>
          <p:cNvPr id="14350" name="文本框 14349"/>
          <p:cNvSpPr txBox="1">
            <a:spLocks noChangeArrowheads="1"/>
          </p:cNvSpPr>
          <p:nvPr/>
        </p:nvSpPr>
        <p:spPr bwMode="auto">
          <a:xfrm>
            <a:off x="754063" y="5586413"/>
            <a:ext cx="1655762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过度放牧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016625" y="5022850"/>
            <a:ext cx="2751138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封山育林、荒山造林、退耕还林、转变群众生产生活方式、实施生态移民等。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  <p:pic>
        <p:nvPicPr>
          <p:cNvPr id="14343" name="图片 14342" descr="玲玲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0188" y="5154613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9" name="文本框 14348"/>
          <p:cNvSpPr txBox="1">
            <a:spLocks noChangeArrowheads="1"/>
          </p:cNvSpPr>
          <p:nvPr/>
        </p:nvSpPr>
        <p:spPr bwMode="auto">
          <a:xfrm>
            <a:off x="3662363" y="4659313"/>
            <a:ext cx="2089150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不合理耕作、开矿等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43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143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43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" fill="hold"/>
                                        <p:tgtEl>
                                          <p:spTgt spid="143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" fill="hold"/>
                                        <p:tgtEl>
                                          <p:spTgt spid="143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/>
      <p:bldP spid="14344" grpId="0" bldLvl="0" animBg="1"/>
      <p:bldP spid="14345" grpId="0" bldLvl="0" animBg="1"/>
      <p:bldP spid="14346" grpId="0" bldLvl="0" animBg="1"/>
      <p:bldP spid="14347" grpId="0" bldLvl="0" animBg="1"/>
      <p:bldP spid="14350" grpId="0"/>
      <p:bldP spid="2" grpId="0"/>
      <p:bldP spid="143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042988" y="1268413"/>
            <a:ext cx="7273925" cy="472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（一）生态恢复措施：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   封山育林、人工种草、草地改良、坡耕地改梯田。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（二）生态工程措施：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   石漠化综合治理、水土保持等生态工程。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（三）社会经济措施：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高效、合理利用石漠化地区有限的水土资源，重点发展生态经济型林草业，发展适合石漠化地区的特色产业（绿色食品、旅游观光等）。 进行适当的生态移民。</a:t>
            </a: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292100" y="574675"/>
            <a:ext cx="5794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2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  <a:sym typeface="Arial" pitchFamily="34" charset="0"/>
              </a:rPr>
              <a:t>三</a:t>
            </a:r>
            <a:r>
              <a:rPr lang="zh-CN" altLang="en-US" sz="32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 、环境保护的有效措施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4105275" y="981075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阅读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31800" y="1438275"/>
            <a:ext cx="8280400" cy="48466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贵州的石漠化治理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贵州针对石漠化山区普遍存在的水源不足、经济困难、灾害频繁、发展后劲不足等问题，采取了相应的解决办法。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一是通过高效、合理利用石漠化地区有限的水土资源，稳步解决石漠化地区人民的温饱问题和人畜饮水问题。二是通过重点发展生态经济型林（果、药）草业，大幅度提高所在区域的植被覆盖率，改善、恢复和重建石漠化地区的生态环境，增加石漠化地区农民的收入。三是发展适合石漠化地区的特色产业，如绿色食品、旅游观光等，推动石漠化地区的经济发展，改善石漠化地区的人地关系。经过多年的艰苦努力，贵州初步构建了长江和珠江上游地区的生态屏障，石漠化治理成效显著。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504825"/>
            <a:ext cx="550862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5550" y="2867025"/>
            <a:ext cx="5364163" cy="355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862013" y="4149725"/>
            <a:ext cx="2665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/>
              <a:t>石漠化治理前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003925" y="2409825"/>
            <a:ext cx="2665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/>
              <a:t>石漠化治理后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87325" y="428625"/>
            <a:ext cx="8604250" cy="2833688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               为了治理石漠化，摆脱贫困，贵州人民采取了一系列有力措施，取得了很好的成效。读图，完成下列任务。</a:t>
            </a:r>
          </a:p>
          <a:p>
            <a:r>
              <a:rPr lang="zh-CN" altLang="en-US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（1）图中农民是如何脱贫致富的？这种方式能否普遍推广？</a:t>
            </a:r>
          </a:p>
          <a:p>
            <a:endParaRPr lang="zh-CN" altLang="en-US" sz="200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200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200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（2）除了图示中的措施，治理石漠化还可以采取哪些措施？</a:t>
            </a:r>
          </a:p>
          <a:p>
            <a:endParaRPr lang="zh-CN" altLang="en-US" sz="200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200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11" name="WordArt 3"/>
          <p:cNvSpPr>
            <a:spLocks noChangeArrowheads="1" noChangeShapeType="1" noTextEdit="1"/>
          </p:cNvSpPr>
          <p:nvPr/>
        </p:nvSpPr>
        <p:spPr bwMode="auto">
          <a:xfrm>
            <a:off x="539750" y="352425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活动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419475"/>
            <a:ext cx="2184400" cy="14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9075" y="3419475"/>
            <a:ext cx="1916113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488" y="5084763"/>
            <a:ext cx="2068512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4175" y="5273675"/>
            <a:ext cx="17510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027363" y="3686175"/>
            <a:ext cx="863600" cy="9144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ea typeface="仿宋_GB2312" pitchFamily="1" charset="-122"/>
              </a:rPr>
              <a:t>贫困山区石漠化严重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5241925" y="3686175"/>
            <a:ext cx="863600" cy="9144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ea typeface="仿宋_GB2312" pitchFamily="1" charset="-122"/>
              </a:rPr>
              <a:t>居民进行异地搬迁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103563" y="5272088"/>
            <a:ext cx="863600" cy="11890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ea typeface="仿宋_GB2312" pitchFamily="1" charset="-122"/>
              </a:rPr>
              <a:t>迁到山下坝子里安家落户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5405438" y="5272088"/>
            <a:ext cx="863600" cy="11890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ea typeface="仿宋_GB2312" pitchFamily="1" charset="-122"/>
              </a:rPr>
              <a:t>从事农副业生产，脱贫致富</a:t>
            </a:r>
          </a:p>
        </p:txBody>
      </p:sp>
      <p:sp>
        <p:nvSpPr>
          <p:cNvPr id="21513" name="文本框 21512"/>
          <p:cNvSpPr txBox="1">
            <a:spLocks noChangeArrowheads="1"/>
          </p:cNvSpPr>
          <p:nvPr/>
        </p:nvSpPr>
        <p:spPr bwMode="auto">
          <a:xfrm>
            <a:off x="187325" y="1370013"/>
            <a:ext cx="860425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通过生态移民，集约化经营生产条件较好“坝子”，获得粮食等农产品；山上退耕还林还草，发展生态经济型林草业，获得水果、中药和畜牧产品，并进行简单加工，从而脱贫致富。这种方式在石漠化地区可普遍推广。</a:t>
            </a:r>
          </a:p>
        </p:txBody>
      </p:sp>
      <p:sp>
        <p:nvSpPr>
          <p:cNvPr id="21514" name="文本框 21513"/>
          <p:cNvSpPr txBox="1">
            <a:spLocks noChangeArrowheads="1"/>
          </p:cNvSpPr>
          <p:nvPr/>
        </p:nvSpPr>
        <p:spPr bwMode="auto">
          <a:xfrm>
            <a:off x="187325" y="2597150"/>
            <a:ext cx="835342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治理石漠化还可以采取封山育林、人工种草、草地改良、坡耕地改梯田等措施，还可以通过发展绿色食品、旅游观光发展当地经济。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  <p:bldP spid="215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755650" y="1196975"/>
            <a:ext cx="7273925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（一）水资源利用：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为了合理利用水资源，增强抵御自然灾害的能力，贵州建设了一个大批水利基础设施，使当地人民的用水状况得到改善，还扩大了农田灌溉面积。 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（二）能源资源利用：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近年来，贵州加大煤炭基地建设力度，依托大型煤炭基地，建设一批大型煤电基地。与此同时，贵州充分发挥“水火互济”优势，优先发展火电，深度开发水电。 </a:t>
            </a:r>
          </a:p>
        </p:txBody>
      </p:sp>
      <p:sp>
        <p:nvSpPr>
          <p:cNvPr id="18435" name="Text Box 7"/>
          <p:cNvSpPr txBox="1">
            <a:spLocks noChangeArrowheads="1"/>
          </p:cNvSpPr>
          <p:nvPr/>
        </p:nvSpPr>
        <p:spPr bwMode="auto">
          <a:xfrm>
            <a:off x="103188" y="538163"/>
            <a:ext cx="5794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2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  <a:sym typeface="Arial" pitchFamily="34" charset="0"/>
              </a:rPr>
              <a:t>四、</a:t>
            </a:r>
            <a:r>
              <a:rPr lang="zh-CN" altLang="en-US" sz="32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 资源利用的成功经验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042988" y="1439863"/>
            <a:ext cx="7053262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（三）旅游资源开发：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贵州旅游资源丰富。近年来，随着旅游资源的有序开发，旅游配套设施的逐步改善，贵州旅游业增长迅速。  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（四）土地资源利用：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针对贵州土地资源类型多样、耕地不足的特点，大力发展立体农业，充分利用土地资源，保护生态环境。 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9174163" cy="617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4105275" y="692150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阅读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46088" y="1236663"/>
            <a:ext cx="8280400" cy="21224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黄果树瀑布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黄果树瀑布位于贵州省镇宁布依族苗族自治县的白水河上，是中国著名的大瀑布。瀑布以上共有9级跌水，夏季洪峰时汇成巨瀑布，宽81米，落差74米。巨大的水幕直捣犀牛潭，气势如万马奔腾，汹涌澎湃，蔚为壮观。    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3174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>
                <a:solidFill>
                  <a:srgbClr val="006666"/>
                </a:solidFill>
                <a:ea typeface="方正姚体" pitchFamily="2" charset="-122"/>
              </a:rPr>
              <a:t>导入新课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01763" y="442913"/>
            <a:ext cx="64103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</a:rPr>
              <a:t>多彩贵州宣传片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97121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688"/>
            <a:ext cx="9144000" cy="618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WordArt 3"/>
          <p:cNvSpPr>
            <a:spLocks noChangeArrowheads="1" noChangeShapeType="1" noTextEdit="1"/>
          </p:cNvSpPr>
          <p:nvPr/>
        </p:nvSpPr>
        <p:spPr bwMode="auto">
          <a:xfrm>
            <a:off x="4105275" y="674688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阅读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31800" y="1131888"/>
            <a:ext cx="8280400" cy="21224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织金洞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织金洞位于贵州省织金县，是一个多层次、多类型的溶洞。洞长10多千米，最宽处170多米，相对高差150多米，全洞容积达500万千米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³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，空间宽阔，有上、中、下三层。洞内有各种奇形怪状的石柱、石幔、石花等，组成奇特景观。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>
            <a:spLocks noChangeArrowheads="1"/>
          </p:cNvSpPr>
          <p:nvPr/>
        </p:nvSpPr>
        <p:spPr bwMode="auto">
          <a:xfrm>
            <a:off x="601663" y="550863"/>
            <a:ext cx="8496300" cy="1006475"/>
          </a:xfrm>
          <a:prstGeom prst="rect">
            <a:avLst/>
          </a:prstGeom>
          <a:solidFill>
            <a:srgbClr val="CCFCF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n-US" altLang="zh-CN" sz="200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00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贵州地处长江、珠江上游、年降水量</a:t>
            </a:r>
            <a:r>
              <a:rPr lang="en-US" altLang="zh-CN" sz="200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1100</a:t>
            </a:r>
            <a:r>
              <a:rPr lang="zh-CN" altLang="en-US" sz="200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～</a:t>
            </a:r>
            <a:r>
              <a:rPr lang="en-US" altLang="zh-CN" sz="200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1300</a:t>
            </a:r>
            <a:r>
              <a:rPr lang="zh-CN" altLang="en-US" sz="200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毫米，水资源较为丰富，但省内许多地方都存在着缺水的问题。请从自然地理的角度分析其原因，并提出相应的对策和建议。</a:t>
            </a:r>
          </a:p>
        </p:txBody>
      </p:sp>
      <p:sp>
        <p:nvSpPr>
          <p:cNvPr id="17411" name="矩形标注 17410"/>
          <p:cNvSpPr>
            <a:spLocks noChangeArrowheads="1"/>
          </p:cNvSpPr>
          <p:nvPr/>
        </p:nvSpPr>
        <p:spPr bwMode="auto">
          <a:xfrm>
            <a:off x="1187450" y="1628775"/>
            <a:ext cx="2376488" cy="1008063"/>
          </a:xfrm>
          <a:prstGeom prst="wedgeRectCallout">
            <a:avLst>
              <a:gd name="adj1" fmla="val -59551"/>
              <a:gd name="adj2" fmla="val 112833"/>
            </a:avLst>
          </a:prstGeom>
          <a:solidFill>
            <a:schemeClr val="bg1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en-US" altLang="zh-CN" sz="20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000">
                <a:latin typeface="黑体" pitchFamily="49" charset="-122"/>
                <a:ea typeface="黑体" pitchFamily="49" charset="-122"/>
              </a:rPr>
              <a:t>贵州喀斯特地貌广泛发育，降水多渗漏到地下。 </a:t>
            </a:r>
          </a:p>
        </p:txBody>
      </p:sp>
      <p:sp>
        <p:nvSpPr>
          <p:cNvPr id="17412" name="矩形标注 17411"/>
          <p:cNvSpPr>
            <a:spLocks noChangeArrowheads="1"/>
          </p:cNvSpPr>
          <p:nvPr/>
        </p:nvSpPr>
        <p:spPr bwMode="auto">
          <a:xfrm>
            <a:off x="5292725" y="1557338"/>
            <a:ext cx="2665413" cy="1366837"/>
          </a:xfrm>
          <a:prstGeom prst="wedgeRectCallout">
            <a:avLst>
              <a:gd name="adj1" fmla="val 56014"/>
              <a:gd name="adj2" fmla="val 71255"/>
            </a:avLst>
          </a:prstGeom>
          <a:solidFill>
            <a:schemeClr val="bg1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2000">
                <a:ea typeface="黑体" pitchFamily="49" charset="-122"/>
              </a:rPr>
              <a:t>       </a:t>
            </a:r>
            <a:r>
              <a:rPr lang="zh-CN" altLang="en-US" sz="2000">
                <a:ea typeface="黑体" pitchFamily="49" charset="-122"/>
              </a:rPr>
              <a:t>贵州河流流经高原、山地，两岸是高山，中间是峡谷，取水难度大、成本高。</a:t>
            </a:r>
          </a:p>
        </p:txBody>
      </p:sp>
      <p:sp>
        <p:nvSpPr>
          <p:cNvPr id="17415" name="文本框 17414"/>
          <p:cNvSpPr txBox="1">
            <a:spLocks noChangeArrowheads="1"/>
          </p:cNvSpPr>
          <p:nvPr/>
        </p:nvSpPr>
        <p:spPr bwMode="auto">
          <a:xfrm>
            <a:off x="1547813" y="2852738"/>
            <a:ext cx="599916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原因：贵州年降水量较大，但季节分配不均，年际变化大；喀斯特地貌广泛发育，地表水多渗漏到地下；地形崎岖，取水困难，灌溉不便。</a:t>
            </a: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 对策和建议：兴修水库，调节水资源的时间分配；保护植被，涵养水源；兴修灌溉工程；兴建收集雨水工程；发展节水农业、节水工业等，循环利用，提高水资源利用率；防治污染等。</a:t>
            </a:r>
          </a:p>
        </p:txBody>
      </p:sp>
      <p:sp>
        <p:nvSpPr>
          <p:cNvPr id="22534" name="WordArt 2"/>
          <p:cNvSpPr>
            <a:spLocks noChangeArrowheads="1" noChangeShapeType="1" noTextEdit="1"/>
          </p:cNvSpPr>
          <p:nvPr/>
        </p:nvSpPr>
        <p:spPr bwMode="auto">
          <a:xfrm>
            <a:off x="-7938" y="825500"/>
            <a:ext cx="933451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活动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  <p:bldP spid="17411" grpId="0" bldLvl="0" animBg="1"/>
      <p:bldP spid="17412" grpId="0" bldLvl="0" animBg="1"/>
      <p:bldP spid="174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3822700" y="441325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活动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9850" y="898525"/>
            <a:ext cx="8789988" cy="1563688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在环境保护与资源利用的实践过程中，贵州人民探索出立体农业的开发模式，其主要经验可总结为“五子登科”——“山上植树造林戴帽子，山腰坡改梯田拴带子，山麓种绿植肥铺毯子，山下兴办工厂抓票子，农田集约种粮收谷子”。分组讨论这种农业开发模式的内涵及意义。</a:t>
            </a:r>
          </a:p>
        </p:txBody>
      </p:sp>
      <p:sp>
        <p:nvSpPr>
          <p:cNvPr id="26627" name="文本框 26626"/>
          <p:cNvSpPr txBox="1">
            <a:spLocks noChangeArrowheads="1"/>
          </p:cNvSpPr>
          <p:nvPr/>
        </p:nvSpPr>
        <p:spPr bwMode="auto">
          <a:xfrm>
            <a:off x="250825" y="2462213"/>
            <a:ext cx="8640763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内涵：“山上植树造林戴帽子”是指在海拔较高、坡度较陡的山地植树造林，保持水土；“山腰坡改梯田拴带子”指在坡度较缓的山腰兴修梯田，种植经济林，既保持水土，又能获得经济效益；“山麓种绿植肥铺毯子”是指在山麓地带种草，能够有效地保持水土，可以用作绿肥，也可以当作饲料饲养牲畜；“山下办工厂抓票子”是指当地通过兴办农副产业加工业或其他工业，延长产业链，增加经济效益；“农田集约种植收谷子”是指当地利用生产条件较好的耕地集约经营，提高单产，增加粮食产量，从而减轻对其他土地的压力。</a:t>
            </a: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意义：有效利用自然资源，提高土地生产力，有利于生态平衡。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3949700" y="455613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活动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50825" y="1125538"/>
            <a:ext cx="8569325" cy="5135562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贵州是一片红色的热土，红军长征时留下了大量革命文物与遗迹。黎平会议、镇远</a:t>
            </a:r>
          </a:p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战役、猴场会议、强渡</a:t>
            </a:r>
          </a:p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乌江、遵义会议、四渡</a:t>
            </a:r>
          </a:p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赤水、娄土关战役等一</a:t>
            </a:r>
          </a:p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系列重要的革命历史活</a:t>
            </a:r>
          </a:p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动，留下了丰富的红色</a:t>
            </a:r>
          </a:p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文化资源。查找相关资</a:t>
            </a:r>
          </a:p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料，以“追忆红色岁月，</a:t>
            </a:r>
          </a:p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重走长征之路”为主题，</a:t>
            </a:r>
          </a:p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设计一条贵州省红色旅</a:t>
            </a:r>
          </a:p>
          <a:p>
            <a:pPr>
              <a:lnSpc>
                <a:spcPct val="115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游线路。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1720850"/>
            <a:ext cx="5080000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368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695325"/>
            <a:ext cx="6524625" cy="549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课堂小结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>
                <a:solidFill>
                  <a:srgbClr val="006666"/>
                </a:solidFill>
                <a:ea typeface="方正姚体" pitchFamily="2" charset="-122"/>
              </a:rPr>
              <a:t>当堂检测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3200" y="303213"/>
            <a:ext cx="8532813" cy="636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0"/>
              <a:t>1.</a:t>
            </a:r>
            <a:r>
              <a:rPr lang="zh-CN" altLang="en-US" b="0"/>
              <a:t>下列有关于贵州省的说法，不正确的是（　　）</a:t>
            </a:r>
          </a:p>
          <a:p>
            <a:r>
              <a:rPr lang="zh-CN" altLang="en-US" b="0"/>
              <a:t>A．地处云贵高原上，地形以高原、山地为主</a:t>
            </a:r>
          </a:p>
          <a:p>
            <a:r>
              <a:rPr lang="zh-CN" altLang="en-US" b="0"/>
              <a:t>B．喀斯特地形广泛分布，有“地无三里平之说”</a:t>
            </a:r>
          </a:p>
          <a:p>
            <a:r>
              <a:rPr lang="zh-CN" altLang="en-US" b="0"/>
              <a:t>C．由于人类的不合理开发，造成了严重的水土流失和石漠化</a:t>
            </a:r>
          </a:p>
          <a:p>
            <a:r>
              <a:rPr lang="zh-CN" altLang="en-US" b="0"/>
              <a:t>D．贵州以热带季风气候为主，著名的旅游景点有：黄果树瀑布等</a:t>
            </a:r>
          </a:p>
          <a:p>
            <a:endParaRPr lang="zh-CN" altLang="en-US" b="0"/>
          </a:p>
          <a:p>
            <a:r>
              <a:rPr lang="en-US" altLang="zh-CN" b="0"/>
              <a:t>2.</a:t>
            </a:r>
            <a:r>
              <a:rPr lang="zh-CN" altLang="en-US" b="0"/>
              <a:t>贵州省石漠化现象产生的自然原因是（　　）</a:t>
            </a:r>
          </a:p>
          <a:p>
            <a:r>
              <a:rPr lang="zh-CN" altLang="en-US" b="0"/>
              <a:t>A．土层贫瘠，植被根系浅	B．过度放牧和樵采</a:t>
            </a:r>
          </a:p>
          <a:p>
            <a:r>
              <a:rPr lang="zh-CN" altLang="en-US" b="0"/>
              <a:t>C．陡坡开垦             	D．不合理的开发建设活动</a:t>
            </a:r>
          </a:p>
          <a:p>
            <a:endParaRPr lang="zh-CN" altLang="en-US" b="0"/>
          </a:p>
          <a:p>
            <a:r>
              <a:rPr lang="en-US" altLang="zh-CN" b="0"/>
              <a:t>3.</a:t>
            </a:r>
            <a:r>
              <a:rPr lang="zh-CN" altLang="en-US" b="0"/>
              <a:t>下列措施属于贵州省资源利用的成功经验的有（　　）</a:t>
            </a:r>
          </a:p>
          <a:p>
            <a:r>
              <a:rPr lang="zh-CN" altLang="en-US" b="0"/>
              <a:t>①为合理利用水资源，建设大批水利基础设施</a:t>
            </a:r>
          </a:p>
          <a:p>
            <a:r>
              <a:rPr lang="zh-CN" altLang="en-US" b="0"/>
              <a:t>②依托大型煤炭基地，建设一批大型煤电基地</a:t>
            </a:r>
          </a:p>
          <a:p>
            <a:r>
              <a:rPr lang="zh-CN" altLang="en-US" b="0"/>
              <a:t>③充分发挥“水火互济”优势，优先发展火电，深度开发水电</a:t>
            </a:r>
          </a:p>
          <a:p>
            <a:r>
              <a:rPr lang="zh-CN" altLang="en-US" b="0"/>
              <a:t>④充分利用丰富的旅游资源，大力发展旅游业</a:t>
            </a:r>
          </a:p>
          <a:p>
            <a:r>
              <a:rPr lang="zh-CN" altLang="en-US" b="0"/>
              <a:t>A．①②④	B．②③④	C．①②③	D．①②③④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181725" y="303213"/>
            <a:ext cx="479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827713" y="2873375"/>
            <a:ext cx="471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053263" y="4333875"/>
            <a:ext cx="471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779463" y="887413"/>
            <a:ext cx="1714500" cy="498475"/>
            <a:chOff x="1076" y="1998"/>
            <a:chExt cx="2699" cy="788"/>
          </a:xfrm>
        </p:grpSpPr>
        <p:sp>
          <p:nvSpPr>
            <p:cNvPr id="6" name="流程图: 文档 5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 noProof="1"/>
            </a:p>
          </p:txBody>
        </p:sp>
        <p:sp>
          <p:nvSpPr>
            <p:cNvPr id="3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300" noProof="1">
                  <a:solidFill>
                    <a:srgbClr val="FFFFFF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</a:p>
          </p:txBody>
        </p:sp>
      </p:grpSp>
      <p:sp>
        <p:nvSpPr>
          <p:cNvPr id="4100" name="文本框 3"/>
          <p:cNvSpPr txBox="1">
            <a:spLocks noChangeArrowheads="1"/>
          </p:cNvSpPr>
          <p:nvPr/>
        </p:nvSpPr>
        <p:spPr bwMode="auto">
          <a:xfrm>
            <a:off x="528638" y="1541463"/>
            <a:ext cx="8075612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800" b="0">
                <a:latin typeface="宋体" pitchFamily="2" charset="-122"/>
              </a:rPr>
              <a:t>1</a:t>
            </a:r>
            <a:r>
              <a:rPr lang="zh-CN" altLang="en-US" sz="2800" b="0">
                <a:latin typeface="宋体" pitchFamily="2" charset="-122"/>
              </a:rPr>
              <a:t>、了解贵州省的自然地理特征。</a:t>
            </a:r>
          </a:p>
          <a:p>
            <a:endParaRPr lang="zh-CN" altLang="en-US" sz="2800">
              <a:latin typeface="宋体" pitchFamily="2" charset="-122"/>
            </a:endParaRPr>
          </a:p>
          <a:p>
            <a:r>
              <a:rPr lang="en-US" altLang="zh-CN" sz="2800" b="0">
                <a:latin typeface="宋体" pitchFamily="2" charset="-122"/>
              </a:rPr>
              <a:t>2</a:t>
            </a:r>
            <a:r>
              <a:rPr lang="zh-CN" altLang="en-US" sz="2800" b="0">
                <a:latin typeface="宋体" pitchFamily="2" charset="-122"/>
              </a:rPr>
              <a:t>、学会</a:t>
            </a:r>
            <a:r>
              <a:rPr lang="zh-CN" altLang="zh-CN" sz="2800" b="0">
                <a:latin typeface="宋体" pitchFamily="2" charset="-122"/>
              </a:rPr>
              <a:t>分析贵州省存在的自然灾害与环境问题。</a:t>
            </a:r>
          </a:p>
          <a:p>
            <a:endParaRPr lang="zh-CN" altLang="en-US" sz="2800">
              <a:latin typeface="宋体" pitchFamily="2" charset="-122"/>
            </a:endParaRPr>
          </a:p>
          <a:p>
            <a:r>
              <a:rPr lang="en-US" altLang="zh-CN" sz="2800" b="0">
                <a:latin typeface="宋体" pitchFamily="2" charset="-122"/>
              </a:rPr>
              <a:t>3</a:t>
            </a:r>
            <a:r>
              <a:rPr lang="zh-CN" altLang="en-US" sz="2800" b="0">
                <a:latin typeface="宋体" pitchFamily="2" charset="-122"/>
              </a:rPr>
              <a:t>、</a:t>
            </a:r>
            <a:r>
              <a:rPr lang="zh-CN" altLang="zh-CN" sz="2800" b="0">
                <a:latin typeface="宋体" pitchFamily="2" charset="-122"/>
              </a:rPr>
              <a:t>了解贵州省环境保护的有效措施，资源开发利用的成功经验。</a:t>
            </a:r>
          </a:p>
          <a:p>
            <a:endParaRPr lang="zh-CN" altLang="en-US" sz="2800">
              <a:latin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8113" y="839788"/>
            <a:ext cx="4068762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AutoShape 4"/>
          <p:cNvSpPr>
            <a:spLocks/>
          </p:cNvSpPr>
          <p:nvPr/>
        </p:nvSpPr>
        <p:spPr bwMode="auto">
          <a:xfrm>
            <a:off x="250825" y="4873625"/>
            <a:ext cx="1441450" cy="457200"/>
          </a:xfrm>
          <a:prstGeom prst="borderCallout2">
            <a:avLst>
              <a:gd name="adj1" fmla="val 24491"/>
              <a:gd name="adj2" fmla="val 105287"/>
              <a:gd name="adj3" fmla="val 24491"/>
              <a:gd name="adj4" fmla="val 131389"/>
              <a:gd name="adj5" fmla="val -312926"/>
              <a:gd name="adj6" fmla="val 15848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/>
              <a:t>贵州省</a:t>
            </a:r>
          </a:p>
        </p:txBody>
      </p:sp>
      <p:pic>
        <p:nvPicPr>
          <p:cNvPr id="512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6075" y="935038"/>
            <a:ext cx="48799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341313" y="549275"/>
            <a:ext cx="5795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  <a:sym typeface="Arial" pitchFamily="34" charset="0"/>
              </a:rPr>
              <a:t>一、</a:t>
            </a:r>
            <a:r>
              <a:rPr lang="zh-CN" altLang="en-US" sz="32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 自然地理概况</a:t>
            </a:r>
          </a:p>
        </p:txBody>
      </p:sp>
      <p:sp>
        <p:nvSpPr>
          <p:cNvPr id="5126" name="文本框 1"/>
          <p:cNvSpPr txBox="1">
            <a:spLocks noChangeArrowheads="1"/>
          </p:cNvSpPr>
          <p:nvPr/>
        </p:nvSpPr>
        <p:spPr bwMode="auto">
          <a:xfrm>
            <a:off x="41275" y="5313363"/>
            <a:ext cx="9061450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（一）地形特征</a:t>
            </a:r>
          </a:p>
          <a:p>
            <a:pPr>
              <a:spcBef>
                <a:spcPct val="15000"/>
              </a:spcBef>
            </a:pP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   贵州地处云贵高原东部，平均海拔1100米左右，地势西高东低，地形以高原、山地为主，喀斯特地貌广布，地表崎岖。</a:t>
            </a:r>
            <a:r>
              <a:rPr lang="zh-CN" altLang="en-US">
                <a:solidFill>
                  <a:srgbClr val="3333FF"/>
                </a:solidFill>
              </a:rPr>
              <a:t> </a:t>
            </a:r>
            <a:endParaRPr lang="zh-CN" altLang="en-US"/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265113" y="954088"/>
            <a:ext cx="8580437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（二）气候特征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贵州属亚热带季风气候，冬暖夏凉，湿润多雨，降水量主要集中在夏季。 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36550" y="2559050"/>
            <a:ext cx="8469313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（三）河流特征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贵州的主要河流有乌江、北盘江、赤水河等，水能资源开发具有显著优势。多地下暗河，地表水资源较缺乏。 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（四）资源特征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贵州矿产资源丰富，主要有煤、汞、重晶石、磷、铝土等。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27038" y="1679575"/>
            <a:ext cx="8616950" cy="1554163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/>
            <a:r>
              <a:rPr lang="zh-CN" altLang="en-US">
                <a:latin typeface="楷体" pitchFamily="49" charset="-122"/>
                <a:ea typeface="楷体" pitchFamily="49" charset="-122"/>
              </a:rPr>
              <a:t>（1）贵州有“八山一水一分田”，“一山有四季，十里不同天”之说，这些说法反映了贵州地理环境的哪些特点？说一说你的理解。</a:t>
            </a:r>
          </a:p>
          <a:p>
            <a:pPr indent="266700"/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71" name="WordArt 4"/>
          <p:cNvSpPr>
            <a:spLocks noChangeArrowheads="1" noChangeShapeType="1" noTextEdit="1"/>
          </p:cNvSpPr>
          <p:nvPr/>
        </p:nvSpPr>
        <p:spPr bwMode="auto">
          <a:xfrm>
            <a:off x="325438" y="719138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活动</a:t>
            </a:r>
          </a:p>
        </p:txBody>
      </p:sp>
      <p:sp>
        <p:nvSpPr>
          <p:cNvPr id="11419" name="文本框 11418"/>
          <p:cNvSpPr txBox="1">
            <a:spLocks noChangeArrowheads="1"/>
          </p:cNvSpPr>
          <p:nvPr/>
        </p:nvSpPr>
        <p:spPr bwMode="auto">
          <a:xfrm>
            <a:off x="630238" y="3413125"/>
            <a:ext cx="8208962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“</a:t>
            </a:r>
            <a:r>
              <a:rPr lang="zh-CN" altLang="en-US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八山一水一分田”指贵州土地中</a:t>
            </a:r>
            <a:r>
              <a:rPr lang="en-US" altLang="zh-CN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80%</a:t>
            </a:r>
            <a:r>
              <a:rPr lang="zh-CN" altLang="en-US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是山，</a:t>
            </a:r>
            <a:r>
              <a:rPr lang="en-US" altLang="zh-CN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10%</a:t>
            </a:r>
            <a:r>
              <a:rPr lang="zh-CN" altLang="en-US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是水面，</a:t>
            </a:r>
            <a:r>
              <a:rPr lang="en-US" altLang="zh-CN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10%</a:t>
            </a:r>
            <a:r>
              <a:rPr lang="zh-CN" altLang="en-US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是耕地，说明贵州地形以山地为主，地表崎岖。“一山有四季，十里不同天”指从山麓到山顶气温相差很大，不同地区天气差异大，说明贵州受地形的影响，气候复杂多样。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244475" y="428625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活动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195513" y="428625"/>
            <a:ext cx="6076950" cy="45720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分析下表，完成下列任务。</a:t>
            </a:r>
          </a:p>
        </p:txBody>
      </p:sp>
      <p:graphicFrame>
        <p:nvGraphicFramePr>
          <p:cNvPr id="8196" name="表格 8195"/>
          <p:cNvGraphicFramePr/>
          <p:nvPr/>
        </p:nvGraphicFramePr>
        <p:xfrm>
          <a:off x="557213" y="885825"/>
          <a:ext cx="7605713" cy="2164398"/>
        </p:xfrm>
        <a:graphic>
          <a:graphicData uri="http://schemas.openxmlformats.org/drawingml/2006/table">
            <a:tbl>
              <a:tblPr/>
              <a:tblGrid>
                <a:gridCol w="1266825"/>
                <a:gridCol w="1266825"/>
                <a:gridCol w="1268413"/>
                <a:gridCol w="1265237"/>
                <a:gridCol w="1270000"/>
                <a:gridCol w="1268413"/>
              </a:tblGrid>
              <a:tr h="517525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贵阳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重庆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武汉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长沙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上海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7月平均气温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23.9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28.1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28.7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28.6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28.0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8月平均气温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23.6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28.4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28.2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28.1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0" dirty="0"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27.8</a:t>
                      </a:r>
                      <a:endParaRPr lang="zh-CN" altLang="en-US" sz="2800" b="0" dirty="0"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226" name="Rectangle 34"/>
          <p:cNvSpPr>
            <a:spLocks noChangeArrowheads="1"/>
          </p:cNvSpPr>
          <p:nvPr/>
        </p:nvSpPr>
        <p:spPr bwMode="auto">
          <a:xfrm>
            <a:off x="557213" y="2979738"/>
            <a:ext cx="7789862" cy="3414712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     （1）在中国地图上找出表中5个城市，比较它们所处纬度的高低。</a:t>
            </a:r>
          </a:p>
          <a:p>
            <a:r>
              <a:rPr lang="zh-CN" altLang="en-US"/>
              <a:t>    </a:t>
            </a:r>
          </a:p>
          <a:p>
            <a:r>
              <a:rPr lang="zh-CN" altLang="en-US"/>
              <a:t>     （2）想一想，贵阳夏季气温明显低于其他城市的主要原因是什么？</a:t>
            </a:r>
          </a:p>
          <a:p>
            <a:r>
              <a:rPr lang="zh-CN" altLang="en-US"/>
              <a:t>     （3）有人说，“纬度较低”和“海拔较高”的共同影响，形成了贵州“寒暑适中”的气候特征。你认同这一说法吗？请谈一谈你的看法。</a:t>
            </a:r>
          </a:p>
          <a:p>
            <a:r>
              <a:rPr lang="zh-CN" altLang="en-US"/>
              <a:t> </a:t>
            </a:r>
          </a:p>
        </p:txBody>
      </p:sp>
      <p:sp>
        <p:nvSpPr>
          <p:cNvPr id="11420" name="文本框 11419"/>
          <p:cNvSpPr txBox="1">
            <a:spLocks noChangeArrowheads="1"/>
          </p:cNvSpPr>
          <p:nvPr/>
        </p:nvSpPr>
        <p:spPr bwMode="auto">
          <a:xfrm>
            <a:off x="2328863" y="3444875"/>
            <a:ext cx="6018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五个城市的纬度从高到低顺序为：上海、武汉、重庆、长沙、贵阳。</a:t>
            </a:r>
          </a:p>
        </p:txBody>
      </p:sp>
      <p:sp>
        <p:nvSpPr>
          <p:cNvPr id="16483" name="文本框 16482"/>
          <p:cNvSpPr txBox="1">
            <a:spLocks noChangeArrowheads="1"/>
          </p:cNvSpPr>
          <p:nvPr/>
        </p:nvSpPr>
        <p:spPr bwMode="auto">
          <a:xfrm>
            <a:off x="2251075" y="4462463"/>
            <a:ext cx="6127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主要原因：位于云贵高原，海拔较高。</a:t>
            </a:r>
          </a:p>
        </p:txBody>
      </p:sp>
      <p:sp>
        <p:nvSpPr>
          <p:cNvPr id="16484" name="文本框 16483"/>
          <p:cNvSpPr txBox="1">
            <a:spLocks noChangeArrowheads="1"/>
          </p:cNvSpPr>
          <p:nvPr/>
        </p:nvSpPr>
        <p:spPr bwMode="auto">
          <a:xfrm>
            <a:off x="360363" y="5856288"/>
            <a:ext cx="8424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认同。贵州纬度较低，导致冬季气温不低；海拔高，导致夏季气温不高。这样就形成了“寒暑适中”的气候特征。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6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20" grpId="0"/>
      <p:bldP spid="16483" grpId="0"/>
      <p:bldP spid="164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90538" y="1392238"/>
            <a:ext cx="7913687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（一）主要自然灾害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影响贵州的主要自然灾害有滑坡、泥石流等地质灾害和干旱、冰冻、冰雹等气象灾害。 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（二）主要生态问题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贵州境内石灰岩分布广泛，大部分地区土层较薄，地形起伏大，降水集中，多暴雨。由于不合理的垦殖活动，破坏了原有植被，造成严重的水土流失，导致基岩大面积裸露而出现石漠化现象。 </a:t>
            </a:r>
          </a:p>
        </p:txBody>
      </p:sp>
      <p:sp>
        <p:nvSpPr>
          <p:cNvPr id="9219" name="Text Box 7"/>
          <p:cNvSpPr txBox="1">
            <a:spLocks noChangeArrowheads="1"/>
          </p:cNvSpPr>
          <p:nvPr/>
        </p:nvSpPr>
        <p:spPr bwMode="auto">
          <a:xfrm>
            <a:off x="381000" y="563563"/>
            <a:ext cx="5794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  <a:sym typeface="Arial" pitchFamily="34" charset="0"/>
              </a:rPr>
              <a:t>二、</a:t>
            </a:r>
            <a:r>
              <a:rPr lang="zh-CN" altLang="en-US" sz="32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 自然灾害与环境问题</a:t>
            </a:r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75744~1"/>
          <p:cNvPicPr>
            <a:picLocks noChangeAspect="1" noChangeArrowheads="1"/>
          </p:cNvPicPr>
          <p:nvPr/>
        </p:nvPicPr>
        <p:blipFill>
          <a:blip r:embed="rId2"/>
          <a:srcRect b="4445"/>
          <a:stretch>
            <a:fillRect/>
          </a:stretch>
        </p:blipFill>
        <p:spPr bwMode="auto">
          <a:xfrm>
            <a:off x="0" y="411163"/>
            <a:ext cx="9144000" cy="601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kern="0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3367</Words>
  <PresentationFormat>全屏显示(4:3)</PresentationFormat>
  <Paragraphs>181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minmin</dc:creator>
  <cp:lastModifiedBy>minmin</cp:lastModifiedBy>
  <cp:revision>1</cp:revision>
  <dcterms:created xsi:type="dcterms:W3CDTF">2019-03-26T10:23:11Z</dcterms:created>
  <dcterms:modified xsi:type="dcterms:W3CDTF">2019-03-26T10:23:46Z</dcterms:modified>
</cp:coreProperties>
</file>