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258" r:id="rId4"/>
    <p:sldId id="263" r:id="rId5"/>
    <p:sldId id="291" r:id="rId6"/>
    <p:sldId id="262" r:id="rId7"/>
    <p:sldId id="278" r:id="rId8"/>
    <p:sldId id="295" r:id="rId9"/>
    <p:sldId id="296" r:id="rId10"/>
    <p:sldId id="297" r:id="rId11"/>
    <p:sldId id="277" r:id="rId12"/>
    <p:sldId id="298" r:id="rId13"/>
    <p:sldId id="300" r:id="rId14"/>
    <p:sldId id="288" r:id="rId15"/>
    <p:sldId id="289" r:id="rId16"/>
    <p:sldId id="261" r:id="rId17"/>
    <p:sldId id="268" r:id="rId18"/>
    <p:sldId id="266" r:id="rId19"/>
    <p:sldId id="267" r:id="rId20"/>
    <p:sldId id="301" r:id="rId21"/>
    <p:sldId id="302" r:id="rId22"/>
    <p:sldId id="303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63300"/>
    <a:srgbClr val="FF0066"/>
    <a:srgbClr val="000099"/>
    <a:srgbClr val="0000FF"/>
    <a:srgbClr val="003300"/>
    <a:srgbClr val="660066"/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99"/>
        <p:guide pos="2904"/>
      </p:guideLst>
    </p:cSldViewPr>
  </p:slide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/>
          </a:p>
        </p:txBody>
      </p:sp>
      <p:sp>
        <p:nvSpPr>
          <p:cNvPr id="3076" name="幻灯片图像占位符 3075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文本占位符 3076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/>
            </a:fld>
            <a:endParaRPr 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381000"/>
            <a:ext cx="2135188" cy="5641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381000"/>
            <a:ext cx="6281784" cy="5641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381000"/>
            <a:ext cx="8540750" cy="5641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752600"/>
            <a:ext cx="4184968" cy="42703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752600"/>
            <a:ext cx="4184968" cy="42703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 noRot="1"/>
          </p:cNvSpPr>
          <p:nvPr>
            <p:ph type="title"/>
          </p:nvPr>
        </p:nvSpPr>
        <p:spPr>
          <a:xfrm>
            <a:off x="301625" y="3810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 noRot="1"/>
          </p:cNvSpPr>
          <p:nvPr>
            <p:ph type="body" idx="1"/>
          </p:nvPr>
        </p:nvSpPr>
        <p:spPr>
          <a:xfrm>
            <a:off x="301625" y="1752600"/>
            <a:ext cx="8540750" cy="42703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1722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15000"/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audio" Target="../media/audio4.wav"/><Relationship Id="rId2" Type="http://schemas.openxmlformats.org/officeDocument/2006/relationships/slide" Target="slide5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slide" Target="slide6.xml"/><Relationship Id="rId1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slide" Target="slide6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17.png"/><Relationship Id="rId4" Type="http://schemas.openxmlformats.org/officeDocument/2006/relationships/slide" Target="slide6.xml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slide" Target="slide6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slide" Target="slide6.xml"/><Relationship Id="rId1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4.xml"/><Relationship Id="rId1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 noRot="1"/>
          </p:cNvSpPr>
          <p:nvPr>
            <p:ph type="ctrTitle"/>
          </p:nvPr>
        </p:nvSpPr>
        <p:spPr>
          <a:xfrm>
            <a:off x="762000" y="838200"/>
            <a:ext cx="7772400" cy="1143000"/>
          </a:xfrm>
          <a:ln/>
        </p:spPr>
        <p:txBody>
          <a:bodyPr anchor="ctr"/>
          <a:p>
            <a:pPr defTabSz="914400">
              <a:buNone/>
            </a:pPr>
            <a:r>
              <a:rPr lang="zh-CN" altLang="en-US" sz="4800" kern="1200" baseline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第三单元  秦汉时期</a:t>
            </a:r>
            <a:endParaRPr lang="zh-CN" altLang="en-US" sz="4800" kern="1200" baseline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099" name="矩形 4098"/>
          <p:cNvSpPr/>
          <p:nvPr/>
        </p:nvSpPr>
        <p:spPr>
          <a:xfrm>
            <a:off x="850265" y="3200400"/>
            <a:ext cx="7381875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0000FF"/>
                </a:solidFill>
                <a:effectLst>
                  <a:outerShdw dist="35921" dir="2699999" algn="ctr" rotWithShape="0">
                    <a:srgbClr val="C0C0C0">
                      <a:alpha val="76999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 统一国家的初建</a:t>
            </a:r>
            <a:endParaRPr lang="zh-CN" altLang="en-US" sz="3600" b="1">
              <a:solidFill>
                <a:srgbClr val="0000FF"/>
              </a:solidFill>
              <a:effectLst>
                <a:outerShdw dist="35921" dir="2699999" algn="ctr" rotWithShape="0">
                  <a:srgbClr val="C0C0C0">
                    <a:alpha val="76999"/>
                  </a:srgbClr>
                </a:outerShdw>
              </a:effectLst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3048000" y="2133600"/>
            <a:ext cx="3657600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>
                <a:latin typeface="黑体" panose="02010609060101010101" pitchFamily="1" charset="-122"/>
                <a:ea typeface="黑体" panose="02010609060101010101" pitchFamily="1" charset="-122"/>
              </a:rPr>
              <a:t>第 </a:t>
            </a:r>
            <a:r>
              <a:rPr lang="en-US" altLang="zh-CN" sz="6000">
                <a:latin typeface="黑体" panose="02010609060101010101" pitchFamily="1" charset="-122"/>
                <a:ea typeface="黑体" panose="02010609060101010101" pitchFamily="1" charset="-122"/>
              </a:rPr>
              <a:t>10</a:t>
            </a:r>
            <a:r>
              <a:rPr lang="en-US" altLang="zh-CN" sz="6000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6000">
                <a:latin typeface="黑体" panose="02010609060101010101" pitchFamily="1" charset="-122"/>
                <a:ea typeface="黑体" panose="02010609060101010101" pitchFamily="1" charset="-122"/>
              </a:rPr>
              <a:t>课</a:t>
            </a:r>
            <a:endParaRPr lang="zh-CN" altLang="en-US" sz="600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左大括号 13313"/>
          <p:cNvSpPr/>
          <p:nvPr/>
        </p:nvSpPr>
        <p:spPr>
          <a:xfrm>
            <a:off x="685800" y="1295400"/>
            <a:ext cx="228600" cy="3733800"/>
          </a:xfrm>
          <a:prstGeom prst="leftBrace">
            <a:avLst>
              <a:gd name="adj1" fmla="val 13611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5" name="文本框 13314"/>
          <p:cNvSpPr txBox="1"/>
          <p:nvPr/>
        </p:nvSpPr>
        <p:spPr>
          <a:xfrm>
            <a:off x="838200" y="990600"/>
            <a:ext cx="160337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、统一六国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914400" y="2819400"/>
            <a:ext cx="1828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、建立中央集权制度：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838200" y="4800600"/>
            <a:ext cx="2667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、巩固统一的措施：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左大括号 13317"/>
          <p:cNvSpPr/>
          <p:nvPr/>
        </p:nvSpPr>
        <p:spPr>
          <a:xfrm>
            <a:off x="2514600" y="762000"/>
            <a:ext cx="228600" cy="762000"/>
          </a:xfrm>
          <a:prstGeom prst="leftBrace">
            <a:avLst>
              <a:gd name="adj1" fmla="val 2777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9" name="文本框 13318"/>
          <p:cNvSpPr txBox="1"/>
          <p:nvPr/>
        </p:nvSpPr>
        <p:spPr>
          <a:xfrm>
            <a:off x="2819400" y="533400"/>
            <a:ext cx="594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时间：公元前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221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年秦统一全国，定都咸阳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3794125" y="1851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2819400" y="1143000"/>
            <a:ext cx="51054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意义：结束分裂割据局面，建立统一封建国家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228600" y="2667000"/>
            <a:ext cx="549275" cy="1371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/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秦的统一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文本框 13322"/>
          <p:cNvSpPr txBox="1"/>
          <p:nvPr/>
        </p:nvSpPr>
        <p:spPr>
          <a:xfrm>
            <a:off x="2514600" y="2209800"/>
            <a:ext cx="640080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、创立“皇帝”名号，军国大事均由皇帝裁决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、在中央设丞相、太尉、御史大夫三个主要官职。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、在地方实行郡县制，由皇帝直接任免郡县长官。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3733800" y="4114800"/>
            <a:ext cx="464820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统一文字。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统一货币。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统一度量衡。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修建驰道和直道，统一车轨。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⑤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修筑长城，抗御匈奴。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5" name="左大括号 13324"/>
          <p:cNvSpPr/>
          <p:nvPr/>
        </p:nvSpPr>
        <p:spPr>
          <a:xfrm>
            <a:off x="3352800" y="43434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26" name="左大括号 13325"/>
          <p:cNvSpPr/>
          <p:nvPr/>
        </p:nvSpPr>
        <p:spPr>
          <a:xfrm>
            <a:off x="2438400" y="2590800"/>
            <a:ext cx="152400" cy="1219200"/>
          </a:xfrm>
          <a:prstGeom prst="leftBrace">
            <a:avLst>
              <a:gd name="adj1" fmla="val 66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27" name="文本框 13326"/>
          <p:cNvSpPr txBox="1"/>
          <p:nvPr/>
        </p:nvSpPr>
        <p:spPr>
          <a:xfrm>
            <a:off x="609600" y="30003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小结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1" grpId="0"/>
      <p:bldP spid="13323" grpId="0"/>
      <p:bldP spid="133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4337"/>
          <p:cNvSpPr/>
          <p:nvPr/>
        </p:nvSpPr>
        <p:spPr>
          <a:xfrm>
            <a:off x="611188" y="765175"/>
            <a:ext cx="29511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史实辨析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矩形 14338"/>
          <p:cNvSpPr/>
          <p:nvPr/>
        </p:nvSpPr>
        <p:spPr>
          <a:xfrm>
            <a:off x="762000" y="1524000"/>
            <a:ext cx="7391400" cy="2544763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>
            <a:spAutoFit/>
          </a:bodyPr>
          <a:p>
            <a:pPr lvl="0">
              <a:lnSpc>
                <a:spcPct val="115000"/>
              </a:lnSpc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zh-CN" altLang="en-US" sz="2800">
                <a:latin typeface="黑体" panose="02010609060101010101" pitchFamily="1" charset="-122"/>
                <a:ea typeface="黑体" panose="02010609060101010101" pitchFamily="1" charset="-122"/>
              </a:rPr>
              <a:t>公元前</a:t>
            </a:r>
            <a:r>
              <a:rPr lang="en-US" altLang="zh-CN" sz="2800">
                <a:latin typeface="黑体" panose="02010609060101010101" pitchFamily="1" charset="-122"/>
                <a:ea typeface="黑体" panose="02010609060101010101" pitchFamily="1" charset="-122"/>
              </a:rPr>
              <a:t>219</a:t>
            </a:r>
            <a:r>
              <a:rPr lang="zh-CN" altLang="en-US" sz="2800">
                <a:latin typeface="黑体" panose="02010609060101010101" pitchFamily="1" charset="-122"/>
                <a:ea typeface="黑体" panose="02010609060101010101" pitchFamily="1" charset="-122"/>
              </a:rPr>
              <a:t>年，咸阳城内的一家小酒店来了位壮士，此人身高八尺，向店主买了十斤卤牛肉、十升好酒津津有味地吃着。小明同学认为这段描写太不真实了，小霖同学则认为这段描写很符合当时的实际。你的见解呢？</a:t>
            </a:r>
            <a:endParaRPr lang="zh-CN" altLang="en-US" sz="280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q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5362"/>
          <p:cNvSpPr txBox="1"/>
          <p:nvPr/>
        </p:nvSpPr>
        <p:spPr>
          <a:xfrm>
            <a:off x="2676525" y="2209800"/>
            <a:ext cx="1490663" cy="376238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1800" b="1">
                <a:latin typeface="Arial" panose="020B0604020202020204" pitchFamily="34" charset="0"/>
                <a:ea typeface="宋体" panose="02010600030101010101" pitchFamily="2" charset="-122"/>
              </a:rPr>
              <a:t>228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年灭赵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5105400" y="3505200"/>
            <a:ext cx="1490663" cy="376238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1800" b="1">
                <a:latin typeface="Arial" panose="020B0604020202020204" pitchFamily="34" charset="0"/>
                <a:ea typeface="宋体" panose="02010600030101010101" pitchFamily="2" charset="-122"/>
              </a:rPr>
              <a:t>225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年灭魏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5062538" y="5029200"/>
            <a:ext cx="1490662" cy="376238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1800" b="1">
                <a:latin typeface="Arial" panose="020B0604020202020204" pitchFamily="34" charset="0"/>
                <a:ea typeface="宋体" panose="02010600030101010101" pitchFamily="2" charset="-122"/>
              </a:rPr>
              <a:t>223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年灭楚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6891338" y="1071563"/>
            <a:ext cx="1490662" cy="376237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1800" b="1">
                <a:latin typeface="Arial" panose="020B0604020202020204" pitchFamily="34" charset="0"/>
                <a:ea typeface="宋体" panose="02010600030101010101" pitchFamily="2" charset="-122"/>
              </a:rPr>
              <a:t>222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年灭燕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6129338" y="2895600"/>
            <a:ext cx="1490662" cy="376238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1800" b="1">
                <a:latin typeface="Arial" panose="020B0604020202020204" pitchFamily="34" charset="0"/>
                <a:ea typeface="宋体" panose="02010600030101010101" pitchFamily="2" charset="-122"/>
              </a:rPr>
              <a:t>221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年灭齐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椭圆 15367"/>
          <p:cNvSpPr/>
          <p:nvPr/>
        </p:nvSpPr>
        <p:spPr>
          <a:xfrm>
            <a:off x="1914525" y="3921125"/>
            <a:ext cx="142875" cy="117475"/>
          </a:xfrm>
          <a:prstGeom prst="ellipse">
            <a:avLst/>
          </a:prstGeom>
          <a:solidFill>
            <a:srgbClr val="FF3300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9" name="椭圆 15368"/>
          <p:cNvSpPr/>
          <p:nvPr/>
        </p:nvSpPr>
        <p:spPr>
          <a:xfrm>
            <a:off x="5343525" y="1406525"/>
            <a:ext cx="142875" cy="117475"/>
          </a:xfrm>
          <a:prstGeom prst="ellipse">
            <a:avLst/>
          </a:prstGeom>
          <a:solidFill>
            <a:srgbClr val="FF3300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0" name="椭圆 15369"/>
          <p:cNvSpPr/>
          <p:nvPr/>
        </p:nvSpPr>
        <p:spPr>
          <a:xfrm>
            <a:off x="6105525" y="2625725"/>
            <a:ext cx="142875" cy="117475"/>
          </a:xfrm>
          <a:prstGeom prst="ellipse">
            <a:avLst/>
          </a:prstGeom>
          <a:solidFill>
            <a:srgbClr val="FF3300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1" name="椭圆 15370"/>
          <p:cNvSpPr/>
          <p:nvPr/>
        </p:nvSpPr>
        <p:spPr>
          <a:xfrm>
            <a:off x="4505325" y="2930525"/>
            <a:ext cx="142875" cy="117475"/>
          </a:xfrm>
          <a:prstGeom prst="ellipse">
            <a:avLst/>
          </a:prstGeom>
          <a:solidFill>
            <a:srgbClr val="FF3300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2" name="椭圆 15371"/>
          <p:cNvSpPr/>
          <p:nvPr/>
        </p:nvSpPr>
        <p:spPr>
          <a:xfrm>
            <a:off x="4200525" y="3768725"/>
            <a:ext cx="142875" cy="117475"/>
          </a:xfrm>
          <a:prstGeom prst="ellipse">
            <a:avLst/>
          </a:prstGeom>
          <a:solidFill>
            <a:srgbClr val="FF3300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3" name="椭圆 15372"/>
          <p:cNvSpPr/>
          <p:nvPr/>
        </p:nvSpPr>
        <p:spPr>
          <a:xfrm>
            <a:off x="3438525" y="4530725"/>
            <a:ext cx="142875" cy="117475"/>
          </a:xfrm>
          <a:prstGeom prst="ellipse">
            <a:avLst/>
          </a:prstGeom>
          <a:solidFill>
            <a:srgbClr val="FF3300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4" name="文本框 15373"/>
          <p:cNvSpPr txBox="1"/>
          <p:nvPr/>
        </p:nvSpPr>
        <p:spPr>
          <a:xfrm>
            <a:off x="1712913" y="3363913"/>
            <a:ext cx="6048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秦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5375" name="文本框 15374"/>
          <p:cNvSpPr txBox="1"/>
          <p:nvPr/>
        </p:nvSpPr>
        <p:spPr>
          <a:xfrm>
            <a:off x="3770313" y="2571750"/>
            <a:ext cx="6048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赵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5376" name="文本框 15375"/>
          <p:cNvSpPr txBox="1"/>
          <p:nvPr/>
        </p:nvSpPr>
        <p:spPr>
          <a:xfrm>
            <a:off x="4724400" y="990600"/>
            <a:ext cx="6048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燕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5377" name="文本框 15376"/>
          <p:cNvSpPr txBox="1"/>
          <p:nvPr/>
        </p:nvSpPr>
        <p:spPr>
          <a:xfrm>
            <a:off x="3541713" y="3962400"/>
            <a:ext cx="6048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韩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5378" name="文本框 15377"/>
          <p:cNvSpPr txBox="1"/>
          <p:nvPr/>
        </p:nvSpPr>
        <p:spPr>
          <a:xfrm>
            <a:off x="4495800" y="3429000"/>
            <a:ext cx="6048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魏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5379" name="文本框 15378"/>
          <p:cNvSpPr txBox="1"/>
          <p:nvPr/>
        </p:nvSpPr>
        <p:spPr>
          <a:xfrm>
            <a:off x="3846513" y="5010150"/>
            <a:ext cx="6048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楚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5380" name="椭圆 15379"/>
          <p:cNvSpPr/>
          <p:nvPr/>
        </p:nvSpPr>
        <p:spPr>
          <a:xfrm>
            <a:off x="3971925" y="3997325"/>
            <a:ext cx="142875" cy="117475"/>
          </a:xfrm>
          <a:prstGeom prst="ellipse">
            <a:avLst/>
          </a:prstGeom>
          <a:solidFill>
            <a:srgbClr val="FF3300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1" name="文本框 15380"/>
          <p:cNvSpPr txBox="1"/>
          <p:nvPr/>
        </p:nvSpPr>
        <p:spPr>
          <a:xfrm>
            <a:off x="4300538" y="4038600"/>
            <a:ext cx="1490662" cy="376238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1800" b="1">
                <a:latin typeface="Arial" panose="020B0604020202020204" pitchFamily="34" charset="0"/>
                <a:ea typeface="宋体" panose="02010600030101010101" pitchFamily="2" charset="-122"/>
              </a:rPr>
              <a:t>230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年灭韩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2" name="文本框 15381"/>
          <p:cNvSpPr txBox="1"/>
          <p:nvPr/>
        </p:nvSpPr>
        <p:spPr>
          <a:xfrm>
            <a:off x="5562600" y="2590800"/>
            <a:ext cx="6048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齐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pic>
        <p:nvPicPr>
          <p:cNvPr id="15383" name="图片 15382" descr="a%20kneel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4670425"/>
            <a:ext cx="1085850" cy="180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4" name="图片 15383" descr="j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3263" y="3962400"/>
            <a:ext cx="1989137" cy="25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5" name="图片 15384" descr="j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2971800"/>
            <a:ext cx="25146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6" name="图片 15385" descr="j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4388" y="3733800"/>
            <a:ext cx="2182812" cy="32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7" name="图片 15386" descr="j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1200" y="4114800"/>
            <a:ext cx="1279525" cy="62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8" name="图片 15387" descr="j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7600" y="4648200"/>
            <a:ext cx="1943100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9" name="图片 15388" descr="j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13288" y="1600200"/>
            <a:ext cx="696912" cy="1211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0" name="图片 15389" descr="j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62600" y="701675"/>
            <a:ext cx="2343150" cy="82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1" name="图片 15390" descr="j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29250" y="762000"/>
            <a:ext cx="2343150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2" name="图片 15391" descr="j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10200" y="1676400"/>
            <a:ext cx="708025" cy="993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93" name="文本框 15392"/>
          <p:cNvSpPr txBox="1"/>
          <p:nvPr/>
        </p:nvSpPr>
        <p:spPr>
          <a:xfrm>
            <a:off x="3657600" y="4114800"/>
            <a:ext cx="533400" cy="520700"/>
          </a:xfrm>
          <a:prstGeom prst="rect">
            <a:avLst/>
          </a:prstGeom>
          <a:solidFill>
            <a:srgbClr val="FFFF00"/>
          </a:solidFill>
          <a:ln w="635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94" name="文本框 15393"/>
          <p:cNvSpPr txBox="1"/>
          <p:nvPr/>
        </p:nvSpPr>
        <p:spPr>
          <a:xfrm>
            <a:off x="3733800" y="2590800"/>
            <a:ext cx="533400" cy="520700"/>
          </a:xfrm>
          <a:prstGeom prst="rect">
            <a:avLst/>
          </a:prstGeom>
          <a:solidFill>
            <a:srgbClr val="FFFF00"/>
          </a:solidFill>
          <a:ln w="635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95" name="文本框 15394"/>
          <p:cNvSpPr txBox="1"/>
          <p:nvPr/>
        </p:nvSpPr>
        <p:spPr>
          <a:xfrm>
            <a:off x="4495800" y="3429000"/>
            <a:ext cx="533400" cy="520700"/>
          </a:xfrm>
          <a:prstGeom prst="rect">
            <a:avLst/>
          </a:prstGeom>
          <a:solidFill>
            <a:srgbClr val="FFFF00"/>
          </a:solidFill>
          <a:ln w="635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96" name="文本框 15395"/>
          <p:cNvSpPr txBox="1"/>
          <p:nvPr/>
        </p:nvSpPr>
        <p:spPr>
          <a:xfrm>
            <a:off x="3962400" y="5029200"/>
            <a:ext cx="533400" cy="520700"/>
          </a:xfrm>
          <a:prstGeom prst="rect">
            <a:avLst/>
          </a:prstGeom>
          <a:solidFill>
            <a:srgbClr val="FFFF00"/>
          </a:solidFill>
          <a:ln w="635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97" name="文本框 15396"/>
          <p:cNvSpPr txBox="1"/>
          <p:nvPr/>
        </p:nvSpPr>
        <p:spPr>
          <a:xfrm>
            <a:off x="4724400" y="1066800"/>
            <a:ext cx="533400" cy="520700"/>
          </a:xfrm>
          <a:prstGeom prst="rect">
            <a:avLst/>
          </a:prstGeom>
          <a:solidFill>
            <a:srgbClr val="FFFF00"/>
          </a:solidFill>
          <a:ln w="635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98" name="文本框 15397"/>
          <p:cNvSpPr txBox="1"/>
          <p:nvPr/>
        </p:nvSpPr>
        <p:spPr>
          <a:xfrm>
            <a:off x="5486400" y="2667000"/>
            <a:ext cx="533400" cy="520700"/>
          </a:xfrm>
          <a:prstGeom prst="rect">
            <a:avLst/>
          </a:prstGeom>
          <a:solidFill>
            <a:srgbClr val="FFFF00"/>
          </a:solidFill>
          <a:ln w="635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4" grpId="0" animBg="1"/>
      <p:bldP spid="15365" grpId="0" animBg="1"/>
      <p:bldP spid="15366" grpId="0" animBg="1"/>
      <p:bldP spid="15367" grpId="0" animBg="1"/>
      <p:bldP spid="15381" grpId="0" animBg="1"/>
      <p:bldP spid="15393" grpId="0" animBg="1"/>
      <p:bldP spid="15394" grpId="0" animBg="1"/>
      <p:bldP spid="15395" grpId="0" animBg="1"/>
      <p:bldP spid="15396" grpId="0" animBg="1"/>
      <p:bldP spid="15397" grpId="0" animBg="1"/>
      <p:bldP spid="1539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组合 16385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6387" name="图片 16386" descr="TY0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8" name="椭圆 16387"/>
            <p:cNvSpPr/>
            <p:nvPr/>
          </p:nvSpPr>
          <p:spPr>
            <a:xfrm>
              <a:off x="1776" y="2256"/>
              <a:ext cx="240" cy="19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89" name="文本框 16388"/>
            <p:cNvSpPr txBox="1"/>
            <p:nvPr/>
          </p:nvSpPr>
          <p:spPr>
            <a:xfrm>
              <a:off x="1680" y="2448"/>
              <a:ext cx="5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buClr>
                  <a:srgbClr val="000000"/>
                </a:buClr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咸阳</a:t>
              </a:r>
              <a:endPara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16390" name="文本框 16389"/>
            <p:cNvSpPr txBox="1"/>
            <p:nvPr/>
          </p:nvSpPr>
          <p:spPr>
            <a:xfrm>
              <a:off x="2352" y="1536"/>
              <a:ext cx="1824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buClr>
                  <a:srgbClr val="000000"/>
                </a:buClr>
              </a:pPr>
              <a:r>
                <a:rPr lang="zh-CN" altLang="en-US" sz="9600">
                  <a:solidFill>
                    <a:srgbClr val="FF0000"/>
                  </a:solidFill>
                  <a:latin typeface="Times New Roman" panose="02020603050405020304" pitchFamily="2" charset="0"/>
                  <a:ea typeface="隶书" panose="02010509060101010101" pitchFamily="1" charset="-122"/>
                </a:rPr>
                <a:t>秦朝</a:t>
              </a:r>
              <a:endParaRPr lang="zh-CN" altLang="en-US" sz="960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</a:endParaRPr>
            </a:p>
          </p:txBody>
        </p:sp>
      </p:grpSp>
      <p:sp>
        <p:nvSpPr>
          <p:cNvPr id="16391" name="文本框 16390"/>
          <p:cNvSpPr txBox="1"/>
          <p:nvPr/>
        </p:nvSpPr>
        <p:spPr>
          <a:xfrm>
            <a:off x="1619250" y="4652963"/>
            <a:ext cx="65309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公元前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221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年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，秦王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嬴政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灭掉六国，建立秦朝，定都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咸阳</a:t>
            </a:r>
            <a:r>
              <a:rPr lang="zh-CN" altLang="en-US" sz="2800" b="1">
                <a:solidFill>
                  <a:srgbClr val="003366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。</a:t>
            </a:r>
            <a:endParaRPr lang="zh-CN" altLang="en-US" sz="2800" b="1" u="sng">
              <a:solidFill>
                <a:srgbClr val="003366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6392" name="任意多边形 16391"/>
          <p:cNvSpPr/>
          <p:nvPr/>
        </p:nvSpPr>
        <p:spPr>
          <a:xfrm>
            <a:off x="2514600" y="3429000"/>
            <a:ext cx="1152525" cy="1143000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270">
                <a:pos x="10800" y="0"/>
              </a:cxn>
              <a:cxn ang="270">
                <a:pos x="3163" y="3163"/>
              </a:cxn>
              <a:cxn ang="180">
                <a:pos x="0" y="10800"/>
              </a:cxn>
              <a:cxn ang="90">
                <a:pos x="3163" y="18437"/>
              </a:cxn>
              <a:cxn ang="90">
                <a:pos x="10800" y="21600"/>
              </a:cxn>
              <a:cxn ang="90">
                <a:pos x="18437" y="18437"/>
              </a:cxn>
              <a:cxn ang="0">
                <a:pos x="21600" y="10800"/>
              </a:cxn>
              <a:cxn ang="270">
                <a:pos x="18437" y="3163"/>
              </a:cxn>
            </a:cxnLst>
            <a:rect l="txL" t="txT" r="txR" b="txB"/>
            <a:pathLst>
              <a:path w="21600" h="21600">
                <a:moveTo>
                  <a:pt x="0" y="10800"/>
                </a:moveTo>
                <a:arcTo wR="10800" hR="10800" stAng="10800000" swAng="5400000"/>
                <a:arcTo wR="10800" hR="10800" stAng="-5400000" swAng="5400000"/>
                <a:arcTo wR="10800" hR="10800" stAng="0" swAng="5400000"/>
                <a:arcTo wR="10800" hR="10800" stAng="5400000" swAng="5400000"/>
                <a:close/>
                <a:moveTo>
                  <a:pt x="2250" y="10800"/>
                </a:moveTo>
                <a:arcTo wR="8550" hR="8550" stAng="10800000" swAng="-5400000"/>
                <a:arcTo wR="8550" hR="8550" stAng="5400000" swAng="-5400000"/>
                <a:arcTo wR="8550" hR="8550" stAng="0" swAng="-5400000"/>
                <a:arcTo wR="8550" hR="8550" stAng="-5400000" swAng="-5400000"/>
                <a:close/>
              </a:path>
            </a:pathLst>
          </a:custGeom>
          <a:gradFill rotWithShape="1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6393" name="图片 16392" descr="a%20kneeli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450" y="5410200"/>
            <a:ext cx="741363" cy="1214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功高於三皇五帝"/>
          <p:cNvPicPr>
            <a:picLocks noChangeAspect="1"/>
          </p:cNvPicPr>
          <p:nvPr/>
        </p:nvPicPr>
        <p:blipFill>
          <a:blip r:embed="rId1"/>
          <a:srcRect b="14098"/>
          <a:stretch>
            <a:fillRect/>
          </a:stretch>
        </p:blipFill>
        <p:spPr>
          <a:xfrm>
            <a:off x="0" y="1676400"/>
            <a:ext cx="9144000" cy="5181600"/>
          </a:xfrm>
          <a:prstGeom prst="rect">
            <a:avLst/>
          </a:prstGeom>
          <a:noFill/>
          <a:ln w="76200" cap="flat" cmpd="sng">
            <a:solidFill>
              <a:srgbClr val="6666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11" name="圆角矩形标注 17410"/>
          <p:cNvSpPr/>
          <p:nvPr/>
        </p:nvSpPr>
        <p:spPr>
          <a:xfrm>
            <a:off x="838200" y="533400"/>
            <a:ext cx="2362200" cy="1600200"/>
          </a:xfrm>
          <a:prstGeom prst="wedgeRoundRectCallout">
            <a:avLst>
              <a:gd name="adj1" fmla="val 82593"/>
              <a:gd name="adj2" fmla="val 63292"/>
              <a:gd name="adj3" fmla="val 16667"/>
            </a:avLst>
          </a:prstGeom>
          <a:solidFill>
            <a:srgbClr val="CCFFFF"/>
          </a:solidFill>
          <a:ln w="38100" cap="flat" cmpd="sng">
            <a:solidFill>
              <a:srgbClr val="66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我统</a:t>
            </a:r>
            <a:r>
              <a:rPr lang="zh-TW" altLang="en-US" sz="3600" b="1" dirty="0">
                <a:solidFill>
                  <a:srgbClr val="0000FF"/>
                </a:solidFill>
                <a:latin typeface="Times New Roman" panose="02020603050405020304" pitchFamily="2" charset="0"/>
                <a:ea typeface="DFKai-SB" pitchFamily="1" charset="-120"/>
              </a:rPr>
              <a:t>一天下</a:t>
            </a:r>
            <a:endParaRPr lang="zh-TW" altLang="en-US" sz="3600" b="1" dirty="0">
              <a:solidFill>
                <a:srgbClr val="0000FF"/>
              </a:solidFill>
              <a:latin typeface="Times New Roman" panose="02020603050405020304" pitchFamily="2" charset="0"/>
              <a:ea typeface="DFKai-SB" pitchFamily="1" charset="-120"/>
            </a:endParaRPr>
          </a:p>
          <a:p>
            <a:pPr lvl="0" algn="ctr">
              <a:buClr>
                <a:srgbClr val="000000"/>
              </a:buClr>
            </a:pPr>
            <a:r>
              <a:rPr lang="zh-TW" altLang="en-US" sz="3600" b="1" dirty="0">
                <a:solidFill>
                  <a:srgbClr val="0000FF"/>
                </a:solidFill>
                <a:latin typeface="Times New Roman" panose="02020603050405020304" pitchFamily="2" charset="0"/>
                <a:ea typeface="DFKai-SB" pitchFamily="1" charset="-120"/>
              </a:rPr>
              <a:t>德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盖</a:t>
            </a:r>
            <a:r>
              <a:rPr lang="zh-TW" altLang="en-US" sz="3600" b="1" dirty="0">
                <a:solidFill>
                  <a:srgbClr val="0000FF"/>
                </a:solidFill>
                <a:latin typeface="Times New Roman" panose="02020603050405020304" pitchFamily="2" charset="0"/>
                <a:ea typeface="DFKai-SB" pitchFamily="1" charset="-120"/>
              </a:rPr>
              <a:t>三皇</a:t>
            </a:r>
            <a:endParaRPr lang="zh-TW" altLang="en-US" sz="3600" b="1" dirty="0">
              <a:solidFill>
                <a:srgbClr val="0000FF"/>
              </a:solidFill>
              <a:latin typeface="Times New Roman" panose="02020603050405020304" pitchFamily="2" charset="0"/>
              <a:ea typeface="DFKai-SB" pitchFamily="1" charset="-120"/>
            </a:endParaRPr>
          </a:p>
          <a:p>
            <a:pPr lvl="0" algn="ctr">
              <a:buClr>
                <a:srgbClr val="000000"/>
              </a:buClr>
            </a:pPr>
            <a:r>
              <a:rPr lang="zh-TW" altLang="en-US" sz="3600" b="1" dirty="0">
                <a:solidFill>
                  <a:srgbClr val="0000FF"/>
                </a:solidFill>
                <a:latin typeface="Times New Roman" panose="02020603050405020304" pitchFamily="2" charset="0"/>
                <a:ea typeface="DFKai-SB" pitchFamily="1" charset="-120"/>
              </a:rPr>
              <a:t>功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过</a:t>
            </a:r>
            <a:r>
              <a:rPr lang="zh-TW" altLang="en-US" sz="3600" b="1" dirty="0">
                <a:solidFill>
                  <a:srgbClr val="0000FF"/>
                </a:solidFill>
                <a:latin typeface="Times New Roman" panose="02020603050405020304" pitchFamily="2" charset="0"/>
                <a:ea typeface="DFKai-SB" pitchFamily="1" charset="-120"/>
              </a:rPr>
              <a:t>五帝</a:t>
            </a:r>
            <a:endParaRPr lang="zh-TW" altLang="en-US" sz="2400" dirty="0">
              <a:solidFill>
                <a:srgbClr val="0000FF"/>
              </a:solidFill>
              <a:latin typeface="Times New Roman" panose="02020603050405020304" pitchFamily="2" charset="0"/>
              <a:ea typeface="PMingLiU" pitchFamily="2" charset="-120"/>
            </a:endParaRPr>
          </a:p>
        </p:txBody>
      </p:sp>
      <p:sp>
        <p:nvSpPr>
          <p:cNvPr id="17412" name="椭圆 17411"/>
          <p:cNvSpPr/>
          <p:nvPr/>
        </p:nvSpPr>
        <p:spPr>
          <a:xfrm>
            <a:off x="2438400" y="1143000"/>
            <a:ext cx="533400" cy="533400"/>
          </a:xfrm>
          <a:prstGeom prst="ellipse">
            <a:avLst/>
          </a:prstGeom>
          <a:noFill/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3" name="椭圆 17412"/>
          <p:cNvSpPr/>
          <p:nvPr/>
        </p:nvSpPr>
        <p:spPr>
          <a:xfrm>
            <a:off x="2438400" y="1676400"/>
            <a:ext cx="533400" cy="598488"/>
          </a:xfrm>
          <a:prstGeom prst="ellipse">
            <a:avLst/>
          </a:prstGeom>
          <a:noFill/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4" name="文本框 17413"/>
          <p:cNvSpPr txBox="1"/>
          <p:nvPr/>
        </p:nvSpPr>
        <p:spPr>
          <a:xfrm>
            <a:off x="3581400" y="620713"/>
            <a:ext cx="5562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TW" altLang="en-US" sz="3200" b="1" dirty="0">
                <a:latin typeface="Times New Roman" panose="02020603050405020304" pitchFamily="2" charset="0"/>
                <a:ea typeface="PMingLiU" pitchFamily="2" charset="-120"/>
              </a:rPr>
              <a:t>子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孙</a:t>
            </a:r>
            <a:r>
              <a:rPr lang="zh-TW" altLang="en-US" sz="3200" b="1" dirty="0">
                <a:latin typeface="Times New Roman" panose="02020603050405020304" pitchFamily="2" charset="0"/>
                <a:ea typeface="PMingLiU" pitchFamily="2" charset="-120"/>
              </a:rPr>
              <a:t>是二世，三世…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直</a:t>
            </a:r>
            <a:r>
              <a:rPr lang="zh-TW" altLang="en-US" sz="3200" b="1" dirty="0">
                <a:latin typeface="Times New Roman" panose="02020603050405020304" pitchFamily="2" charset="0"/>
                <a:ea typeface="PMingLiU" pitchFamily="2" charset="-120"/>
              </a:rPr>
              <a:t>至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万</a:t>
            </a:r>
            <a:r>
              <a:rPr lang="zh-TW" altLang="en-US" sz="3200" b="1" dirty="0">
                <a:latin typeface="Times New Roman" panose="02020603050405020304" pitchFamily="2" charset="0"/>
                <a:ea typeface="PMingLiU" pitchFamily="2" charset="-120"/>
              </a:rPr>
              <a:t>世</a:t>
            </a:r>
            <a:endParaRPr lang="zh-TW" altLang="en-US" sz="3200" b="1" dirty="0">
              <a:latin typeface="Times New Roman" panose="02020603050405020304" pitchFamily="2" charset="0"/>
              <a:ea typeface="PMingLiU" pitchFamily="2" charset="-120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381000" y="6400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伏羲、神农、燧人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4114800" y="6400800"/>
            <a:ext cx="472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黄帝、颛顼、帝喾、唐尧、虞舜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动作按钮: 自定义 17416">
            <a:hlinkClick r:id="rId2" action="ppaction://hlinksldjump"/>
          </p:cNvPr>
          <p:cNvSpPr/>
          <p:nvPr/>
        </p:nvSpPr>
        <p:spPr>
          <a:xfrm>
            <a:off x="8534400" y="5486400"/>
            <a:ext cx="609600" cy="3810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  <a:t>返回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75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  <p:bldP spid="174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1295400" y="215900"/>
            <a:ext cx="7162800" cy="977900"/>
          </a:xfrm>
          <a:prstGeom prst="rect">
            <a:avLst/>
          </a:prstGeom>
          <a:solidFill>
            <a:srgbClr val="00FF00"/>
          </a:solidFill>
          <a:ln w="63500" cap="flat" cmpd="sng">
            <a:solidFill>
              <a:srgbClr val="CC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>
                <a:latin typeface="Times New Roman" panose="02020603050405020304" pitchFamily="2" charset="0"/>
                <a:ea typeface="隶书" panose="02010509060101010101" pitchFamily="1" charset="-122"/>
              </a:rPr>
              <a:t>秦政治体制示意图</a:t>
            </a:r>
            <a:endParaRPr lang="zh-CN" altLang="en-US" sz="5400" b="1"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3200400" y="1409700"/>
            <a:ext cx="2286000" cy="977900"/>
          </a:xfrm>
          <a:prstGeom prst="rect">
            <a:avLst/>
          </a:prstGeom>
          <a:solidFill>
            <a:srgbClr val="CCFFCC"/>
          </a:solidFill>
          <a:ln w="63500" cap="flat" cmpd="sng">
            <a:solidFill>
              <a:srgbClr val="CC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>
                <a:solidFill>
                  <a:srgbClr val="660033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皇帝</a:t>
            </a:r>
            <a:endParaRPr lang="zh-CN" altLang="en-US" sz="5400" b="1">
              <a:solidFill>
                <a:srgbClr val="660033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18436" name="直接连接符 18435"/>
          <p:cNvSpPr/>
          <p:nvPr/>
        </p:nvSpPr>
        <p:spPr>
          <a:xfrm>
            <a:off x="1752600" y="2603500"/>
            <a:ext cx="5257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7" name="直接连接符 18436"/>
          <p:cNvSpPr/>
          <p:nvPr/>
        </p:nvSpPr>
        <p:spPr>
          <a:xfrm>
            <a:off x="4343400" y="2387600"/>
            <a:ext cx="0" cy="6096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8" name="直接连接符 18437"/>
          <p:cNvSpPr/>
          <p:nvPr/>
        </p:nvSpPr>
        <p:spPr>
          <a:xfrm flipH="1">
            <a:off x="1752600" y="2616200"/>
            <a:ext cx="0" cy="4318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9" name="直接连接符 18438"/>
          <p:cNvSpPr/>
          <p:nvPr/>
        </p:nvSpPr>
        <p:spPr>
          <a:xfrm>
            <a:off x="7010400" y="2616200"/>
            <a:ext cx="0" cy="3556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0" name="文本框 18439"/>
          <p:cNvSpPr txBox="1"/>
          <p:nvPr/>
        </p:nvSpPr>
        <p:spPr>
          <a:xfrm>
            <a:off x="1066800" y="3048000"/>
            <a:ext cx="1676400" cy="887413"/>
          </a:xfrm>
          <a:prstGeom prst="rect">
            <a:avLst/>
          </a:prstGeom>
          <a:solidFill>
            <a:srgbClr val="CCFFCC"/>
          </a:solidFill>
          <a:ln w="6350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>
                <a:solidFill>
                  <a:srgbClr val="660033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太尉</a:t>
            </a:r>
            <a:endParaRPr lang="zh-CN" altLang="en-US" sz="4800" b="1">
              <a:solidFill>
                <a:srgbClr val="660033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3505200" y="3035300"/>
            <a:ext cx="1752600" cy="887413"/>
          </a:xfrm>
          <a:prstGeom prst="rect">
            <a:avLst/>
          </a:prstGeom>
          <a:solidFill>
            <a:srgbClr val="CCFFCC"/>
          </a:solidFill>
          <a:ln w="6350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>
                <a:solidFill>
                  <a:srgbClr val="660033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丞相</a:t>
            </a:r>
            <a:endParaRPr lang="zh-CN" altLang="en-US" sz="4800" b="1">
              <a:solidFill>
                <a:srgbClr val="660033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5715000" y="3009900"/>
            <a:ext cx="2819400" cy="887413"/>
          </a:xfrm>
          <a:prstGeom prst="rect">
            <a:avLst/>
          </a:prstGeom>
          <a:solidFill>
            <a:srgbClr val="CCFFCC"/>
          </a:solidFill>
          <a:ln w="6350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>
                <a:solidFill>
                  <a:srgbClr val="660033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御史大夫</a:t>
            </a:r>
            <a:endParaRPr lang="zh-CN" altLang="en-US" sz="4800" b="1">
              <a:solidFill>
                <a:srgbClr val="660033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18443" name="文本框 18442"/>
          <p:cNvSpPr txBox="1"/>
          <p:nvPr/>
        </p:nvSpPr>
        <p:spPr>
          <a:xfrm>
            <a:off x="3733800" y="4419600"/>
            <a:ext cx="1295400" cy="887413"/>
          </a:xfrm>
          <a:prstGeom prst="rect">
            <a:avLst/>
          </a:prstGeom>
          <a:solidFill>
            <a:srgbClr val="00FFFF"/>
          </a:solidFill>
          <a:ln w="635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>
                <a:solidFill>
                  <a:srgbClr val="660033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郡</a:t>
            </a:r>
            <a:endParaRPr lang="zh-CN" altLang="en-US" sz="4800" b="1">
              <a:solidFill>
                <a:srgbClr val="660033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18444" name="直接连接符 18443"/>
          <p:cNvSpPr/>
          <p:nvPr/>
        </p:nvSpPr>
        <p:spPr>
          <a:xfrm>
            <a:off x="4343400" y="3962400"/>
            <a:ext cx="0" cy="3048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5" name="直接连接符 18444"/>
          <p:cNvSpPr/>
          <p:nvPr/>
        </p:nvSpPr>
        <p:spPr>
          <a:xfrm>
            <a:off x="4343400" y="5257800"/>
            <a:ext cx="0" cy="2540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6" name="文本框 18445"/>
          <p:cNvSpPr txBox="1"/>
          <p:nvPr/>
        </p:nvSpPr>
        <p:spPr>
          <a:xfrm>
            <a:off x="3657600" y="5549900"/>
            <a:ext cx="1371600" cy="887413"/>
          </a:xfrm>
          <a:prstGeom prst="rect">
            <a:avLst/>
          </a:prstGeom>
          <a:solidFill>
            <a:srgbClr val="00FFFF"/>
          </a:solidFill>
          <a:ln w="635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>
                <a:solidFill>
                  <a:schemeClr val="bg1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 </a:t>
            </a:r>
            <a:r>
              <a:rPr lang="zh-CN" altLang="en-US" sz="4800">
                <a:solidFill>
                  <a:srgbClr val="660033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县</a:t>
            </a:r>
            <a:endParaRPr lang="zh-CN" altLang="en-US" sz="4800">
              <a:solidFill>
                <a:srgbClr val="660033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18447" name="文本框 18446"/>
          <p:cNvSpPr txBox="1"/>
          <p:nvPr/>
        </p:nvSpPr>
        <p:spPr>
          <a:xfrm>
            <a:off x="3352800" y="3886200"/>
            <a:ext cx="1981200" cy="5286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掌管  政事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8448" name="文本框 18447"/>
          <p:cNvSpPr txBox="1"/>
          <p:nvPr/>
        </p:nvSpPr>
        <p:spPr>
          <a:xfrm>
            <a:off x="762000" y="3886200"/>
            <a:ext cx="2667000" cy="5286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掌管军事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8449" name="文本框 18448"/>
          <p:cNvSpPr txBox="1"/>
          <p:nvPr/>
        </p:nvSpPr>
        <p:spPr>
          <a:xfrm>
            <a:off x="6400800" y="3886200"/>
            <a:ext cx="1981200" cy="5286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监察百官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18450" name="图片 18449" descr="a%20kneeli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0" y="5715000"/>
            <a:ext cx="509588" cy="833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7" grpId="0" animBg="1"/>
      <p:bldP spid="18448" grpId="0" animBg="1"/>
      <p:bldP spid="1844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2590800" y="457200"/>
            <a:ext cx="3733800" cy="825500"/>
          </a:xfrm>
          <a:prstGeom prst="rect">
            <a:avLst/>
          </a:prstGeom>
          <a:solidFill>
            <a:srgbClr val="00FF00"/>
          </a:solidFill>
          <a:ln w="635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400" b="1">
                <a:solidFill>
                  <a:srgbClr val="660033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</a:t>
            </a:r>
            <a:r>
              <a:rPr lang="zh-CN" altLang="en-US" sz="4400" b="1">
                <a:solidFill>
                  <a:srgbClr val="660033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统一文字</a:t>
            </a:r>
            <a:endParaRPr lang="zh-CN" altLang="en-US" sz="4400" b="1">
              <a:solidFill>
                <a:srgbClr val="660033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9459" name="图片 19458" descr="WENZI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47800"/>
            <a:ext cx="7772400" cy="439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19459" descr="a%20kneeli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3588" y="5791200"/>
            <a:ext cx="509587" cy="833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统一货币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304800"/>
            <a:ext cx="3792538" cy="617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228600" y="609600"/>
            <a:ext cx="3810000" cy="1162050"/>
          </a:xfrm>
          <a:prstGeom prst="rect">
            <a:avLst/>
          </a:prstGeom>
          <a:solidFill>
            <a:srgbClr val="00FF00"/>
          </a:solidFill>
          <a:ln w="635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600">
                <a:latin typeface="Times New Roman" panose="02020603050405020304" pitchFamily="2" charset="0"/>
                <a:ea typeface="宋体" panose="02010600030101010101" pitchFamily="2" charset="-122"/>
              </a:rPr>
              <a:t>统一货币</a:t>
            </a:r>
            <a:endParaRPr lang="zh-CN" altLang="en-US" sz="66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8077200" y="3048000"/>
            <a:ext cx="7207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楚</a:t>
            </a:r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7315200" y="55626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韩赵魏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8077200" y="685800"/>
            <a:ext cx="10668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齐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燕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7162800" y="8382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刀币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7162800" y="31242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铜贝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文本框 20488"/>
          <p:cNvSpPr txBox="1"/>
          <p:nvPr/>
        </p:nvSpPr>
        <p:spPr>
          <a:xfrm>
            <a:off x="7315200" y="51054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布币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0" name="文本框 20489"/>
          <p:cNvSpPr txBox="1"/>
          <p:nvPr/>
        </p:nvSpPr>
        <p:spPr>
          <a:xfrm>
            <a:off x="4876800" y="2895600"/>
            <a:ext cx="7207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秦</a:t>
            </a:r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圆角矩形标注 20490"/>
          <p:cNvSpPr/>
          <p:nvPr/>
        </p:nvSpPr>
        <p:spPr>
          <a:xfrm>
            <a:off x="1066800" y="3200400"/>
            <a:ext cx="2819400" cy="990600"/>
          </a:xfrm>
          <a:prstGeom prst="wedgeRoundRectCallout">
            <a:avLst>
              <a:gd name="adj1" fmla="val 67847"/>
              <a:gd name="adj2" fmla="val 7852"/>
              <a:gd name="adj3" fmla="val 16667"/>
            </a:avLst>
          </a:prstGeom>
          <a:solidFill>
            <a:srgbClr val="66FF33"/>
          </a:soli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>
              <a:buClr>
                <a:srgbClr val="000000"/>
              </a:buClr>
            </a:pPr>
            <a:r>
              <a:rPr lang="zh-CN" altLang="en-US" sz="2800" b="1">
                <a:solidFill>
                  <a:srgbClr val="660033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圆形方孔钱</a:t>
            </a:r>
            <a:endParaRPr lang="zh-CN" altLang="en-US" sz="2800" b="1">
              <a:solidFill>
                <a:srgbClr val="660033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lvl="0" algn="ctr">
              <a:buClr>
                <a:srgbClr val="000000"/>
              </a:buClr>
            </a:pPr>
            <a:r>
              <a:rPr lang="en-US" altLang="zh-CN" sz="2800" b="1">
                <a:solidFill>
                  <a:srgbClr val="660033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b="1">
                <a:solidFill>
                  <a:srgbClr val="660033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秦半两</a:t>
            </a:r>
            <a:r>
              <a:rPr lang="en-US" altLang="zh-CN" sz="2800" b="1">
                <a:solidFill>
                  <a:srgbClr val="660033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endParaRPr lang="en-US" altLang="zh-CN" sz="2800" b="1">
              <a:solidFill>
                <a:srgbClr val="660033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20492" name="图片 20491" descr="a%20kneeli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4413" y="5791200"/>
            <a:ext cx="509587" cy="833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6" name="对象 21505"/>
          <p:cNvGraphicFramePr>
            <a:graphicFrameLocks noChangeAspect="1"/>
          </p:cNvGraphicFramePr>
          <p:nvPr/>
        </p:nvGraphicFramePr>
        <p:xfrm>
          <a:off x="990600" y="609600"/>
          <a:ext cx="248602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486025" imgH="933450" progId="Paint.Picture">
                  <p:embed/>
                </p:oleObj>
              </mc:Choice>
              <mc:Fallback>
                <p:oleObj name="" r:id="rId1" imgW="2486025" imgH="9334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90600" y="609600"/>
                        <a:ext cx="2486025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7" name="文本框 21506"/>
          <p:cNvSpPr txBox="1"/>
          <p:nvPr/>
        </p:nvSpPr>
        <p:spPr>
          <a:xfrm>
            <a:off x="914400" y="1676400"/>
            <a:ext cx="3429000" cy="119062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65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度：长度。</a:t>
            </a:r>
            <a:endParaRPr lang="zh-CN" altLang="en-US" sz="4000" b="1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  <a:p>
            <a:pPr lvl="0">
              <a:lnSpc>
                <a:spcPct val="65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单位：尺</a:t>
            </a:r>
            <a:endParaRPr lang="zh-CN" altLang="en-US" sz="4000" b="1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762000" y="5105400"/>
            <a:ext cx="3352800" cy="119062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65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量：容量。</a:t>
            </a:r>
            <a:endParaRPr lang="zh-CN" altLang="en-US" sz="4000" b="1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  <a:p>
            <a:pPr lvl="0">
              <a:lnSpc>
                <a:spcPct val="65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单位：升</a:t>
            </a:r>
            <a:endParaRPr lang="zh-CN" altLang="en-US" sz="4000" b="1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4724400" y="3124200"/>
            <a:ext cx="3352800" cy="119062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65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衡：重量</a:t>
            </a:r>
            <a:endParaRPr lang="zh-CN" altLang="en-US" sz="4000" b="1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  <a:p>
            <a:pPr lvl="0">
              <a:lnSpc>
                <a:spcPct val="65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单位：斤</a:t>
            </a:r>
            <a:endParaRPr lang="zh-CN" altLang="en-US" sz="4000" b="1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4495800" y="4648200"/>
            <a:ext cx="4191000" cy="1069975"/>
          </a:xfrm>
          <a:prstGeom prst="rect">
            <a:avLst/>
          </a:prstGeom>
          <a:solidFill>
            <a:srgbClr val="00FF00"/>
          </a:solidFill>
          <a:ln w="635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统一度量衡</a:t>
            </a:r>
            <a:endParaRPr lang="zh-CN" altLang="en-US" sz="6000" b="1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pic>
        <p:nvPicPr>
          <p:cNvPr id="21511" name="图片 21510" descr="sub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971800"/>
            <a:ext cx="3430588" cy="2036763"/>
          </a:xfrm>
          <a:prstGeom prst="rect">
            <a:avLst/>
          </a:prstGeom>
          <a:noFill/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1512" name="图片 21511" descr="a%20kneeli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3588" y="5791200"/>
            <a:ext cx="509587" cy="833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图片 21512" descr="秦量"/>
          <p:cNvPicPr>
            <a:picLocks noChangeAspect="1"/>
          </p:cNvPicPr>
          <p:nvPr/>
        </p:nvPicPr>
        <p:blipFill>
          <a:blip r:embed="rId6"/>
          <a:srcRect t="32222" r="2150" b="2222"/>
          <a:stretch>
            <a:fillRect/>
          </a:stretch>
        </p:blipFill>
        <p:spPr>
          <a:xfrm>
            <a:off x="4953000" y="228600"/>
            <a:ext cx="2627313" cy="281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文本占位符 22529" descr="直道"/>
          <p:cNvPicPr>
            <a:picLocks noChangeAspect="1"/>
          </p:cNvPicPr>
          <p:nvPr>
            <p:ph type="body" idx="1"/>
          </p:nvPr>
        </p:nvPicPr>
        <p:blipFill>
          <a:blip r:embed="rId1"/>
          <a:srcRect l="2762"/>
          <a:stretch>
            <a:fillRect/>
          </a:stretch>
        </p:blipFill>
        <p:spPr>
          <a:xfrm>
            <a:off x="152400" y="1066800"/>
            <a:ext cx="3935413" cy="4967288"/>
          </a:xfrm>
          <a:ln/>
        </p:spPr>
      </p:pic>
      <p:pic>
        <p:nvPicPr>
          <p:cNvPr id="22531" name="图片 22530" descr="铜车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0" y="1066800"/>
            <a:ext cx="5003800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标题 22531"/>
          <p:cNvSpPr>
            <a:spLocks noGrp="1" noRot="1"/>
          </p:cNvSpPr>
          <p:nvPr>
            <p:ph type="title"/>
          </p:nvPr>
        </p:nvSpPr>
        <p:spPr>
          <a:xfrm>
            <a:off x="304800" y="0"/>
            <a:ext cx="4370388" cy="1069975"/>
          </a:xfrm>
          <a:solidFill>
            <a:srgbClr val="00FF00">
              <a:alpha val="100000"/>
            </a:srgbClr>
          </a:solidFill>
          <a:ln w="63500">
            <a:solidFill>
              <a:srgbClr val="FF00FF"/>
            </a:solidFill>
            <a:miter/>
          </a:ln>
        </p:spPr>
        <p:txBody>
          <a:bodyPr vert="horz" wrap="square" anchor="t">
            <a:spAutoFit/>
          </a:bodyPr>
          <a:p>
            <a:pPr algn="l">
              <a:spcBef>
                <a:spcPct val="50000"/>
              </a:spcBef>
              <a:buClr>
                <a:srgbClr val="000000"/>
              </a:buClr>
              <a:buNone/>
            </a:pPr>
            <a:r>
              <a:rPr lang="zh-CN" altLang="en-US" sz="6000" b="1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统一车轨</a:t>
            </a:r>
            <a:endParaRPr lang="zh-CN" altLang="en-US" sz="6000" b="1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pic>
        <p:nvPicPr>
          <p:cNvPr id="22533" name="图片 22532" descr="a%20kneeli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9463" y="5943600"/>
            <a:ext cx="371475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228600" y="304800"/>
            <a:ext cx="724058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一、秦的统一</a:t>
            </a:r>
            <a:endParaRPr lang="zh-CN" altLang="en-US" sz="240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304800" y="1143000"/>
            <a:ext cx="2743200" cy="365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3200">
                <a:latin typeface="黑体" panose="02010609060101010101" pitchFamily="1" charset="-122"/>
                <a:ea typeface="黑体" panose="02010609060101010101" pitchFamily="1" charset="-122"/>
              </a:rPr>
              <a:t>、时间：</a:t>
            </a:r>
            <a:endParaRPr lang="zh-CN" altLang="en-US" sz="320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3200">
                <a:latin typeface="黑体" panose="02010609060101010101" pitchFamily="1" charset="-122"/>
                <a:ea typeface="黑体" panose="02010609060101010101" pitchFamily="1" charset="-122"/>
              </a:rPr>
              <a:t>、领导者：</a:t>
            </a:r>
            <a:endParaRPr lang="zh-CN" altLang="en-US" sz="320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lang="zh-CN" altLang="en-US" sz="3200">
                <a:latin typeface="黑体" panose="02010609060101010101" pitchFamily="1" charset="-122"/>
                <a:ea typeface="黑体" panose="02010609060101010101" pitchFamily="1" charset="-122"/>
              </a:rPr>
              <a:t>、策略：</a:t>
            </a:r>
            <a:endParaRPr lang="zh-CN" altLang="en-US" sz="320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>
                <a:latin typeface="黑体" panose="02010609060101010101" pitchFamily="1" charset="-122"/>
                <a:ea typeface="黑体" panose="02010609060101010101" pitchFamily="1" charset="-122"/>
              </a:rPr>
              <a:t>4</a:t>
            </a:r>
            <a:r>
              <a:rPr lang="zh-CN" altLang="en-US" sz="3200">
                <a:latin typeface="黑体" panose="02010609060101010101" pitchFamily="1" charset="-122"/>
                <a:ea typeface="黑体" panose="02010609060101010101" pitchFamily="1" charset="-122"/>
              </a:rPr>
              <a:t>、</a:t>
            </a:r>
            <a:r>
              <a:rPr lang="zh-CN" altLang="en-US" sz="3200">
                <a:latin typeface="黑体" panose="02010609060101010101" pitchFamily="1" charset="-122"/>
                <a:ea typeface="黑体" panose="02010609060101010101" pitchFamily="1" charset="-122"/>
                <a:hlinkClick r:id="rId1" action="ppaction://hlinksldjump"/>
              </a:rPr>
              <a:t>过</a:t>
            </a:r>
            <a:r>
              <a:rPr lang="zh-CN" altLang="en-US" sz="3200">
                <a:latin typeface="黑体" panose="02010609060101010101" pitchFamily="1" charset="-122"/>
                <a:ea typeface="黑体" panose="02010609060101010101" pitchFamily="1" charset="-122"/>
              </a:rPr>
              <a:t>程：</a:t>
            </a:r>
            <a:endParaRPr lang="zh-CN" altLang="en-US" sz="320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>
                <a:latin typeface="黑体" panose="02010609060101010101" pitchFamily="1" charset="-122"/>
                <a:ea typeface="黑体" panose="02010609060101010101" pitchFamily="1" charset="-122"/>
              </a:rPr>
              <a:t>5</a:t>
            </a:r>
            <a:r>
              <a:rPr lang="zh-CN" altLang="en-US" sz="3200">
                <a:latin typeface="黑体" panose="02010609060101010101" pitchFamily="1" charset="-122"/>
                <a:ea typeface="黑体" panose="02010609060101010101" pitchFamily="1" charset="-122"/>
              </a:rPr>
              <a:t>、结果：</a:t>
            </a:r>
            <a:endParaRPr lang="zh-CN" altLang="en-US" sz="320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>
                <a:latin typeface="黑体" panose="02010609060101010101" pitchFamily="1" charset="-122"/>
                <a:ea typeface="黑体" panose="02010609060101010101" pitchFamily="1" charset="-122"/>
              </a:rPr>
              <a:t>6</a:t>
            </a:r>
            <a:r>
              <a:rPr lang="zh-CN" altLang="en-US" sz="3200">
                <a:latin typeface="黑体" panose="02010609060101010101" pitchFamily="1" charset="-122"/>
                <a:ea typeface="黑体" panose="02010609060101010101" pitchFamily="1" charset="-122"/>
              </a:rPr>
              <a:t>、意义：</a:t>
            </a:r>
            <a:endParaRPr lang="zh-CN" altLang="en-US" sz="320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2514600" y="1066800"/>
            <a:ext cx="457200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公元前</a:t>
            </a:r>
            <a:r>
              <a:rPr lang="en-US" altLang="zh-CN" sz="2800" b="1">
                <a:solidFill>
                  <a:srgbClr val="FF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230</a:t>
            </a:r>
            <a:r>
              <a:rPr lang="zh-CN" altLang="en-US" sz="2800" b="1">
                <a:solidFill>
                  <a:srgbClr val="FF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年</a:t>
            </a:r>
            <a:r>
              <a:rPr lang="en-US" altLang="zh-CN" sz="2800" b="1">
                <a:solidFill>
                  <a:srgbClr val="FF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—</a:t>
            </a:r>
            <a:r>
              <a:rPr lang="zh-CN" altLang="en-US" sz="2800" b="1">
                <a:solidFill>
                  <a:srgbClr val="FF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公元前</a:t>
            </a:r>
            <a:r>
              <a:rPr lang="en-US" altLang="zh-CN" sz="2800" b="1">
                <a:solidFill>
                  <a:srgbClr val="FF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221</a:t>
            </a:r>
            <a:r>
              <a:rPr lang="zh-CN" altLang="en-US" sz="2800" b="1">
                <a:solidFill>
                  <a:srgbClr val="FF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年</a:t>
            </a:r>
            <a:endParaRPr lang="zh-CN" altLang="en-US" sz="2800" b="1">
              <a:solidFill>
                <a:srgbClr val="FF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2514600" y="2286000"/>
            <a:ext cx="3581400" cy="5191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i="1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远交近攻、各个击破</a:t>
            </a:r>
            <a:endParaRPr lang="zh-CN" altLang="en-US" sz="2800" b="1" i="1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2514600" y="2971800"/>
            <a:ext cx="419100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i="1">
                <a:latin typeface="Arial" panose="020B0604020202020204" pitchFamily="34" charset="0"/>
                <a:ea typeface="黑体" panose="02010609060101010101" pitchFamily="1" charset="-122"/>
              </a:rPr>
              <a:t>韩、赵、魏、楚、燕、齐</a:t>
            </a:r>
            <a:endParaRPr lang="zh-CN" altLang="en-US" sz="2800" b="1" i="1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2209800" y="4267200"/>
            <a:ext cx="6629400" cy="20113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①结束了长期以来分立混战局面，建立了统一的秦王朝；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②有利于当时人民安居乐业和社会经济文化的发展。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5128" name="矩形 5127"/>
          <p:cNvSpPr/>
          <p:nvPr/>
        </p:nvSpPr>
        <p:spPr>
          <a:xfrm>
            <a:off x="2514600" y="1676400"/>
            <a:ext cx="281940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i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秦王嬴政</a:t>
            </a:r>
            <a:endParaRPr lang="zh-CN" altLang="en-US" sz="2800" b="1" i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5129" name="文本框 5128"/>
          <p:cNvSpPr txBox="1"/>
          <p:nvPr/>
        </p:nvSpPr>
        <p:spPr>
          <a:xfrm>
            <a:off x="2209800" y="3620135"/>
            <a:ext cx="620649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ea typeface="黑体" panose="02010609060101010101" pitchFamily="1" charset="-122"/>
                <a:cs typeface="+mn-ea"/>
                <a:sym typeface="+mn-ea"/>
              </a:rPr>
              <a:t>公元前221年，秦朝建立，定都咸阳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5" grpId="0" animBg="1"/>
      <p:bldP spid="5126" grpId="0" animBg="1"/>
      <p:bldP spid="5127" grpId="0" bldLvl="0" animBg="1"/>
      <p:bldP spid="5128" grpId="0" animBg="1"/>
      <p:bldP spid="512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秦疆"/>
          <p:cNvPicPr>
            <a:picLocks noChangeAspect="1"/>
          </p:cNvPicPr>
          <p:nvPr/>
        </p:nvPicPr>
        <p:blipFill>
          <a:blip r:embed="rId1"/>
          <a:srcRect l="15384" t="5975" r="15385" b="37993"/>
          <a:stretch>
            <a:fillRect/>
          </a:stretch>
        </p:blipFill>
        <p:spPr>
          <a:xfrm>
            <a:off x="0" y="0"/>
            <a:ext cx="52927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3554"/>
          <p:cNvSpPr txBox="1"/>
          <p:nvPr/>
        </p:nvSpPr>
        <p:spPr>
          <a:xfrm>
            <a:off x="6096000" y="609600"/>
            <a:ext cx="1981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>
                <a:solidFill>
                  <a:srgbClr val="FF33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筑长城</a:t>
            </a:r>
            <a:endParaRPr lang="zh-CN" altLang="en-US" sz="4400" b="1">
              <a:solidFill>
                <a:srgbClr val="FF33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5219700" y="1700213"/>
            <a:ext cx="3924300" cy="3751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为抗御</a:t>
            </a:r>
            <a:r>
              <a:rPr lang="zh-CN" altLang="en-US" sz="3200" b="1" u="sng">
                <a:latin typeface="Times New Roman" panose="02020603050405020304" pitchFamily="2" charset="0"/>
                <a:ea typeface="宋体" panose="02010600030101010101" pitchFamily="2" charset="-122"/>
              </a:rPr>
              <a:t>         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，秦始皇筑起一条西起</a:t>
            </a:r>
            <a:r>
              <a:rPr lang="zh-CN" altLang="en-US" sz="3200" b="1" u="sng"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、东至</a:t>
            </a:r>
            <a:r>
              <a:rPr lang="zh-CN" altLang="en-US" sz="3200" b="1" u="sng"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的长城，历史上称“万里长城”。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7162800" y="18288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匈奴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5638800" y="32766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临洮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7543800" y="32766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辽东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23560" name="组合 23559"/>
          <p:cNvGrpSpPr/>
          <p:nvPr/>
        </p:nvGrpSpPr>
        <p:grpSpPr>
          <a:xfrm>
            <a:off x="468313" y="2420938"/>
            <a:ext cx="1371600" cy="731837"/>
            <a:chOff x="0" y="0"/>
            <a:chExt cx="864" cy="461"/>
          </a:xfrm>
        </p:grpSpPr>
        <p:sp>
          <p:nvSpPr>
            <p:cNvPr id="23561" name="椭圆 23560"/>
            <p:cNvSpPr/>
            <p:nvPr/>
          </p:nvSpPr>
          <p:spPr>
            <a:xfrm>
              <a:off x="528" y="0"/>
              <a:ext cx="144" cy="144"/>
            </a:xfrm>
            <a:prstGeom prst="ellipse">
              <a:avLst/>
            </a:prstGeom>
            <a:noFill/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>
                <a:buClr>
                  <a:srgbClr val="000000"/>
                </a:buClr>
              </a:pPr>
              <a:endParaRPr sz="240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3562" name="文本框 23561"/>
            <p:cNvSpPr txBox="1"/>
            <p:nvPr/>
          </p:nvSpPr>
          <p:spPr>
            <a:xfrm>
              <a:off x="0" y="96"/>
              <a:ext cx="86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3200" b="1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临洮</a:t>
              </a:r>
              <a:endParaRPr lang="zh-CN" altLang="en-US" sz="32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563" name="组合 23562"/>
          <p:cNvGrpSpPr/>
          <p:nvPr/>
        </p:nvGrpSpPr>
        <p:grpSpPr>
          <a:xfrm>
            <a:off x="4643438" y="404813"/>
            <a:ext cx="1600200" cy="579437"/>
            <a:chOff x="0" y="0"/>
            <a:chExt cx="1008" cy="365"/>
          </a:xfrm>
        </p:grpSpPr>
        <p:sp>
          <p:nvSpPr>
            <p:cNvPr id="23564" name="椭圆 23563"/>
            <p:cNvSpPr/>
            <p:nvPr/>
          </p:nvSpPr>
          <p:spPr>
            <a:xfrm>
              <a:off x="0" y="192"/>
              <a:ext cx="144" cy="144"/>
            </a:xfrm>
            <a:prstGeom prst="ellipse">
              <a:avLst/>
            </a:prstGeom>
            <a:noFill/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5" name="文本框 23564"/>
            <p:cNvSpPr txBox="1"/>
            <p:nvPr/>
          </p:nvSpPr>
          <p:spPr>
            <a:xfrm>
              <a:off x="144" y="0"/>
              <a:ext cx="86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3200" b="1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辽东</a:t>
              </a:r>
              <a:endParaRPr lang="zh-CN" altLang="en-US" sz="32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3566" name="图片 23565" descr="a%20kneeli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3588" y="5791200"/>
            <a:ext cx="509587" cy="833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3048000"/>
            <a:ext cx="7239000" cy="116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24578"/>
          <p:cNvSpPr/>
          <p:nvPr/>
        </p:nvSpPr>
        <p:spPr>
          <a:xfrm>
            <a:off x="457200" y="1447800"/>
            <a:ext cx="8001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、秦朝是我国历史上第一个统一的多民族的中央集权的封建国家。当时通行于全国各地的货币是（ ）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762000" y="2286000"/>
            <a:ext cx="363538" cy="5191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 wrap="none" anchor="t">
            <a:spAutoFit/>
          </a:bodyPr>
          <a:p>
            <a:pPr lvl="0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秦朝疆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381000" y="3048000"/>
            <a:ext cx="1524000" cy="825500"/>
          </a:xfrm>
          <a:prstGeom prst="rect">
            <a:avLst/>
          </a:prstGeom>
          <a:solidFill>
            <a:srgbClr val="00FF00"/>
          </a:solidFill>
          <a:ln w="635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>
                <a:solidFill>
                  <a:srgbClr val="660033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陇西</a:t>
            </a:r>
            <a:endParaRPr lang="zh-CN" altLang="en-US" sz="4400" b="1">
              <a:solidFill>
                <a:srgbClr val="660033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4419600" y="6032500"/>
            <a:ext cx="1447800" cy="825500"/>
          </a:xfrm>
          <a:prstGeom prst="rect">
            <a:avLst/>
          </a:prstGeom>
          <a:solidFill>
            <a:srgbClr val="00FF00"/>
          </a:solidFill>
          <a:ln w="635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>
                <a:solidFill>
                  <a:srgbClr val="660033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南海</a:t>
            </a:r>
            <a:endParaRPr lang="zh-CN" altLang="en-US" sz="4400" b="1">
              <a:solidFill>
                <a:srgbClr val="660033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8001000" y="2667000"/>
            <a:ext cx="685800" cy="1495425"/>
          </a:xfrm>
          <a:prstGeom prst="rect">
            <a:avLst/>
          </a:prstGeom>
          <a:solidFill>
            <a:srgbClr val="00FF00"/>
          </a:solidFill>
          <a:ln w="635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>
                <a:solidFill>
                  <a:srgbClr val="660033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东海</a:t>
            </a:r>
            <a:endParaRPr lang="zh-CN" altLang="en-US" sz="4400" b="1">
              <a:solidFill>
                <a:srgbClr val="660033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3962400" y="990600"/>
            <a:ext cx="2667000" cy="825500"/>
          </a:xfrm>
          <a:prstGeom prst="rect">
            <a:avLst/>
          </a:prstGeom>
          <a:solidFill>
            <a:srgbClr val="00FF00"/>
          </a:solidFill>
          <a:ln w="635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>
                <a:solidFill>
                  <a:srgbClr val="660033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长城一带</a:t>
            </a:r>
            <a:endParaRPr lang="zh-CN" altLang="en-US" sz="4400" b="1">
              <a:solidFill>
                <a:srgbClr val="660033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1600200" y="0"/>
            <a:ext cx="3048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秦朝疆域</a:t>
            </a:r>
            <a:endParaRPr lang="zh-CN" altLang="en-US" sz="320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6" grpId="0" animBg="1"/>
      <p:bldP spid="8197" grpId="0" animBg="1"/>
      <p:bldP spid="819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西周分封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1219200"/>
            <a:ext cx="6019800" cy="3509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6146"/>
          <p:cNvSpPr/>
          <p:nvPr/>
        </p:nvSpPr>
        <p:spPr>
          <a:xfrm>
            <a:off x="457200" y="685800"/>
            <a:ext cx="1905000" cy="1524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动脑筋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0" y="2133600"/>
            <a:ext cx="2895600" cy="399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西周的分封制，对拓展周的统治、加强王室权力起了重要作用。请根据春秋战国有关历史想想：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2667000" y="4724400"/>
            <a:ext cx="6248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假如你是秦王嬴政，在灭六国后，你是否还会采用分封制？为什么？</a:t>
            </a:r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2276475" y="228600"/>
            <a:ext cx="68675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>
                <a:latin typeface="Times New Roman" panose="02020603050405020304" pitchFamily="2" charset="0"/>
                <a:ea typeface="隶书" panose="02010509060101010101" pitchFamily="1" charset="-122"/>
              </a:rPr>
              <a:t>中央集权制度</a:t>
            </a:r>
            <a:endParaRPr lang="zh-CN" altLang="en-US" sz="6000" b="1"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228600" y="304800"/>
            <a:ext cx="8153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二、</a:t>
            </a:r>
            <a:r>
              <a:rPr lang="zh-CN" altLang="en-US" sz="3600">
                <a:solidFill>
                  <a:srgbClr val="000099"/>
                </a:solidFill>
                <a:ea typeface="黑体" panose="02010609060101010101" pitchFamily="1" charset="-122"/>
                <a:sym typeface="+mn-ea"/>
              </a:rPr>
              <a:t>中央集权制度的</a:t>
            </a:r>
            <a:r>
              <a:rPr lang="zh-CN" altLang="en-US" sz="360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建立</a:t>
            </a:r>
            <a:endParaRPr lang="zh-CN" altLang="en-US" sz="360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1219200" y="1447800"/>
            <a:ext cx="3352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457200" y="2057400"/>
            <a:ext cx="1066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1</a:t>
            </a:r>
            <a:r>
              <a:rPr lang="zh-CN" altLang="en-US" sz="320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、措施</a:t>
            </a:r>
            <a:endParaRPr lang="zh-CN" altLang="en-US" sz="320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1676400" y="2286000"/>
            <a:ext cx="6781800" cy="946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②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在中央设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hlinkClick r:id="rId1" action="ppaction://hlinksldjump"/>
              </a:rPr>
              <a:t>丞相、太尉、御史大夫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三个主要官职，绝对服从和执行皇帝命令。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174" name="矩形 7173"/>
          <p:cNvSpPr/>
          <p:nvPr/>
        </p:nvSpPr>
        <p:spPr>
          <a:xfrm>
            <a:off x="1752600" y="1143000"/>
            <a:ext cx="6705600" cy="944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①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建立中央集权制度，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开创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1" charset="-122"/>
                <a:ea typeface="黑体" panose="02010609060101010101" pitchFamily="1" charset="-122"/>
                <a:hlinkClick r:id="rId2" action="ppaction://hlinksldjump"/>
              </a:rPr>
              <a:t>皇帝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制度，自称“始皇帝”，军国大事均由皇帝裁决。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175" name="矩形 7174"/>
          <p:cNvSpPr/>
          <p:nvPr/>
        </p:nvSpPr>
        <p:spPr>
          <a:xfrm>
            <a:off x="1752600" y="3505200"/>
            <a:ext cx="6705600" cy="944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③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在地方实行郡县制，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郡县长官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由皇帝直接任免。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176" name="左大括号 7175"/>
          <p:cNvSpPr/>
          <p:nvPr/>
        </p:nvSpPr>
        <p:spPr>
          <a:xfrm>
            <a:off x="990600" y="2362200"/>
            <a:ext cx="228600" cy="3200400"/>
          </a:xfrm>
          <a:prstGeom prst="leftBrace">
            <a:avLst>
              <a:gd name="adj1" fmla="val 116666"/>
              <a:gd name="adj2" fmla="val 50000"/>
            </a:avLst>
          </a:prstGeom>
          <a:noFill/>
          <a:ln w="9525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7177" name="左大括号 7176"/>
          <p:cNvSpPr/>
          <p:nvPr/>
        </p:nvSpPr>
        <p:spPr>
          <a:xfrm>
            <a:off x="1447800" y="1676400"/>
            <a:ext cx="228600" cy="2133600"/>
          </a:xfrm>
          <a:prstGeom prst="leftBrace">
            <a:avLst>
              <a:gd name="adj1" fmla="val 7777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8" name="文本框 7177"/>
          <p:cNvSpPr txBox="1"/>
          <p:nvPr/>
        </p:nvSpPr>
        <p:spPr>
          <a:xfrm>
            <a:off x="457200" y="4343400"/>
            <a:ext cx="1066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2</a:t>
            </a:r>
            <a:r>
              <a:rPr lang="zh-CN" altLang="en-US" sz="320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、作用</a:t>
            </a:r>
            <a:endParaRPr lang="zh-CN" altLang="en-US" sz="320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1524000" y="4572000"/>
            <a:ext cx="548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①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巩固了国家的统一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7180" name="矩形 7179"/>
          <p:cNvSpPr/>
          <p:nvPr/>
        </p:nvSpPr>
        <p:spPr>
          <a:xfrm>
            <a:off x="1524000" y="5334000"/>
            <a:ext cx="525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②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加强了对人民的统治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7181" name="左大括号 7180"/>
          <p:cNvSpPr/>
          <p:nvPr/>
        </p:nvSpPr>
        <p:spPr>
          <a:xfrm>
            <a:off x="1447800" y="4724400"/>
            <a:ext cx="152400" cy="10668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 bldLvl="0" animBg="1"/>
      <p:bldP spid="7175" grpId="0" bldLvl="0" animBg="1"/>
      <p:bldP spid="7179" grpId="0"/>
      <p:bldP spid="71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381000" y="426720"/>
            <a:ext cx="509143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三、</a:t>
            </a:r>
            <a:r>
              <a:rPr lang="zh-CN" altLang="en-US" sz="3600">
                <a:solidFill>
                  <a:srgbClr val="000099"/>
                </a:solidFill>
                <a:ea typeface="黑体" panose="02010609060101010101" pitchFamily="1" charset="-122"/>
                <a:cs typeface="+mn-ea"/>
                <a:sym typeface="+mn-ea"/>
              </a:rPr>
              <a:t>巩固</a:t>
            </a:r>
            <a:r>
              <a:rPr lang="zh-CN" altLang="en-US" sz="360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统一的措施</a:t>
            </a:r>
            <a:endParaRPr lang="zh-CN" altLang="en-US" sz="360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2286000" y="1600200"/>
            <a:ext cx="6477000" cy="36385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统一文字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：以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小篆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为标准文字，日常文书通用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隶书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2" action="ppaction://hlinksldjump"/>
              </a:rPr>
              <a:t>统一货币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：以秦国的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圆形方孔钱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作为流通货币。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3" action="ppaction://hlinksldjump"/>
              </a:rPr>
              <a:t>统一度量衡。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修建驰道和直道，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4" action="ppaction://hlinksldjump"/>
              </a:rPr>
              <a:t>统一车轨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修筑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5" action="ppaction://hlinksldjump"/>
              </a:rPr>
              <a:t>长城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，抗御匈奴。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381000" y="10668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1</a:t>
            </a:r>
            <a:r>
              <a:rPr lang="zh-CN" altLang="en-US" sz="320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、目的：</a:t>
            </a:r>
            <a:endParaRPr lang="zh-CN" altLang="en-US" sz="320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2057400" y="1066800"/>
            <a:ext cx="4572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巩固国家的统一</a:t>
            </a:r>
            <a:endParaRPr lang="zh-CN" altLang="en-US" sz="280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457200" y="30480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2</a:t>
            </a:r>
            <a:r>
              <a:rPr lang="zh-CN" altLang="en-US" sz="320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、措施</a:t>
            </a:r>
            <a:endParaRPr lang="zh-CN" altLang="en-US" sz="320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9223" name="左大括号 9222"/>
          <p:cNvSpPr/>
          <p:nvPr/>
        </p:nvSpPr>
        <p:spPr>
          <a:xfrm>
            <a:off x="1981200" y="1905000"/>
            <a:ext cx="228600" cy="3200400"/>
          </a:xfrm>
          <a:prstGeom prst="leftBrace">
            <a:avLst>
              <a:gd name="adj1" fmla="val 116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24" name="矩形 9223"/>
          <p:cNvSpPr/>
          <p:nvPr/>
        </p:nvSpPr>
        <p:spPr>
          <a:xfrm>
            <a:off x="2057400" y="5410200"/>
            <a:ext cx="6629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黑体" panose="02010609060101010101" pitchFamily="1" charset="-122"/>
              </a:rPr>
              <a:t>统一措施促进了全国各地经济文化的交流和发展，同时巩固了国家的统一。</a:t>
            </a:r>
            <a:endParaRPr lang="zh-CN" altLang="en-US" sz="280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457200" y="54864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3</a:t>
            </a:r>
            <a:r>
              <a:rPr lang="zh-CN" altLang="en-US" sz="320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、作用</a:t>
            </a:r>
            <a:endParaRPr lang="zh-CN" altLang="en-US" sz="320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219">
                                            <p:txEl>
                                              <p:charRg st="25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9219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56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9219">
                                            <p:txEl>
                                              <p:charRg st="56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71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9219">
                                            <p:txEl>
                                              <p:charRg st="71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395288" y="549275"/>
            <a:ext cx="3429000" cy="16144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思考与讨论</a:t>
            </a:r>
            <a:endParaRPr lang="zh-CN" altLang="en-US" sz="36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1295400" y="2743200"/>
            <a:ext cx="68580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）秦王朝进行文字、货币、度量衡和车轨的统一，你认为有哪些好处？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457200" y="381000"/>
            <a:ext cx="8153400" cy="5861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）统一的好处：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、文字的统一，便利了国家政令的发布和民间文化的交流，并直接影响汉字的演进和发展。</a:t>
            </a:r>
            <a:endParaRPr lang="zh-CN" altLang="en-US" sz="2800" b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、货币的统一，解决了携带、流通的困难，方便了经济交流，并在我国通用了整整两千多年。</a:t>
            </a:r>
            <a:endParaRPr lang="zh-CN" altLang="en-US" sz="2800" b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、统一度量衡，解决了各地换算之间的困难，有利于经济的发展。</a:t>
            </a:r>
            <a:endParaRPr lang="zh-CN" altLang="en-US" sz="2800" b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4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、车道统一，解决了交通不便，加强了中央对地方的管辖和地区间的联系。</a:t>
            </a:r>
            <a:endParaRPr lang="zh-CN" altLang="en-US" sz="2800" b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总之，统一措施促进了全国各地经济文化的交流和发展，同时巩固了国家的统一。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914400" y="1981200"/>
            <a:ext cx="7775575" cy="3568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进步表现在：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、有利于统一国家的发展</a:t>
            </a:r>
            <a:endParaRPr lang="zh-CN" altLang="en-US" sz="3200" b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、有利于经济文化的发展</a:t>
            </a:r>
            <a:endParaRPr lang="zh-CN" altLang="en-US" sz="3200" b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、有利于加强军事的力量</a:t>
            </a:r>
            <a:endParaRPr lang="zh-CN" altLang="en-US" sz="3200" b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4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、有利于巩固民族的团结</a:t>
            </a:r>
            <a:endParaRPr lang="zh-CN" altLang="en-US" sz="3200" b="1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914400" y="685800"/>
            <a:ext cx="6934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（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）秦的统一相对于春秋战国时期的分立，有哪些进步性？</a:t>
            </a:r>
            <a:endParaRPr lang="zh-CN" altLang="en-US" sz="3200" b="1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万里长城">
  <a:themeElements>
    <a:clrScheme name="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B5B"/>
      </a:accent6>
      <a:hlink>
        <a:srgbClr val="800080"/>
      </a:hlink>
      <a:folHlink>
        <a:srgbClr val="FF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B5B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2"/>
        </a:accent3>
        <a:accent4>
          <a:srgbClr val="000000"/>
        </a:accent4>
        <a:accent5>
          <a:srgbClr val="C3D6D7"/>
        </a:accent5>
        <a:accent6>
          <a:srgbClr val="E5B75B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C"/>
        </a:accent4>
        <a:accent5>
          <a:srgbClr val="FFE2CA"/>
        </a:accent5>
        <a:accent6>
          <a:srgbClr val="E589B7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294"/>
        </a:accent4>
        <a:accent5>
          <a:srgbClr val="FFE2CA"/>
        </a:accent5>
        <a:accent6>
          <a:srgbClr val="5B89E5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9"/>
        </a:accent5>
        <a:accent6>
          <a:srgbClr val="2DB7E5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2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F2A00"/>
        </a:accent4>
        <a:accent5>
          <a:srgbClr val="E3E8FF"/>
        </a:accent5>
        <a:accent6>
          <a:srgbClr val="E5E5E5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700"/>
        </a:accent4>
        <a:accent5>
          <a:srgbClr val="FFFFFF"/>
        </a:accent5>
        <a:accent6>
          <a:srgbClr val="E5E55B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CDESIGNA</Template>
  <TotalTime>0</TotalTime>
  <Words>1514</Words>
  <Application>WPS 演示</Application>
  <PresentationFormat>在屏幕上显示</PresentationFormat>
  <Paragraphs>245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黑体</vt:lpstr>
      <vt:lpstr>Times New Roman</vt:lpstr>
      <vt:lpstr>隶书</vt:lpstr>
      <vt:lpstr>DFKai-SB</vt:lpstr>
      <vt:lpstr>PMingLiU</vt:lpstr>
      <vt:lpstr>微软雅黑</vt:lpstr>
      <vt:lpstr>MingLiU-ExtB</vt:lpstr>
      <vt:lpstr>万里长城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ASUS</cp:lastModifiedBy>
  <cp:revision>105</cp:revision>
  <dcterms:created xsi:type="dcterms:W3CDTF">2014-10-13T01:09:42Z</dcterms:created>
  <dcterms:modified xsi:type="dcterms:W3CDTF">2016-10-16T13:07:49Z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2052-10.1.0.5975</vt:lpwstr>
  </property>
</Properties>
</file>