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0"/>
  </p:notesMasterIdLst>
  <p:sldIdLst>
    <p:sldId id="272" r:id="rId3"/>
    <p:sldId id="274" r:id="rId4"/>
    <p:sldId id="314" r:id="rId5"/>
    <p:sldId id="299" r:id="rId6"/>
    <p:sldId id="294" r:id="rId7"/>
    <p:sldId id="295" r:id="rId8"/>
    <p:sldId id="301" r:id="rId9"/>
    <p:sldId id="296" r:id="rId10"/>
    <p:sldId id="302" r:id="rId11"/>
    <p:sldId id="303" r:id="rId12"/>
    <p:sldId id="293" r:id="rId13"/>
    <p:sldId id="298" r:id="rId14"/>
    <p:sldId id="276" r:id="rId15"/>
    <p:sldId id="297" r:id="rId16"/>
    <p:sldId id="300" r:id="rId17"/>
    <p:sldId id="286" r:id="rId18"/>
    <p:sldId id="285" r:id="rId19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BB424"/>
    <a:srgbClr val="1FA0EA"/>
    <a:srgbClr val="F83745"/>
    <a:srgbClr val="94E5F6"/>
    <a:srgbClr val="84C847"/>
    <a:srgbClr val="1D304D"/>
    <a:srgbClr val="62AFC8"/>
    <a:srgbClr val="4D386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99" autoAdjust="0"/>
  </p:normalViewPr>
  <p:slideViewPr>
    <p:cSldViewPr snapToGrid="0" snapToObjects="1">
      <p:cViewPr varScale="1">
        <p:scale>
          <a:sx n="114" d="100"/>
          <a:sy n="114" d="100"/>
        </p:scale>
        <p:origin x="-300" y="-108"/>
      </p:cViewPr>
      <p:guideLst>
        <p:guide orient="horz" pos="15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2814AB6-E57A-457E-B185-E177B8198A49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EAD7D46-AAA9-4785-A075-7D60ECEE01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DAEEA-27BE-4EC0-8DF7-2B2B596159C4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228D9-0727-4D14-B653-8575B64CB7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89169-7FBB-42FE-8A97-FDD5E5CA45AA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9314F-35ED-449E-8890-6DC4713AD1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B4150-F220-4D09-A2D4-A654D8FB1316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DA0A1-28DD-4620-8B5F-4B010801C1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26A44-4902-4518-BBA0-53567629EA22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6F504-20EE-4C77-9203-2E0D690A8B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D63E9-9E76-4292-BA33-F21078364391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14AC9-09D6-401F-97FD-73A3D1ECF0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B98E7-D383-4A3B-8073-B7C6D8A7A7D2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11B38-139C-473D-887A-DFE6DA5B59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10525-ABFD-43D8-A8AC-E39743FD1F06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72157-DB47-472E-A0FA-B8FD6A9CD5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8119C-7CE2-4BB7-9176-875B06F54622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712AF-3264-4CF5-9301-BF81E4895A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5D31B-FB70-47D9-AF2D-BD7837DA786C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ECAE8-6676-4F9D-A8E9-5E47C04B4E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4AE9A-9643-4BB8-A42B-BB36AE3A6C1F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1A005-E989-4BCF-A65B-893847CFFF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D36AA-067B-49BE-9E24-473B272B412E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73074-A161-42BD-9DB4-D36E43CC32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prstClr val="black">
                    <a:tint val="75000"/>
                  </a:prstClr>
                </a:solidFill>
                <a:latin typeface="Century Gothic" panose="020B0502020202020204"/>
                <a:ea typeface="微软雅黑" panose="020B0503020204020204" charset="-122"/>
              </a:defRPr>
            </a:lvl1pPr>
          </a:lstStyle>
          <a:p>
            <a:pPr>
              <a:defRPr/>
            </a:pPr>
            <a:fld id="{A88C4800-A2B2-4A37-A51F-CA5D5E9189FE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prstClr val="black">
                    <a:tint val="75000"/>
                  </a:prstClr>
                </a:solidFill>
                <a:latin typeface="Century Gothic" panose="020B0502020202020204"/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prstClr val="black">
                    <a:tint val="75000"/>
                  </a:prstClr>
                </a:solidFill>
                <a:latin typeface="Century Gothic" panose="020B0502020202020204"/>
                <a:ea typeface="微软雅黑" panose="020B0503020204020204" charset="-122"/>
              </a:defRPr>
            </a:lvl1pPr>
          </a:lstStyle>
          <a:p>
            <a:pPr>
              <a:defRPr/>
            </a:pPr>
            <a:fld id="{2D73802F-309D-477E-8C0A-4DA7B05E4C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 2"/>
          <p:cNvGrpSpPr>
            <a:grpSpLocks/>
          </p:cNvGrpSpPr>
          <p:nvPr/>
        </p:nvGrpSpPr>
        <p:grpSpPr bwMode="auto">
          <a:xfrm>
            <a:off x="6149975" y="-412750"/>
            <a:ext cx="2965450" cy="3427413"/>
            <a:chOff x="3537288" y="-948483"/>
            <a:chExt cx="5103914" cy="559430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3537288" y="772045"/>
              <a:ext cx="4057449" cy="3498061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5627489" y="1764458"/>
              <a:ext cx="2836115" cy="2446051"/>
            </a:xfrm>
            <a:prstGeom prst="triangl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247683" y="2002845"/>
              <a:ext cx="1595656" cy="1813809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26630" name="组 6"/>
            <p:cNvGrpSpPr>
              <a:grpSpLocks/>
            </p:cNvGrpSpPr>
            <p:nvPr/>
          </p:nvGrpSpPr>
          <p:grpSpPr bwMode="auto">
            <a:xfrm>
              <a:off x="4394405" y="2714374"/>
              <a:ext cx="474324" cy="1099392"/>
              <a:chOff x="4394405" y="2714374"/>
              <a:chExt cx="474324" cy="1099392"/>
            </a:xfrm>
          </p:grpSpPr>
          <p:sp>
            <p:nvSpPr>
              <p:cNvPr id="33" name="等腰三角形 32"/>
              <p:cNvSpPr/>
              <p:nvPr/>
            </p:nvSpPr>
            <p:spPr>
              <a:xfrm rot="7234736" flipV="1">
                <a:off x="4185902" y="3432603"/>
                <a:ext cx="590784" cy="17213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7234736" flipV="1">
                <a:off x="4486454" y="2924736"/>
                <a:ext cx="590784" cy="17213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rot="7234736" flipV="1">
              <a:off x="5892835" y="1068461"/>
              <a:ext cx="1064964" cy="311481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234736" flipV="1">
              <a:off x="6609442" y="463139"/>
              <a:ext cx="590784" cy="172133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26633" name="组 9"/>
            <p:cNvGrpSpPr>
              <a:grpSpLocks/>
            </p:cNvGrpSpPr>
            <p:nvPr/>
          </p:nvGrpSpPr>
          <p:grpSpPr bwMode="auto">
            <a:xfrm>
              <a:off x="5635101" y="161949"/>
              <a:ext cx="794112" cy="1600978"/>
              <a:chOff x="5036544" y="723912"/>
              <a:chExt cx="1013844" cy="2043970"/>
            </a:xfrm>
          </p:grpSpPr>
          <p:sp>
            <p:nvSpPr>
              <p:cNvPr id="30" name="等腰三角形 29"/>
              <p:cNvSpPr/>
              <p:nvPr/>
            </p:nvSpPr>
            <p:spPr>
              <a:xfrm rot="18004934" flipV="1">
                <a:off x="5361062" y="1102792"/>
                <a:ext cx="1065218" cy="3104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5123092" y="1852288"/>
                <a:ext cx="588847" cy="174416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8004934" flipV="1">
                <a:off x="4828421" y="2383241"/>
                <a:ext cx="592154" cy="174416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 rot="3726081" flipV="1">
              <a:off x="4367632" y="1342695"/>
              <a:ext cx="391264" cy="177598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3726081" flipV="1">
              <a:off x="4650096" y="1750211"/>
              <a:ext cx="329076" cy="1502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3726081" flipV="1">
              <a:off x="4540803" y="2063742"/>
              <a:ext cx="329078" cy="1502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3726081" flipV="1">
              <a:off x="7043579" y="2110382"/>
              <a:ext cx="329078" cy="1502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6811270" y="2996121"/>
              <a:ext cx="794112" cy="1600978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7517446" y="2851661"/>
              <a:ext cx="853445" cy="1794163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5" name="等腰三角形 2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 flipV="1">
              <a:off x="4815999" y="1295458"/>
              <a:ext cx="3371643" cy="2907277"/>
            </a:xfrm>
            <a:prstGeom prst="triangle">
              <a:avLst/>
            </a:prstGeom>
            <a:noFill/>
            <a:ln w="19050" cmpd="sng">
              <a:solidFill>
                <a:srgbClr val="F59E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193055" y="2324148"/>
              <a:ext cx="1631177" cy="1629836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26642" name="组 18"/>
            <p:cNvGrpSpPr>
              <a:grpSpLocks/>
            </p:cNvGrpSpPr>
            <p:nvPr/>
          </p:nvGrpSpPr>
          <p:grpSpPr bwMode="auto">
            <a:xfrm rot="-3217928">
              <a:off x="5754720" y="2669010"/>
              <a:ext cx="474324" cy="1099392"/>
              <a:chOff x="4394405" y="2714374"/>
              <a:chExt cx="474324" cy="1099392"/>
            </a:xfrm>
          </p:grpSpPr>
          <p:sp>
            <p:nvSpPr>
              <p:cNvPr id="23" name="等腰三角形 22"/>
              <p:cNvSpPr/>
              <p:nvPr/>
            </p:nvSpPr>
            <p:spPr>
              <a:xfrm rot="7234736" flipV="1">
                <a:off x="4185492" y="3429631"/>
                <a:ext cx="592906" cy="173607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7234736" flipV="1">
                <a:off x="4484592" y="2922530"/>
                <a:ext cx="592907" cy="173608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cxnSp>
          <p:nvCxnSpPr>
            <p:cNvPr id="20" name="直线连接符 19"/>
            <p:cNvCxnSpPr/>
            <p:nvPr/>
          </p:nvCxnSpPr>
          <p:spPr>
            <a:xfrm flipH="1">
              <a:off x="6955381" y="-194456"/>
              <a:ext cx="1685821" cy="2904685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4113802" y="1730772"/>
              <a:ext cx="1685821" cy="2907277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flipH="1">
              <a:off x="5067369" y="-948483"/>
              <a:ext cx="1685823" cy="2907277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626" name="文本框 34"/>
          <p:cNvSpPr txBox="1">
            <a:spLocks noChangeArrowheads="1"/>
          </p:cNvSpPr>
          <p:nvPr/>
        </p:nvSpPr>
        <p:spPr bwMode="auto">
          <a:xfrm>
            <a:off x="127000" y="1620838"/>
            <a:ext cx="7629525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800" b="1">
                <a:latin typeface="宋体" charset="-122"/>
              </a:rPr>
              <a:t>第</a:t>
            </a:r>
            <a:r>
              <a:rPr kumimoji="1" lang="en-US" altLang="zh-CN" sz="6800" b="1">
                <a:latin typeface="宋体" charset="-122"/>
              </a:rPr>
              <a:t>13</a:t>
            </a:r>
            <a:r>
              <a:rPr kumimoji="1" lang="zh-CN" altLang="en-US" sz="6800" b="1">
                <a:latin typeface="宋体" charset="-122"/>
              </a:rPr>
              <a:t>课 东汉的盛衰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0" y="341313"/>
            <a:ext cx="9447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000" b="1">
                <a:latin typeface="宋体" charset="-122"/>
              </a:rPr>
              <a:t>思考：中国封建社会盛世景象出现启示。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89025" y="1296988"/>
            <a:ext cx="73818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 b="1">
                <a:latin typeface="宋体" charset="-122"/>
              </a:rPr>
              <a:t>统治者都善于吸取前朝灭亡的教训；</a:t>
            </a:r>
            <a:endParaRPr lang="en-US" altLang="zh-CN" sz="3200" b="1">
              <a:latin typeface="宋体" charset="-122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 b="1">
                <a:latin typeface="宋体" charset="-122"/>
              </a:rPr>
              <a:t>适时调整统治政策，轻徭薄赋</a:t>
            </a:r>
            <a:endParaRPr lang="en-US" altLang="zh-CN" sz="3200" b="1">
              <a:latin typeface="宋体" charset="-122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 b="1">
                <a:latin typeface="宋体" charset="-122"/>
              </a:rPr>
              <a:t>统治者善于用人；</a:t>
            </a:r>
            <a:endParaRPr lang="en-US" altLang="zh-CN" sz="3200" b="1">
              <a:latin typeface="宋体" charset="-122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 b="1">
                <a:latin typeface="宋体" charset="-122"/>
              </a:rPr>
              <a:t>统治者加强中央集权，维护国家统一；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7063" y="893763"/>
            <a:ext cx="3725862" cy="3567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6867" name="文本框 2"/>
          <p:cNvSpPr txBox="1">
            <a:spLocks noChangeArrowheads="1"/>
          </p:cNvSpPr>
          <p:nvPr/>
        </p:nvSpPr>
        <p:spPr bwMode="auto">
          <a:xfrm>
            <a:off x="2306638" y="2216150"/>
            <a:ext cx="5054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5400" b="1">
                <a:latin typeface="宋体" charset="-122"/>
              </a:rPr>
              <a:t>二、东汉的衰败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50" y="0"/>
            <a:ext cx="1119188" cy="111918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37890" name="文本框 21"/>
          <p:cNvSpPr txBox="1">
            <a:spLocks noChangeArrowheads="1"/>
          </p:cNvSpPr>
          <p:nvPr/>
        </p:nvSpPr>
        <p:spPr bwMode="auto">
          <a:xfrm>
            <a:off x="515938" y="107950"/>
            <a:ext cx="64103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latin typeface="宋体" charset="-122"/>
              </a:rPr>
              <a:t>1.</a:t>
            </a:r>
            <a:r>
              <a:rPr kumimoji="1" lang="zh-CN" altLang="en-US" sz="4400" b="1">
                <a:latin typeface="宋体" charset="-122"/>
              </a:rPr>
              <a:t>外戚与宦官的交替专权</a:t>
            </a:r>
          </a:p>
        </p:txBody>
      </p:sp>
      <p:pic>
        <p:nvPicPr>
          <p:cNvPr id="37891" name="图片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2650" y="876300"/>
            <a:ext cx="3144838" cy="409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Box 26"/>
          <p:cNvSpPr txBox="1">
            <a:spLocks noChangeArrowheads="1"/>
          </p:cNvSpPr>
          <p:nvPr/>
        </p:nvSpPr>
        <p:spPr bwMode="auto">
          <a:xfrm>
            <a:off x="4511675" y="2130425"/>
            <a:ext cx="4249738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charset="-122"/>
              </a:rPr>
              <a:t>   你能发现此表中的问题吗？这个问题会导致什么后果？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38914" name="文本框 21"/>
          <p:cNvSpPr txBox="1">
            <a:spLocks noChangeArrowheads="1"/>
          </p:cNvSpPr>
          <p:nvPr/>
        </p:nvSpPr>
        <p:spPr bwMode="auto">
          <a:xfrm>
            <a:off x="515938" y="107950"/>
            <a:ext cx="64103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latin typeface="宋体" charset="-122"/>
              </a:rPr>
              <a:t>1.</a:t>
            </a:r>
            <a:r>
              <a:rPr kumimoji="1" lang="zh-CN" altLang="en-US" sz="4400" b="1">
                <a:latin typeface="宋体" charset="-122"/>
              </a:rPr>
              <a:t>外戚与宦官的交替专权</a:t>
            </a:r>
          </a:p>
        </p:txBody>
      </p:sp>
      <p:sp>
        <p:nvSpPr>
          <p:cNvPr id="38915" name="TextBox 22"/>
          <p:cNvSpPr txBox="1">
            <a:spLocks noChangeArrowheads="1"/>
          </p:cNvSpPr>
          <p:nvPr/>
        </p:nvSpPr>
        <p:spPr bwMode="auto">
          <a:xfrm>
            <a:off x="515938" y="1235075"/>
            <a:ext cx="530225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宋体" charset="-122"/>
              </a:rPr>
              <a:t>    </a:t>
            </a:r>
            <a:r>
              <a:rPr lang="zh-CN" altLang="en-US" sz="4400" b="1">
                <a:latin typeface="宋体" charset="-122"/>
              </a:rPr>
              <a:t>东汉中期以后，朝政全被外戚、宦官所把持，连皇帝的废立，都操纵在他们手里</a:t>
            </a:r>
            <a:r>
              <a:rPr lang="zh-CN" altLang="en-US" sz="4000" b="1">
                <a:latin typeface="宋体" charset="-122"/>
              </a:rPr>
              <a:t>。</a:t>
            </a:r>
          </a:p>
        </p:txBody>
      </p:sp>
      <p:pic>
        <p:nvPicPr>
          <p:cNvPr id="3891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0138" y="1035050"/>
            <a:ext cx="2963862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Box 2"/>
          <p:cNvSpPr txBox="1">
            <a:spLocks noChangeArrowheads="1"/>
          </p:cNvSpPr>
          <p:nvPr/>
        </p:nvSpPr>
        <p:spPr bwMode="auto">
          <a:xfrm>
            <a:off x="7064375" y="4589463"/>
            <a:ext cx="1397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宋体" charset="-122"/>
              </a:rPr>
              <a:t>跋扈将军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98650" y="4210050"/>
            <a:ext cx="3648075" cy="923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政治黑暗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39938" name="文本框 21"/>
          <p:cNvSpPr txBox="1">
            <a:spLocks noChangeArrowheads="1"/>
          </p:cNvSpPr>
          <p:nvPr/>
        </p:nvSpPr>
        <p:spPr bwMode="auto">
          <a:xfrm>
            <a:off x="233363" y="114300"/>
            <a:ext cx="91678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latin typeface="宋体" charset="-122"/>
              </a:rPr>
              <a:t>2.</a:t>
            </a:r>
            <a:r>
              <a:rPr kumimoji="1" lang="zh-CN" altLang="en-US" sz="4400" b="1">
                <a:latin typeface="宋体" charset="-122"/>
              </a:rPr>
              <a:t>东汉豪强地主的田庄经济（表现）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1800" y="601663"/>
            <a:ext cx="8591550" cy="4464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官僚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外戚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豪族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往往占有“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跨州连郡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”的田庄，驱使众多的依附农民为他们耕田种地、从事家庭手工业。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他们经济上自给自足，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十分富有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拥有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私人武装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（称“部曲”“家兵”），逐渐演变为与中央政权离心离德的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地方割据势力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68463" y="1487488"/>
            <a:ext cx="5546725" cy="9223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土地兼并严重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40962" name="文本框 21"/>
          <p:cNvSpPr txBox="1">
            <a:spLocks noChangeArrowheads="1"/>
          </p:cNvSpPr>
          <p:nvPr/>
        </p:nvSpPr>
        <p:spPr bwMode="auto">
          <a:xfrm>
            <a:off x="334963" y="311150"/>
            <a:ext cx="18669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1">
                <a:latin typeface="宋体" charset="-122"/>
              </a:rPr>
              <a:t>影响：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6125" y="396875"/>
            <a:ext cx="7896225" cy="2584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这些豪强地主逐渐演变为与中央政权离心离德的地方割据势力。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4" name="矩形 1"/>
          <p:cNvSpPr>
            <a:spLocks noChangeArrowheads="1"/>
          </p:cNvSpPr>
          <p:nvPr/>
        </p:nvSpPr>
        <p:spPr bwMode="auto">
          <a:xfrm>
            <a:off x="671513" y="2992438"/>
            <a:ext cx="77184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3600" b="1">
                <a:latin typeface="宋体" charset="-122"/>
              </a:rPr>
              <a:t>朝廷政治腐败黑暗，激化了社会矛盾，终于引发了黄巾大起义。</a:t>
            </a:r>
            <a:endParaRPr lang="en-US" altLang="zh-CN" sz="3600" b="1">
              <a:latin typeface="宋体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1"/>
          <p:cNvSpPr txBox="1">
            <a:spLocks noChangeArrowheads="1"/>
          </p:cNvSpPr>
          <p:nvPr/>
        </p:nvSpPr>
        <p:spPr bwMode="auto">
          <a:xfrm>
            <a:off x="884238" y="180975"/>
            <a:ext cx="47132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charset="-122"/>
              </a:rPr>
              <a:t>小结</a:t>
            </a:r>
          </a:p>
        </p:txBody>
      </p:sp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652463" y="1004888"/>
            <a:ext cx="80089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charset="-122"/>
              </a:rPr>
              <a:t>东汉的建立   时间（公元</a:t>
            </a:r>
            <a:r>
              <a:rPr lang="en-US" altLang="zh-CN" sz="3600" b="1">
                <a:latin typeface="宋体" charset="-122"/>
              </a:rPr>
              <a:t>25</a:t>
            </a:r>
            <a:r>
              <a:rPr lang="zh-CN" altLang="en-US" sz="3600" b="1">
                <a:latin typeface="宋体" charset="-122"/>
              </a:rPr>
              <a:t>年）</a:t>
            </a:r>
            <a:endParaRPr lang="en-US" altLang="zh-CN" sz="3600" b="1">
              <a:latin typeface="宋体" charset="-122"/>
            </a:endParaRPr>
          </a:p>
          <a:p>
            <a:r>
              <a:rPr lang="en-US" altLang="zh-CN" sz="3600" b="1">
                <a:latin typeface="宋体" charset="-122"/>
              </a:rPr>
              <a:t>             </a:t>
            </a:r>
            <a:r>
              <a:rPr lang="zh-CN" altLang="en-US" sz="3600" b="1">
                <a:latin typeface="宋体" charset="-122"/>
              </a:rPr>
              <a:t>都城（洛阳）</a:t>
            </a:r>
            <a:endParaRPr lang="en-US" altLang="zh-CN" sz="3600" b="1">
              <a:latin typeface="宋体" charset="-122"/>
            </a:endParaRPr>
          </a:p>
          <a:p>
            <a:r>
              <a:rPr lang="en-US" altLang="zh-CN" sz="3600" b="1">
                <a:latin typeface="宋体" charset="-122"/>
              </a:rPr>
              <a:t>             </a:t>
            </a:r>
            <a:r>
              <a:rPr lang="zh-CN" altLang="en-US" sz="3600" b="1">
                <a:latin typeface="宋体" charset="-122"/>
              </a:rPr>
              <a:t>建立者（光武帝刘秀）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东汉的衰败   </a:t>
            </a:r>
            <a:endParaRPr lang="en-US" altLang="zh-CN" sz="3600" b="1">
              <a:latin typeface="宋体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6525" y="3757613"/>
            <a:ext cx="6672263" cy="6461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顺应历史发展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潮流，逆之则亡。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组 2"/>
          <p:cNvGrpSpPr>
            <a:grpSpLocks/>
          </p:cNvGrpSpPr>
          <p:nvPr/>
        </p:nvGrpSpPr>
        <p:grpSpPr bwMode="auto">
          <a:xfrm>
            <a:off x="4914900" y="231775"/>
            <a:ext cx="3952875" cy="3989388"/>
            <a:chOff x="3097751" y="-948483"/>
            <a:chExt cx="5543451" cy="559430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3536330" y="772329"/>
              <a:ext cx="4058518" cy="3497276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5626811" y="1765190"/>
              <a:ext cx="2838515" cy="2446534"/>
            </a:xfrm>
            <a:prstGeom prst="triangl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97751" y="1070633"/>
              <a:ext cx="2747236" cy="2747065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43015" name="组 6"/>
            <p:cNvGrpSpPr>
              <a:grpSpLocks/>
            </p:cNvGrpSpPr>
            <p:nvPr/>
          </p:nvGrpSpPr>
          <p:grpSpPr bwMode="auto">
            <a:xfrm>
              <a:off x="4394405" y="2714374"/>
              <a:ext cx="474324" cy="1099392"/>
              <a:chOff x="4394405" y="2714374"/>
              <a:chExt cx="474324" cy="1099392"/>
            </a:xfrm>
          </p:grpSpPr>
          <p:sp>
            <p:nvSpPr>
              <p:cNvPr id="33" name="等腰三角形 32"/>
              <p:cNvSpPr/>
              <p:nvPr/>
            </p:nvSpPr>
            <p:spPr>
              <a:xfrm rot="7234736" flipV="1">
                <a:off x="4184196" y="3430342"/>
                <a:ext cx="592155" cy="17365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7234736" flipV="1">
                <a:off x="4484745" y="2922781"/>
                <a:ext cx="592155" cy="17365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rot="7234736" flipV="1">
              <a:off x="5890660" y="1069509"/>
              <a:ext cx="1066323" cy="311680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7234736" flipV="1">
              <a:off x="6608622" y="462888"/>
              <a:ext cx="592155" cy="173650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43018" name="组 9"/>
            <p:cNvGrpSpPr>
              <a:grpSpLocks/>
            </p:cNvGrpSpPr>
            <p:nvPr/>
          </p:nvGrpSpPr>
          <p:grpSpPr bwMode="auto">
            <a:xfrm>
              <a:off x="5635101" y="161949"/>
              <a:ext cx="794112" cy="1600978"/>
              <a:chOff x="5036544" y="723912"/>
              <a:chExt cx="1013844" cy="2043970"/>
            </a:xfrm>
          </p:grpSpPr>
          <p:sp>
            <p:nvSpPr>
              <p:cNvPr id="30" name="等腰三角形 29"/>
              <p:cNvSpPr/>
              <p:nvPr/>
            </p:nvSpPr>
            <p:spPr>
              <a:xfrm rot="18004934" flipV="1">
                <a:off x="5359967" y="1101014"/>
                <a:ext cx="1065795" cy="312653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5121198" y="1854181"/>
                <a:ext cx="591161" cy="173380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8004934" flipV="1">
                <a:off x="4828440" y="2385657"/>
                <a:ext cx="591161" cy="173381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 rot="3726081" flipV="1">
              <a:off x="4367859" y="1341104"/>
              <a:ext cx="389575" cy="178103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3726081" flipV="1">
              <a:off x="4650597" y="1750714"/>
              <a:ext cx="329470" cy="14916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3726081" flipV="1">
              <a:off x="4541508" y="2064603"/>
              <a:ext cx="329470" cy="14916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3726081" flipV="1">
              <a:off x="7043853" y="2111351"/>
              <a:ext cx="329470" cy="14916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6811270" y="2996121"/>
              <a:ext cx="794112" cy="1600978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7517446" y="2851661"/>
              <a:ext cx="853445" cy="1794163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5" name="等腰三角形 2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 flipV="1">
              <a:off x="4814218" y="1295473"/>
              <a:ext cx="3372822" cy="2907347"/>
            </a:xfrm>
            <a:prstGeom prst="triangle">
              <a:avLst/>
            </a:prstGeom>
            <a:noFill/>
            <a:ln w="19050" cmpd="sng">
              <a:solidFill>
                <a:srgbClr val="F59E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194912" y="2323952"/>
              <a:ext cx="1629641" cy="1631766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43027" name="组 18"/>
            <p:cNvGrpSpPr>
              <a:grpSpLocks/>
            </p:cNvGrpSpPr>
            <p:nvPr/>
          </p:nvGrpSpPr>
          <p:grpSpPr bwMode="auto">
            <a:xfrm rot="-3217928">
              <a:off x="5754720" y="2669010"/>
              <a:ext cx="474324" cy="1099392"/>
              <a:chOff x="4394405" y="2714374"/>
              <a:chExt cx="474324" cy="1099392"/>
            </a:xfrm>
          </p:grpSpPr>
          <p:sp>
            <p:nvSpPr>
              <p:cNvPr id="23" name="等腰三角形 22"/>
              <p:cNvSpPr/>
              <p:nvPr/>
            </p:nvSpPr>
            <p:spPr>
              <a:xfrm rot="7234736" flipV="1">
                <a:off x="4183998" y="3429857"/>
                <a:ext cx="592192" cy="173639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7234736" flipV="1">
                <a:off x="4484097" y="2921312"/>
                <a:ext cx="592192" cy="173639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20" name="直线连接符 19"/>
            <p:cNvCxnSpPr/>
            <p:nvPr/>
          </p:nvCxnSpPr>
          <p:spPr>
            <a:xfrm flipH="1">
              <a:off x="6955905" y="-196045"/>
              <a:ext cx="1685297" cy="2907347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4115164" y="1729572"/>
              <a:ext cx="1685297" cy="2907347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flipH="1">
              <a:off x="5068014" y="-948483"/>
              <a:ext cx="1685297" cy="2907347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010" name="文本框 38"/>
          <p:cNvSpPr txBox="1">
            <a:spLocks noChangeArrowheads="1"/>
          </p:cNvSpPr>
          <p:nvPr/>
        </p:nvSpPr>
        <p:spPr bwMode="auto">
          <a:xfrm>
            <a:off x="665163" y="2143125"/>
            <a:ext cx="29829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800" b="1">
                <a:solidFill>
                  <a:srgbClr val="F59E1D"/>
                </a:solidFill>
                <a:latin typeface="Century Gothic"/>
                <a:ea typeface="微软雅黑" pitchFamily="34" charset="-122"/>
              </a:rPr>
              <a:t>THANK</a:t>
            </a:r>
            <a:r>
              <a:rPr kumimoji="1" lang="zh-CN" altLang="en-US" sz="4800" b="1">
                <a:solidFill>
                  <a:srgbClr val="F59E1D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4800" b="1">
                <a:solidFill>
                  <a:srgbClr val="F59E1D"/>
                </a:solidFill>
                <a:latin typeface="Century Gothic"/>
                <a:ea typeface="微软雅黑" pitchFamily="34" charset="-122"/>
              </a:rPr>
              <a:t>YOU</a:t>
            </a:r>
            <a:endParaRPr kumimoji="1" lang="zh-CN" altLang="en-US" sz="4800" b="1">
              <a:solidFill>
                <a:srgbClr val="F59E1D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5163" y="2841625"/>
            <a:ext cx="364648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感谢聆听！</a:t>
            </a:r>
            <a:endParaRPr kumimoji="1"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7063" y="893763"/>
            <a:ext cx="3725862" cy="3567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7651" name="文本框 2"/>
          <p:cNvSpPr txBox="1">
            <a:spLocks noChangeArrowheads="1"/>
          </p:cNvSpPr>
          <p:nvPr/>
        </p:nvSpPr>
        <p:spPr bwMode="auto">
          <a:xfrm>
            <a:off x="2306638" y="2216150"/>
            <a:ext cx="5054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5400" b="1">
                <a:latin typeface="宋体" charset="-122"/>
              </a:rPr>
              <a:t>一、东汉的建立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50" y="0"/>
            <a:ext cx="1119188" cy="111918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638" y="207963"/>
            <a:ext cx="3322637" cy="43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8563" y="4514850"/>
            <a:ext cx="28638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Century Gothic"/>
                <a:ea typeface="微软雅黑" pitchFamily="34" charset="-122"/>
              </a:rPr>
              <a:t>王 莽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538" y="85725"/>
            <a:ext cx="7132637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97425" y="257175"/>
            <a:ext cx="37338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868988" y="4514850"/>
            <a:ext cx="30749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Century Gothic"/>
                <a:ea typeface="微软雅黑" pitchFamily="34" charset="-122"/>
              </a:rPr>
              <a:t>刘 秀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29698" name="文本框 36"/>
          <p:cNvSpPr txBox="1">
            <a:spLocks noChangeArrowheads="1"/>
          </p:cNvSpPr>
          <p:nvPr/>
        </p:nvSpPr>
        <p:spPr bwMode="auto">
          <a:xfrm>
            <a:off x="515938" y="114300"/>
            <a:ext cx="47117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latin typeface="宋体" charset="-122"/>
              </a:rPr>
              <a:t>1.</a:t>
            </a:r>
            <a:r>
              <a:rPr kumimoji="1" lang="zh-CN" altLang="en-US" sz="4400" b="1">
                <a:latin typeface="宋体" charset="-122"/>
              </a:rPr>
              <a:t>东汉政权的建立</a:t>
            </a:r>
          </a:p>
        </p:txBody>
      </p:sp>
      <p:pic>
        <p:nvPicPr>
          <p:cNvPr id="2969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055688"/>
            <a:ext cx="268128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Box 2"/>
          <p:cNvSpPr txBox="1">
            <a:spLocks noChangeArrowheads="1"/>
          </p:cNvSpPr>
          <p:nvPr/>
        </p:nvSpPr>
        <p:spPr bwMode="auto">
          <a:xfrm>
            <a:off x="3455988" y="1557338"/>
            <a:ext cx="35671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charset="-122"/>
              </a:rPr>
              <a:t>时间：公元</a:t>
            </a:r>
            <a:r>
              <a:rPr lang="en-US" altLang="zh-CN" sz="3600" b="1">
                <a:latin typeface="宋体" charset="-122"/>
              </a:rPr>
              <a:t>25</a:t>
            </a:r>
            <a:r>
              <a:rPr lang="zh-CN" altLang="en-US" sz="3600" b="1">
                <a:latin typeface="宋体" charset="-122"/>
              </a:rPr>
              <a:t>年</a:t>
            </a:r>
          </a:p>
        </p:txBody>
      </p:sp>
      <p:sp>
        <p:nvSpPr>
          <p:cNvPr id="29701" name="TextBox 11"/>
          <p:cNvSpPr txBox="1">
            <a:spLocks noChangeArrowheads="1"/>
          </p:cNvSpPr>
          <p:nvPr/>
        </p:nvSpPr>
        <p:spPr bwMode="auto">
          <a:xfrm>
            <a:off x="3455988" y="2273300"/>
            <a:ext cx="4992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charset="-122"/>
              </a:rPr>
              <a:t>建立者：刘秀（光武帝）</a:t>
            </a:r>
          </a:p>
        </p:txBody>
      </p:sp>
      <p:sp>
        <p:nvSpPr>
          <p:cNvPr id="29702" name="TextBox 12"/>
          <p:cNvSpPr txBox="1">
            <a:spLocks noChangeArrowheads="1"/>
          </p:cNvSpPr>
          <p:nvPr/>
        </p:nvSpPr>
        <p:spPr bwMode="auto">
          <a:xfrm>
            <a:off x="3455988" y="3114675"/>
            <a:ext cx="2562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charset="-122"/>
              </a:rPr>
              <a:t>都城：洛阳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08400" y="4019550"/>
            <a:ext cx="4521200" cy="7080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史称“东汉”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4938" y="107950"/>
            <a:ext cx="8874125" cy="3602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defTabSz="914400">
              <a:spcBef>
                <a:spcPct val="20000"/>
              </a:spcBef>
              <a:spcAft>
                <a:spcPts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3200" b="1" dirty="0">
                <a:solidFill>
                  <a:srgbClr val="F3FAFF">
                    <a:lumMod val="10000"/>
                  </a:srgbClr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3FAFF">
                    <a:lumMod val="10000"/>
                  </a:srgbClr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刘秀登上皇帝宝座后，面临的是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一副残破到极点的烂摊子</a:t>
            </a:r>
            <a:r>
              <a:rPr lang="zh-CN" altLang="en-US" sz="3200" b="1" dirty="0">
                <a:solidFill>
                  <a:srgbClr val="F3FAFF">
                    <a:lumMod val="10000"/>
                  </a:srgbClr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。与刘秀同时代的冯衍有一段话描写当时的状况说：</a:t>
            </a:r>
            <a:r>
              <a:rPr lang="zh-CN" altLang="en-US" sz="32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“祸拏未解，兵连不息，刑法弥深，赋敛愈重</a:t>
            </a:r>
            <a:r>
              <a:rPr lang="en-US" altLang="x-none" sz="32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……</a:t>
            </a:r>
            <a:r>
              <a:rPr lang="zh-CN" altLang="en-US" sz="32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父子流亡，夫妇离散，庐落丘墟，田畴芜秽”，以致“匹夫僮妇，咸怀怨怒”。</a:t>
            </a:r>
            <a:endParaRPr lang="zh-CN" altLang="en-US" sz="3200" b="1" noProof="1">
              <a:solidFill>
                <a:srgbClr val="0070C0"/>
              </a:solidFill>
              <a:latin typeface="楷体_GB2312" pitchFamily="49" charset="-122"/>
              <a:ea typeface="楷体_GB2312" pitchFamily="49" charset="-122"/>
              <a:cs typeface="+mn-ea"/>
              <a:sym typeface="+mn-ea"/>
            </a:endParaRPr>
          </a:p>
          <a:p>
            <a:pPr marL="342900" indent="-342900" defTabSz="914400">
              <a:spcBef>
                <a:spcPct val="20000"/>
              </a:spcBef>
              <a:spcAft>
                <a:spcPts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3200" dirty="0">
                <a:solidFill>
                  <a:srgbClr val="007A77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            </a:t>
            </a:r>
            <a:r>
              <a:rPr lang="en-US" altLang="x-none" sz="3200" b="1">
                <a:solidFill>
                  <a:srgbClr val="F3FAFF">
                    <a:lumMod val="10000"/>
                  </a:srgbClr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—— 《</a:t>
            </a:r>
            <a:r>
              <a:rPr lang="zh-CN" altLang="en-US" sz="3200" b="1" dirty="0">
                <a:solidFill>
                  <a:srgbClr val="F3FAFF">
                    <a:lumMod val="10000"/>
                  </a:srgbClr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后汉书</a:t>
            </a:r>
            <a:r>
              <a:rPr lang="en-US" altLang="x-none" sz="3200" b="1">
                <a:solidFill>
                  <a:srgbClr val="F3FAFF">
                    <a:lumMod val="10000"/>
                  </a:srgbClr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·</a:t>
            </a:r>
            <a:r>
              <a:rPr lang="zh-CN" altLang="en-US" sz="3200" b="1" dirty="0">
                <a:solidFill>
                  <a:srgbClr val="F3FAFF">
                    <a:lumMod val="10000"/>
                  </a:srgbClr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桓冯列传</a:t>
            </a:r>
            <a:r>
              <a:rPr lang="en-US" altLang="x-none" sz="3200" b="1">
                <a:solidFill>
                  <a:srgbClr val="F3FAFF">
                    <a:lumMod val="10000"/>
                  </a:srgbClr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》</a:t>
            </a:r>
            <a:r>
              <a:rPr lang="zh-CN" altLang="en-US" sz="3200" dirty="0">
                <a:solidFill>
                  <a:srgbClr val="007A77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5750" y="3709988"/>
            <a:ext cx="8723313" cy="1309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70C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汉光武帝对于面临的困境，他又采取什么样的政策巩固他的政权？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119938" y="558800"/>
            <a:ext cx="1476375" cy="174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06425" y="1122363"/>
            <a:ext cx="28035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31746" name="文本框 36"/>
          <p:cNvSpPr txBox="1">
            <a:spLocks noChangeArrowheads="1"/>
          </p:cNvSpPr>
          <p:nvPr/>
        </p:nvSpPr>
        <p:spPr bwMode="auto">
          <a:xfrm>
            <a:off x="515938" y="114300"/>
            <a:ext cx="52784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 b="1">
                <a:latin typeface="宋体" charset="-122"/>
              </a:rPr>
              <a:t>2.</a:t>
            </a:r>
            <a:r>
              <a:rPr kumimoji="1" lang="zh-CN" altLang="en-US" sz="4400" b="1">
                <a:latin typeface="宋体" charset="-122"/>
              </a:rPr>
              <a:t>光武中兴（措施）</a:t>
            </a:r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606425" y="990600"/>
            <a:ext cx="8066088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600" b="1">
                <a:latin typeface="宋体" charset="-122"/>
              </a:rPr>
              <a:t>经济：先后</a:t>
            </a:r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九次下令释放和禁止虐杀奴婢</a:t>
            </a:r>
            <a:r>
              <a:rPr lang="zh-CN" altLang="en-US" sz="3600" b="1">
                <a:latin typeface="宋体" charset="-122"/>
              </a:rPr>
              <a:t>。田赋沿袭西汉时的</a:t>
            </a:r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三十税一</a:t>
            </a:r>
            <a:r>
              <a:rPr lang="zh-CN" altLang="en-US" sz="3600" b="1">
                <a:latin typeface="宋体" charset="-122"/>
              </a:rPr>
              <a:t>，减轻农民的负担。</a:t>
            </a:r>
            <a:endParaRPr lang="en-US" altLang="zh-CN" sz="3600" b="1">
              <a:latin typeface="宋体" charset="-122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CN" altLang="en-US" sz="3600" b="1">
                <a:latin typeface="宋体" charset="-122"/>
              </a:rPr>
              <a:t>政治：</a:t>
            </a:r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整顿吏治，严惩贪官污吏</a:t>
            </a:r>
            <a:r>
              <a:rPr lang="zh-CN" altLang="en-US" sz="3600" b="1">
                <a:latin typeface="宋体" charset="-122"/>
              </a:rPr>
              <a:t>，任用</a:t>
            </a:r>
            <a:r>
              <a:rPr lang="zh-CN" altLang="en-US" sz="3600" b="1">
                <a:latin typeface="宋体" charset="-122"/>
                <a:hlinkClick r:id="rId2" action="ppaction://hlinksldjump"/>
              </a:rPr>
              <a:t>清廉</a:t>
            </a:r>
            <a:r>
              <a:rPr lang="zh-CN" altLang="en-US" sz="3600" b="1">
                <a:latin typeface="宋体" charset="-122"/>
              </a:rPr>
              <a:t>官吏。</a:t>
            </a:r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提倡节俭，裁并机构</a:t>
            </a:r>
            <a:r>
              <a:rPr lang="zh-CN" altLang="en-US" sz="3600" b="1">
                <a:latin typeface="宋体" charset="-122"/>
              </a:rPr>
              <a:t>，裁撤冗员，减少行政开支。</a:t>
            </a:r>
            <a:endParaRPr lang="en-US" altLang="zh-CN" sz="3600" b="1">
              <a:latin typeface="宋体" charset="-122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CN" altLang="en-US" sz="3600" b="1">
                <a:latin typeface="宋体" charset="-122"/>
              </a:rPr>
              <a:t>文化：扩大太学规模，兴办郡国学。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pic>
        <p:nvPicPr>
          <p:cNvPr id="32770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300" y="1135063"/>
            <a:ext cx="3275013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24"/>
          <p:cNvSpPr txBox="1">
            <a:spLocks noChangeArrowheads="1"/>
          </p:cNvSpPr>
          <p:nvPr/>
        </p:nvSpPr>
        <p:spPr bwMode="auto">
          <a:xfrm>
            <a:off x="3617913" y="2243138"/>
            <a:ext cx="461962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b="1">
                <a:latin typeface="宋体" charset="-122"/>
              </a:rPr>
              <a:t>强项令董宣</a:t>
            </a:r>
          </a:p>
        </p:txBody>
      </p:sp>
      <p:pic>
        <p:nvPicPr>
          <p:cNvPr id="3277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3788" y="1135063"/>
            <a:ext cx="3376612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左箭头 2">
            <a:hlinkClick r:id="rId4" action="ppaction://hlinksldjump"/>
          </p:cNvPr>
          <p:cNvSpPr/>
          <p:nvPr/>
        </p:nvSpPr>
        <p:spPr>
          <a:xfrm>
            <a:off x="8461375" y="4778375"/>
            <a:ext cx="280988" cy="185738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1625" y="1192213"/>
            <a:ext cx="8570913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特点：①以“柔术”治天下②注重文治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影响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：光武帝刘秀重建汉朝政权，结束了西汉末年以来长期混乱的局面，在位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余年间，社会呈现出较为安定繁荣的景象。史称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“光武中兴”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606425" y="0"/>
            <a:ext cx="482600" cy="107950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425450" y="-12700"/>
            <a:ext cx="7902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000" b="1">
                <a:latin typeface="宋体" charset="-122"/>
              </a:rPr>
              <a:t>思考：比较光武中兴与文景之治。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1288" y="695325"/>
          <a:ext cx="8831262" cy="44132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12872"/>
                <a:gridCol w="3301609"/>
                <a:gridCol w="2618020"/>
              </a:tblGrid>
              <a:tr h="572562"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光武中兴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文景之治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842078">
                <a:tc>
                  <a:txBody>
                    <a:bodyPr/>
                    <a:lstStyle/>
                    <a:p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不同点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统治思想：光武帝注重文治，儒家思想占统治地位。</a:t>
                      </a:r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内容：刘秀整顿吏治，严惩贪官污吏</a:t>
                      </a:r>
                    </a:p>
                    <a:p>
                      <a:endParaRPr lang="zh-CN" altLang="en-US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统治思想：文景时期，奉行道家“无为而治”的思想，实行休养生息的政策。</a:t>
                      </a:r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内容：无整顿吏治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842078">
                <a:tc>
                  <a:txBody>
                    <a:bodyPr/>
                    <a:lstStyle/>
                    <a:p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20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相同点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背景：都是在封建国家统一的前提下，新王朝建立前期出现的；都是在农民起义推翻前朝统治，统治阶级吸取前朝灭亡的背景下出现的。②内容：统治阶级都注重调整统治政策，如轻徭薄赋，减轻农民负担等。③结果：都呈现出政治清明、社会安定、经济发展、国力强盛的局面。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898</Words>
  <Application>WPS 演示</Application>
  <PresentationFormat>全屏显示(16:9)</PresentationFormat>
  <Paragraphs>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Century Gothic</vt:lpstr>
      <vt:lpstr>微软雅黑</vt:lpstr>
      <vt:lpstr>Arial</vt:lpstr>
      <vt:lpstr>Calibri</vt:lpstr>
      <vt:lpstr>宋体</vt:lpstr>
      <vt:lpstr>楷体_GB2312</vt:lpstr>
      <vt:lpstr>+mn-ea</vt:lpstr>
      <vt:lpstr>Wingdings</vt:lpstr>
      <vt:lpstr>第一PPT模板网-WWW.1PPT.COM</vt:lpstr>
      <vt:lpstr>第一PPT模板网-WWW.1PPT.COM 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第一PPT模板网-WWW.1PPT.COM</dc:subject>
  <dc:creator>第一PPT模板网-WWW.1PPT.COM</dc:creator>
  <cp:keywords>第一PPT模板网-WWW.1PPT.COM</cp:keywords>
  <dc:description>第一PPT模板网-WWW.1PPT.COM</dc:description>
  <cp:lastModifiedBy>Microsoft</cp:lastModifiedBy>
  <cp:revision>232</cp:revision>
  <dcterms:created xsi:type="dcterms:W3CDTF">2015-01-21T03:47:00Z</dcterms:created>
  <dcterms:modified xsi:type="dcterms:W3CDTF">2017-07-21T12:55:01Z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