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>
            <a:alphaModFix amt="67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 altLang="zh-CN" b="1"/>
              <a:t>15</a:t>
            </a:r>
            <a:r>
              <a:rPr lang="zh-CN" altLang="en-US" b="1"/>
              <a:t>、《史记》与汉赋</a:t>
            </a:r>
            <a:endParaRPr lang="zh-CN" altLang="en-US" b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一、司马迁与《史记》</a:t>
            </a:r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527685" y="1476375"/>
            <a:ext cx="4286250" cy="39052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235075" y="5864225"/>
            <a:ext cx="189039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/>
              <a:t>司马迁</a:t>
            </a:r>
            <a:endParaRPr lang="zh-CN" altLang="en-US" sz="3200" b="1"/>
          </a:p>
        </p:txBody>
      </p:sp>
      <p:sp>
        <p:nvSpPr>
          <p:cNvPr id="6" name="文本框 5"/>
          <p:cNvSpPr txBox="1"/>
          <p:nvPr/>
        </p:nvSpPr>
        <p:spPr>
          <a:xfrm>
            <a:off x="4695825" y="1947545"/>
            <a:ext cx="5662930" cy="1737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/>
              <a:t>史家之绝唱，无韵之离骚。</a:t>
            </a:r>
            <a:endParaRPr lang="zh-CN" altLang="en-US" sz="3600" b="1"/>
          </a:p>
          <a:p>
            <a:r>
              <a:rPr lang="zh-CN" altLang="en-US" sz="3600" b="1"/>
              <a:t>                                    </a:t>
            </a:r>
            <a:endParaRPr lang="zh-CN" altLang="en-US" sz="3600" b="1"/>
          </a:p>
          <a:p>
            <a:r>
              <a:rPr lang="zh-CN" altLang="en-US" sz="3600" b="1"/>
              <a:t>                                   </a:t>
            </a:r>
            <a:r>
              <a:rPr lang="en-US" altLang="zh-CN" sz="3600" b="1"/>
              <a:t>——</a:t>
            </a:r>
            <a:r>
              <a:rPr lang="zh-CN" altLang="en-US" sz="3600" b="1"/>
              <a:t>鲁迅 </a:t>
            </a:r>
            <a:endParaRPr lang="zh-CN" altLang="en-US" sz="3600" b="1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13970" y="24130"/>
            <a:ext cx="12172950" cy="681291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司马迁与《史记》概况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p>
            <a:r>
              <a:rPr lang="en-US" altLang="zh-CN" sz="3200" b="1"/>
              <a:t>1</a:t>
            </a:r>
            <a:r>
              <a:rPr lang="zh-CN" altLang="en-US" sz="3200" b="1"/>
              <a:t>、司马迁生活在（               ）时期，撰写出我国历史</a:t>
            </a:r>
            <a:endParaRPr lang="zh-CN" altLang="en-US" sz="3200" b="1"/>
          </a:p>
          <a:p>
            <a:pPr marL="0" indent="0">
              <a:buNone/>
            </a:pPr>
            <a:r>
              <a:rPr lang="zh-CN" altLang="en-US" sz="3200" b="1"/>
              <a:t>上第一部通史（            ），叙述了从传说中的（            ）和（             ）时期长达（            ）多年的历史。</a:t>
            </a:r>
            <a:endParaRPr lang="zh-CN" altLang="en-US" sz="3200" b="1"/>
          </a:p>
          <a:p>
            <a:r>
              <a:rPr lang="en-US" altLang="zh-CN" sz="3200" b="1"/>
              <a:t>2</a:t>
            </a:r>
            <a:r>
              <a:rPr lang="zh-CN" altLang="en-US" sz="3200" b="1"/>
              <a:t>史记的价值</a:t>
            </a:r>
            <a:endParaRPr lang="zh-CN" altLang="en-US" sz="3200" b="1"/>
          </a:p>
          <a:p>
            <a:r>
              <a:rPr lang="zh-CN" altLang="en-US" sz="3200" b="1"/>
              <a:t>《史记》使华夏文明第一次有了完整而相对准确的</a:t>
            </a:r>
            <a:endParaRPr lang="zh-CN" altLang="en-US" sz="3200" b="1"/>
          </a:p>
          <a:p>
            <a:pPr marL="0" indent="0">
              <a:buNone/>
            </a:pPr>
            <a:r>
              <a:rPr lang="zh-CN" altLang="en-US" sz="3200" b="1"/>
              <a:t>历史记录，从历史的角度说明了秦汉统一国家形成的</a:t>
            </a:r>
            <a:endParaRPr lang="zh-CN" altLang="en-US" sz="3200" b="1"/>
          </a:p>
          <a:p>
            <a:pPr marL="0" indent="0">
              <a:buNone/>
            </a:pPr>
            <a:r>
              <a:rPr lang="zh-CN" altLang="en-US" sz="3200" b="1"/>
              <a:t>必然性，奠定了史学在中国传统文化中的地位。</a:t>
            </a:r>
            <a:endParaRPr lang="zh-CN" altLang="en-US" sz="3200" b="1"/>
          </a:p>
        </p:txBody>
      </p:sp>
      <p:sp>
        <p:nvSpPr>
          <p:cNvPr id="4" name="文本框 3"/>
          <p:cNvSpPr txBox="1"/>
          <p:nvPr/>
        </p:nvSpPr>
        <p:spPr>
          <a:xfrm>
            <a:off x="4479925" y="1825625"/>
            <a:ext cx="153352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</a:rPr>
              <a:t>汉武帝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08680" y="2315210"/>
            <a:ext cx="174117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</a:rPr>
              <a:t>《史记》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9407525" y="2404745"/>
            <a:ext cx="123507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3200" b="1">
                <a:solidFill>
                  <a:srgbClr val="FF0000"/>
                </a:solidFill>
              </a:rPr>
              <a:t>黄帝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61465" y="2804795"/>
            <a:ext cx="184721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3200" b="1">
                <a:solidFill>
                  <a:srgbClr val="FF0000"/>
                </a:solidFill>
              </a:rPr>
              <a:t>汉</a:t>
            </a:r>
            <a:r>
              <a:rPr lang="zh-CN" altLang="en-US" sz="3200" b="1">
                <a:solidFill>
                  <a:srgbClr val="FF0000"/>
                </a:solidFill>
              </a:rPr>
              <a:t>武帝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417820" y="2800350"/>
            <a:ext cx="10864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3200" b="1">
                <a:solidFill>
                  <a:srgbClr val="FF0000"/>
                </a:solidFill>
              </a:rPr>
              <a:t>3000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小资料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/>
              <a:t>1</a:t>
            </a:r>
            <a:r>
              <a:rPr lang="zh-CN" altLang="en-US" b="1"/>
              <a:t>、编年体：以年代为线索编排有关历史事件。</a:t>
            </a:r>
            <a:endParaRPr lang="zh-CN" altLang="en-US" b="1"/>
          </a:p>
          <a:p>
            <a:r>
              <a:rPr lang="en-US" altLang="zh-CN" b="1"/>
              <a:t>2</a:t>
            </a:r>
            <a:r>
              <a:rPr lang="zh-CN" altLang="en-US" b="1"/>
              <a:t>、</a:t>
            </a:r>
            <a:r>
              <a:rPr lang="zh-CN" altLang="en-US" b="1">
                <a:solidFill>
                  <a:srgbClr val="FF0000"/>
                </a:solidFill>
              </a:rPr>
              <a:t>纪传体</a:t>
            </a:r>
            <a:r>
              <a:rPr lang="zh-CN" altLang="en-US" b="1"/>
              <a:t>：通过记叙人物活动放映历史事件，如《史记》</a:t>
            </a:r>
            <a:endParaRPr lang="zh-CN" altLang="en-US" b="1"/>
          </a:p>
          <a:p>
            <a:r>
              <a:rPr lang="en-US" altLang="zh-CN" b="1"/>
              <a:t>3</a:t>
            </a:r>
            <a:r>
              <a:rPr lang="zh-CN" altLang="en-US" b="1"/>
              <a:t>、国别体：以国家为单位分别记叙的历史，如《战国策》</a:t>
            </a:r>
            <a:endParaRPr lang="zh-CN" altLang="en-US" b="1"/>
          </a:p>
          <a:p>
            <a:r>
              <a:rPr lang="en-US" altLang="zh-CN" b="1"/>
              <a:t>4</a:t>
            </a:r>
            <a:r>
              <a:rPr lang="zh-CN" altLang="en-US" b="1"/>
              <a:t>、</a:t>
            </a:r>
            <a:r>
              <a:rPr lang="zh-CN" altLang="en-US" b="1">
                <a:solidFill>
                  <a:srgbClr val="FF0000"/>
                </a:solidFill>
              </a:rPr>
              <a:t>通史</a:t>
            </a:r>
            <a:r>
              <a:rPr lang="zh-CN" altLang="en-US" b="1"/>
              <a:t>：不间断的记叙自古至今的历史事件，如《史记》</a:t>
            </a:r>
            <a:endParaRPr lang="zh-CN" altLang="en-US" b="1"/>
          </a:p>
          <a:p>
            <a:r>
              <a:rPr lang="en-US" altLang="zh-CN" b="1"/>
              <a:t>5</a:t>
            </a:r>
            <a:r>
              <a:rPr lang="zh-CN" altLang="en-US" b="1"/>
              <a:t>、断代史：记录某一时期或某一朝代的历史，如《汉书》</a:t>
            </a:r>
            <a:endParaRPr lang="zh-CN" altLang="en-US" b="1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二、司马相如与汉赋</a:t>
            </a:r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36270" y="1444625"/>
            <a:ext cx="3891915" cy="476313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9070" y="1444625"/>
            <a:ext cx="3705860" cy="47625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b="1"/>
              <a:t>汉赋</a:t>
            </a:r>
            <a:endParaRPr lang="zh-CN" altLang="en-US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4000" b="1"/>
              <a:t>赋，是汉代最具有代表性的文学体裁，</a:t>
            </a:r>
            <a:endParaRPr lang="zh-CN" altLang="en-US" sz="4000" b="1"/>
          </a:p>
          <a:p>
            <a:pPr marL="0" indent="0">
              <a:buNone/>
            </a:pPr>
            <a:r>
              <a:rPr lang="zh-CN" altLang="en-US" sz="4000" b="1"/>
              <a:t> 兼有诗歌与散文特征，汉赋源于楚辞，在</a:t>
            </a:r>
            <a:endParaRPr lang="zh-CN" altLang="en-US" sz="4000" b="1"/>
          </a:p>
          <a:p>
            <a:pPr marL="0" indent="0">
              <a:buNone/>
            </a:pPr>
            <a:r>
              <a:rPr lang="zh-CN" altLang="en-US" sz="4000" b="1"/>
              <a:t> 汉武帝时期发展成熟。</a:t>
            </a:r>
            <a:endParaRPr lang="zh-CN" altLang="en-US" sz="4000" b="1"/>
          </a:p>
          <a:p>
            <a:pPr marL="0" indent="0">
              <a:buNone/>
            </a:pPr>
            <a:r>
              <a:rPr lang="zh-CN" altLang="en-US" sz="4000" b="1"/>
              <a:t>代表：司马相如的《子虚赋》和《上林赋》。</a:t>
            </a:r>
            <a:endParaRPr lang="zh-CN" altLang="en-US" sz="40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533</Words>
  <Paragraphs>46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4" baseType="lpstr">
      <vt:lpstr>Arial</vt:lpstr>
      <vt:lpstr>宋体</vt:lpstr>
      <vt:lpstr>Wingdings</vt:lpstr>
      <vt:lpstr>Calibri Light</vt:lpstr>
      <vt:lpstr>Calibri</vt:lpstr>
      <vt:lpstr>微软雅黑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>Administrator</cp:lastModifiedBy>
  <dcterms:created xsi:type="dcterms:W3CDTF">2015-05-05T08:02:00Z</dcterms:created>
  <dcterms:modified xsi:type="dcterms:W3CDTF">2018-12-31T21:08:31Z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2052-10.1.0.6028</vt:lpwstr>
  </property>
</Properties>
</file>