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67E"/>
    <a:srgbClr val="0000FF"/>
    <a:srgbClr val="AE78D6"/>
    <a:srgbClr val="DEC8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58" d="100"/>
          <a:sy n="58" d="100"/>
        </p:scale>
        <p:origin x="82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90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130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879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3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2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96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86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247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0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68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850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D42EE-B760-4735-8EA4-2467F27B7BF2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78122-7343-4176-8152-014A5416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04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30558" y="1995785"/>
            <a:ext cx="7816563" cy="21236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6600" b="1" cap="none" spc="0" dirty="0" smtClean="0">
                <a:ln w="28575" cmpd="dbl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第四单元</a:t>
            </a:r>
            <a:endParaRPr lang="en-US" altLang="zh-CN" sz="6600" b="1" cap="none" spc="0" dirty="0" smtClean="0">
              <a:ln w="28575" cmpd="dbl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zh-CN" altLang="en-US" sz="6600" b="1" dirty="0" smtClean="0">
                <a:ln w="28575" cmpd="dbl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政权分立与民族融合</a:t>
            </a:r>
            <a:endParaRPr lang="zh-CN" altLang="en-US" sz="6600" b="1" cap="none" spc="0" dirty="0">
              <a:ln w="28575" cmpd="dbl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0"/>
            <a:ext cx="11444288" cy="6858000"/>
            <a:chOff x="0" y="0"/>
            <a:chExt cx="11444288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412963" y="0"/>
              <a:ext cx="2031325" cy="685799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帝后礼佛图（局部）</a:t>
              </a:r>
              <a:endPara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北魏  洛阳龙门石窟壁上浮雕</a:t>
              </a:r>
              <a:endPara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61595" y="0"/>
            <a:ext cx="6903357" cy="6858000"/>
            <a:chOff x="1761595" y="0"/>
            <a:chExt cx="6903357" cy="68580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1595" y="0"/>
              <a:ext cx="5834175" cy="68580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864733" y="1"/>
              <a:ext cx="800219" cy="685799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持刀陶俑（西晋）</a:t>
              </a:r>
              <a:endPara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88882" y="0"/>
            <a:ext cx="6676070" cy="6858000"/>
            <a:chOff x="1988882" y="0"/>
            <a:chExt cx="6676070" cy="68580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8882" y="0"/>
              <a:ext cx="4450619" cy="685800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926288" y="1"/>
              <a:ext cx="738664" cy="685799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vert="eaVert"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快雪时晴贴</a:t>
              </a:r>
              <a:r>
                <a:rPr lang="en-US" altLang="zh-CN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（东晋  王羲之）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03784" y="0"/>
            <a:ext cx="10388216" cy="6858000"/>
            <a:chOff x="1803784" y="0"/>
            <a:chExt cx="10388216" cy="68580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8634" y="0"/>
              <a:ext cx="8703366" cy="667983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803784" y="1"/>
              <a:ext cx="738664" cy="685799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vert="eaVert"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洛神赋图</a:t>
              </a:r>
              <a:r>
                <a:rPr lang="en-US" altLang="zh-CN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（东晋  顾恺之）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6376" y="0"/>
            <a:ext cx="11355624" cy="6858000"/>
            <a:chOff x="836376" y="0"/>
            <a:chExt cx="11355624" cy="68580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1493" y="0"/>
              <a:ext cx="10110507" cy="685800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836376" y="0"/>
              <a:ext cx="738664" cy="685799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陶牛车（南北朝）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0"/>
            <a:ext cx="12017753" cy="6858000"/>
            <a:chOff x="0" y="0"/>
            <a:chExt cx="12017753" cy="685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0892790" cy="685800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1279089" y="1"/>
              <a:ext cx="738664" cy="685799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云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冈石窟大佛（南北朝）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603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4608" y="-1"/>
            <a:ext cx="3789618" cy="128546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zh-CN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本课重点</a:t>
            </a:r>
            <a:endParaRPr lang="zh-CN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00939" y="2367170"/>
            <a:ext cx="45189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官渡之战</a:t>
            </a:r>
            <a:endParaRPr lang="en-US" altLang="zh-CN" sz="4400" dirty="0" smtClean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赤壁之战</a:t>
            </a:r>
            <a:endParaRPr lang="en-US" altLang="zh-CN" sz="4400" dirty="0" smtClean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三国鼎立的形成</a:t>
            </a:r>
            <a:endParaRPr lang="zh-CN" altLang="en-US" sz="44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441" y="0"/>
            <a:ext cx="1392306" cy="139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925706" y="0"/>
            <a:ext cx="10052290" cy="6858000"/>
            <a:chOff x="1965463" y="0"/>
            <a:chExt cx="10052290" cy="68580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5463" y="0"/>
              <a:ext cx="8322814" cy="685799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1279089" y="1"/>
              <a:ext cx="738664" cy="685799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青瓷羊（三国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732885" y="1566951"/>
            <a:ext cx="6090129" cy="18620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</a:bodyPr>
          <a:lstStyle/>
          <a:p>
            <a:pPr algn="ctr"/>
            <a:r>
              <a:rPr lang="zh-CN" altLang="en-US" sz="115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三国鼎立</a:t>
            </a:r>
            <a:endParaRPr lang="zh-CN" altLang="en-US" sz="115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60000" endA="900" endPos="58000" dir="5400000" sy="-100000" algn="bl" rotWithShape="0"/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716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777"/>
            <a:ext cx="12192000" cy="68947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0"/>
            <a:ext cx="5897217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一、官渡之战</a:t>
            </a:r>
            <a:endParaRPr lang="en-US" altLang="zh-CN" sz="4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背景：</a:t>
            </a:r>
            <a:endParaRPr lang="en-US" altLang="zh-CN" sz="4000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endParaRPr lang="en-US" altLang="zh-CN" sz="4000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地点：</a:t>
            </a:r>
            <a:endParaRPr lang="en-US" altLang="zh-CN" sz="4000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交战方：</a:t>
            </a:r>
            <a:endParaRPr lang="en-US" altLang="zh-CN" sz="4000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结果：</a:t>
            </a:r>
            <a:endParaRPr lang="zh-CN" altLang="en-US" sz="40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1722" y="661670"/>
            <a:ext cx="8017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东汉末年，军阀割据，长期混战</a:t>
            </a: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777"/>
            <a:ext cx="848139" cy="84813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1721" y="1323340"/>
            <a:ext cx="1722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+mj-ea"/>
                <a:ea typeface="+mj-ea"/>
              </a:rPr>
              <a:t>200</a:t>
            </a:r>
            <a:r>
              <a:rPr lang="zh-CN" altLang="en-US" sz="4000" b="1" dirty="0" smtClean="0">
                <a:latin typeface="+mj-ea"/>
                <a:ea typeface="+mj-ea"/>
              </a:rPr>
              <a:t>年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8435" y="2550952"/>
            <a:ext cx="6619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曹操</a:t>
            </a:r>
            <a:r>
              <a:rPr lang="en-US" altLang="zh-CN" sz="4000" b="1" dirty="0" smtClean="0">
                <a:latin typeface="+mj-ea"/>
                <a:ea typeface="+mj-ea"/>
              </a:rPr>
              <a:t>——</a:t>
            </a:r>
            <a:r>
              <a:rPr lang="zh-CN" altLang="en-US" sz="4000" b="1" dirty="0" smtClean="0">
                <a:latin typeface="+mj-ea"/>
                <a:ea typeface="+mj-ea"/>
              </a:rPr>
              <a:t>袁绍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4121" y="3139321"/>
            <a:ext cx="6685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曹操胜利，后基本统一北方</a:t>
            </a: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965" y="0"/>
            <a:ext cx="5316876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51720" y="1971468"/>
            <a:ext cx="6619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+mj-ea"/>
                <a:ea typeface="+mj-ea"/>
              </a:rPr>
              <a:t>官</a:t>
            </a:r>
            <a:r>
              <a:rPr lang="zh-CN" altLang="en-US" sz="4000" b="1" smtClean="0">
                <a:latin typeface="+mj-ea"/>
                <a:ea typeface="+mj-ea"/>
              </a:rPr>
              <a:t>渡（今河南中牟）</a:t>
            </a:r>
            <a:endParaRPr lang="zh-CN" altLang="en-US" sz="4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219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" t="8277" r="5024" b="9528"/>
          <a:stretch/>
        </p:blipFill>
        <p:spPr>
          <a:xfrm>
            <a:off x="0" y="-10273"/>
            <a:ext cx="12192001" cy="684762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0417" y="1470991"/>
            <a:ext cx="478403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4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、赤壁之战</a:t>
            </a:r>
            <a:endParaRPr lang="en-US" altLang="zh-CN" sz="4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58267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endParaRPr lang="en-US" altLang="zh-CN" sz="4000" dirty="0" smtClean="0">
              <a:solidFill>
                <a:srgbClr val="58267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58267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地点：</a:t>
            </a:r>
            <a:endParaRPr lang="en-US" altLang="zh-CN" sz="4000" dirty="0" smtClean="0">
              <a:solidFill>
                <a:srgbClr val="58267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58267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交战方：</a:t>
            </a:r>
            <a:endParaRPr lang="en-US" altLang="zh-CN" sz="4000" dirty="0" smtClean="0">
              <a:solidFill>
                <a:srgbClr val="58267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58267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结果：</a:t>
            </a:r>
            <a:endParaRPr lang="zh-CN" altLang="en-US" sz="4000" dirty="0">
              <a:solidFill>
                <a:srgbClr val="58267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17" y="1434214"/>
            <a:ext cx="848139" cy="8481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58888" y="2119409"/>
            <a:ext cx="185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+mj-ea"/>
                <a:ea typeface="+mj-ea"/>
              </a:rPr>
              <a:t>208</a:t>
            </a:r>
            <a:r>
              <a:rPr lang="zh-CN" altLang="en-US" sz="4000" b="1" dirty="0" smtClean="0">
                <a:latin typeface="+mj-ea"/>
                <a:ea typeface="+mj-ea"/>
              </a:rPr>
              <a:t>年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84781" y="2827295"/>
            <a:ext cx="17294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赤壁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20885" y="3475713"/>
            <a:ext cx="703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曹操</a:t>
            </a:r>
            <a:r>
              <a:rPr lang="en-US" altLang="zh-CN" sz="4000" b="1" dirty="0" smtClean="0">
                <a:latin typeface="+mj-ea"/>
                <a:ea typeface="+mj-ea"/>
              </a:rPr>
              <a:t>——</a:t>
            </a:r>
            <a:r>
              <a:rPr lang="zh-CN" altLang="en-US" sz="4000" b="1" dirty="0" smtClean="0">
                <a:latin typeface="+mj-ea"/>
                <a:ea typeface="+mj-ea"/>
              </a:rPr>
              <a:t>孙权、刘备联军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8887" y="4031536"/>
            <a:ext cx="8984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孙刘联军用火攻取胜，曹操退回北方</a:t>
            </a: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981" y="-12170"/>
            <a:ext cx="5851382" cy="657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9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0"/>
            <a:ext cx="7696200" cy="69897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3390900" cy="15811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>
                <a:gd name="adj" fmla="val 36338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zh-CN" altLang="en-US" sz="72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动脑筋</a:t>
            </a:r>
            <a:endParaRPr lang="zh-CN" altLang="en-US" sz="7200" b="1" cap="none" spc="0" dirty="0">
              <a:ln w="22225">
                <a:solidFill>
                  <a:srgbClr val="FFFF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8330" y="0"/>
            <a:ext cx="865367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P104 </a:t>
            </a:r>
            <a:r>
              <a:rPr lang="zh-CN" altLang="en-US" sz="44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图中是明朝人画的有关刘备和诸葛亮的一幅画。根据你平明知道的三国故事，看看画中的人物都是谁？他们去做什么？这里面还有个成语故事，谁能说得出来？</a:t>
            </a:r>
            <a:endParaRPr lang="zh-CN" altLang="en-US" sz="44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724682"/>
            <a:ext cx="958132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人物：刘备、关羽、张飞及一个随从</a:t>
            </a:r>
            <a:endParaRPr lang="en-US" altLang="zh-CN" sz="44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做什么：去请诸葛亮出山</a:t>
            </a:r>
            <a:endParaRPr lang="en-US" altLang="zh-CN" sz="44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成语故事：三顾茅庐</a:t>
            </a:r>
            <a:endParaRPr lang="zh-CN" altLang="en-US" sz="4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7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0"/>
            <a:ext cx="7696200" cy="69897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3390900" cy="15811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>
                <a:gd name="adj" fmla="val 36338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zh-CN" altLang="en-US" sz="7200" b="1" cap="none" spc="0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动脑筋</a:t>
            </a:r>
            <a:endParaRPr lang="zh-CN" altLang="en-US" sz="7200" b="1" cap="none" spc="0" dirty="0">
              <a:ln w="22225">
                <a:solidFill>
                  <a:srgbClr val="FFFF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8330" y="0"/>
            <a:ext cx="86536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P105</a:t>
            </a:r>
            <a:r>
              <a:rPr lang="zh-CN" altLang="en-US" sz="44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 对于两个人的说法你怎么看？那晚恰好又刮东风是怎么回事？</a:t>
            </a:r>
            <a:endParaRPr lang="en-US" altLang="zh-CN" sz="44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581150"/>
            <a:ext cx="948855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“天意”的说法就是一种迷信的说法。主要是曹操轻敌，加之士兵来自北方，不习水战，水土不服，军队传染病滋生，为失败埋下祸根。</a:t>
            </a:r>
            <a:endParaRPr lang="en-US" altLang="zh-CN" sz="40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至于“东风”，目前有两种看法，一种是周瑜、诸葛亮了解气象知识，选择了刮东风时出兵；另一种是纯属偶然。</a:t>
            </a:r>
            <a:endParaRPr lang="zh-CN" altLang="en-US" sz="4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895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977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36777"/>
            <a:ext cx="121920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三、三国鼎立的形成</a:t>
            </a:r>
            <a:endParaRPr lang="en-US" altLang="zh-CN" sz="4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魏国：             </a:t>
            </a:r>
            <a:r>
              <a:rPr lang="en-US" altLang="zh-CN" sz="40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40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吴国：</a:t>
            </a:r>
          </a:p>
          <a:p>
            <a:r>
              <a:rPr lang="en-US" altLang="zh-CN" sz="40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时间：                                   时间</a:t>
            </a:r>
            <a:r>
              <a:rPr lang="zh-CN" altLang="en-US" sz="36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en-US" altLang="zh-CN" sz="3600" dirty="0" smtClean="0">
              <a:solidFill>
                <a:srgbClr val="AE78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36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zh-CN" altLang="en-US" sz="36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建立者：                               建立</a:t>
            </a:r>
            <a:r>
              <a:rPr lang="zh-CN" altLang="en-US" sz="36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者：</a:t>
            </a:r>
            <a:endParaRPr lang="en-US" altLang="zh-CN" sz="3600" dirty="0" smtClean="0">
              <a:solidFill>
                <a:srgbClr val="AE78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36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zh-CN" altLang="en-US" sz="36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势力范围：                           势力范围</a:t>
            </a:r>
            <a:r>
              <a:rPr lang="zh-CN" altLang="en-US" sz="36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en-US" altLang="zh-CN" sz="3600" dirty="0" smtClean="0">
              <a:solidFill>
                <a:srgbClr val="AE78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36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zh-CN" altLang="en-US" sz="36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都城：                                   都城</a:t>
            </a:r>
            <a:r>
              <a:rPr lang="zh-CN" altLang="en-US" sz="36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en-US" altLang="zh-CN" sz="3600" dirty="0" smtClean="0">
              <a:solidFill>
                <a:srgbClr val="AE78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40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蜀国（蜀汉）：</a:t>
            </a:r>
            <a:endParaRPr lang="en-US" altLang="zh-CN" sz="4000" dirty="0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时间</a:t>
            </a:r>
            <a:r>
              <a:rPr lang="zh-CN" altLang="en-US" sz="40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en-US" altLang="zh-CN" sz="4000" dirty="0">
              <a:solidFill>
                <a:srgbClr val="AE78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40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zh-CN" altLang="en-US" sz="40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建立者：</a:t>
            </a:r>
            <a:endParaRPr lang="en-US" altLang="zh-CN" sz="4000" dirty="0">
              <a:solidFill>
                <a:srgbClr val="AE78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40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zh-CN" altLang="en-US" sz="40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势力范围：</a:t>
            </a:r>
            <a:endParaRPr lang="en-US" altLang="zh-CN" sz="4000" dirty="0">
              <a:solidFill>
                <a:srgbClr val="AE78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40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zh-CN" altLang="en-US" sz="4000" dirty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都城</a:t>
            </a:r>
            <a:r>
              <a:rPr lang="zh-CN" altLang="en-US" sz="4000" dirty="0" smtClean="0">
                <a:solidFill>
                  <a:srgbClr val="AE78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7" y="0"/>
            <a:ext cx="848139" cy="8481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4677" y="1312189"/>
            <a:ext cx="1722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+mj-ea"/>
                <a:ea typeface="+mj-ea"/>
              </a:rPr>
              <a:t>220</a:t>
            </a:r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年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8785" y="1903203"/>
            <a:ext cx="1722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曹丕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6068" y="2467804"/>
            <a:ext cx="2637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黄河流域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1341" y="2994069"/>
            <a:ext cx="1324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洛阳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9279" y="1312189"/>
            <a:ext cx="1974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+mj-ea"/>
                <a:ea typeface="+mj-ea"/>
              </a:rPr>
              <a:t>222</a:t>
            </a:r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年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0972" y="4237723"/>
            <a:ext cx="2218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+mj-ea"/>
                <a:ea typeface="+mj-ea"/>
              </a:rPr>
              <a:t>221</a:t>
            </a:r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年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3748" y="4847092"/>
            <a:ext cx="1208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刘备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83050" y="5427367"/>
            <a:ext cx="5558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湖北、湖南大部及四川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40972" y="6126065"/>
            <a:ext cx="5558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成都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60625" y="1916058"/>
            <a:ext cx="1974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孙权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75720" y="2467804"/>
            <a:ext cx="4046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长江中下游地区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9903" y="3089442"/>
            <a:ext cx="4471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建业（今江苏南京）</a:t>
            </a:r>
            <a:endParaRPr lang="zh-CN" alt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42" y="0"/>
            <a:ext cx="9595157" cy="690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1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36777"/>
            <a:ext cx="12192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三、三国鼎立的形成</a:t>
            </a:r>
            <a:endParaRPr lang="en-US" altLang="zh-CN" sz="4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三国生产发展：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u="sng" dirty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（</a:t>
            </a:r>
            <a:r>
              <a:rPr lang="en-US" altLang="zh-CN" sz="4000" u="sng" dirty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r>
              <a:rPr lang="zh-CN" altLang="en-US" sz="4000" u="sng" dirty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）</a:t>
            </a:r>
            <a:r>
              <a:rPr lang="zh-CN" altLang="en-US" sz="4000" u="sng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魏国</a:t>
            </a:r>
            <a:endParaRPr lang="en-US" altLang="zh-CN" sz="4000" u="sng" dirty="0" smtClean="0">
              <a:solidFill>
                <a:srgbClr val="C0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zh-CN" altLang="en-US" sz="4000" u="sng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（</a:t>
            </a:r>
            <a:r>
              <a:rPr lang="en-US" altLang="zh-CN" sz="4000" u="sng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2</a:t>
            </a:r>
            <a:r>
              <a:rPr lang="zh-CN" altLang="en-US" sz="4000" u="sng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）蜀国</a:t>
            </a:r>
            <a:endParaRPr lang="en-US" altLang="zh-CN" sz="4000" u="sng" dirty="0" smtClean="0">
              <a:solidFill>
                <a:srgbClr val="C0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zh-CN" altLang="en-US" sz="4000" u="sng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（</a:t>
            </a:r>
            <a:r>
              <a:rPr lang="en-US" altLang="zh-CN" sz="4000" u="sng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3</a:t>
            </a:r>
            <a:r>
              <a:rPr lang="zh-CN" altLang="en-US" sz="4000" u="sng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）吴国</a:t>
            </a:r>
            <a:endParaRPr lang="zh-CN" altLang="en-US" sz="4000" u="sng" dirty="0" smtClean="0">
              <a:solidFill>
                <a:srgbClr val="C0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99027" y="1298661"/>
            <a:ext cx="6131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58267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兴修水利，发展农业生产</a:t>
            </a:r>
            <a:endParaRPr lang="zh-CN" altLang="en-US" sz="4000" b="1" dirty="0">
              <a:solidFill>
                <a:srgbClr val="58267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99027" y="1929603"/>
            <a:ext cx="6131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58267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丝织业兴旺</a:t>
            </a:r>
            <a:endParaRPr lang="zh-CN" altLang="en-US" sz="4000" b="1" dirty="0">
              <a:solidFill>
                <a:srgbClr val="58267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9026" y="2544044"/>
            <a:ext cx="97929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58267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造船业发达，海上交通发展；船队曾到夷洲（今台湾）</a:t>
            </a:r>
            <a:endParaRPr lang="zh-CN" altLang="en-US" sz="4000" b="1" dirty="0">
              <a:solidFill>
                <a:srgbClr val="58267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19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8557" y="2342867"/>
            <a:ext cx="58512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活动与探究</a:t>
            </a:r>
            <a:endParaRPr lang="zh-CN" alt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" y="-1"/>
            <a:ext cx="4103649" cy="6904394"/>
            <a:chOff x="-1" y="-1"/>
            <a:chExt cx="4103649" cy="69043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-1"/>
              <a:ext cx="4103649" cy="631961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72320" y="6319618"/>
              <a:ext cx="13827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/>
                <a:t>蜀锦</a:t>
              </a:r>
              <a:endParaRPr lang="zh-CN" altLang="en-US" sz="32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1503" y="0"/>
            <a:ext cx="11640497" cy="6858000"/>
            <a:chOff x="551503" y="0"/>
            <a:chExt cx="11640497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712" y="0"/>
              <a:ext cx="10319288" cy="68580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51503" y="1298713"/>
              <a:ext cx="800219" cy="32202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 smtClean="0"/>
                <a:t>苏绣</a:t>
              </a:r>
              <a:endParaRPr lang="zh-CN" altLang="en-US" sz="4000" b="1" dirty="0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531" y="-2"/>
            <a:ext cx="9148632" cy="68580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8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455</Words>
  <Paragraphs>79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方正舒体</vt:lpstr>
      <vt:lpstr>方正姚体</vt:lpstr>
      <vt:lpstr>仿宋</vt:lpstr>
      <vt:lpstr>黑体</vt:lpstr>
      <vt:lpstr>华文行楷</vt:lpstr>
      <vt:lpstr>华文琥珀</vt:lpstr>
      <vt:lpstr>华文中宋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杨晓可</cp:lastModifiedBy>
  <dcterms:created xsi:type="dcterms:W3CDTF">2014-12-30T00:29:15Z</dcterms:created>
  <dcterms:modified xsi:type="dcterms:W3CDTF">2018-12-31T21:08:31Z</dcterms:modified>
</cp:coreProperties>
</file>