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8" r:id="rId4"/>
    <p:sldId id="286" r:id="rId5"/>
    <p:sldId id="282" r:id="rId6"/>
    <p:sldId id="287" r:id="rId7"/>
    <p:sldId id="284" r:id="rId8"/>
    <p:sldId id="289" r:id="rId9"/>
    <p:sldId id="258" r:id="rId10"/>
    <p:sldId id="290" r:id="rId11"/>
    <p:sldId id="285" r:id="rId12"/>
    <p:sldId id="291" r:id="rId13"/>
    <p:sldId id="292" r:id="rId14"/>
    <p:sldId id="260" r:id="rId15"/>
    <p:sldId id="261" r:id="rId16"/>
    <p:sldId id="267" r:id="rId17"/>
    <p:sldId id="262" r:id="rId18"/>
    <p:sldId id="293" r:id="rId19"/>
    <p:sldId id="265" r:id="rId20"/>
    <p:sldId id="268" r:id="rId21"/>
    <p:sldId id="266" r:id="rId22"/>
    <p:sldId id="269" r:id="rId23"/>
    <p:sldId id="270" r:id="rId24"/>
    <p:sldId id="271" r:id="rId25"/>
    <p:sldId id="272" r:id="rId26"/>
    <p:sldId id="273" r:id="rId27"/>
    <p:sldId id="274" r:id="rId28"/>
    <p:sldId id="278" r:id="rId29"/>
    <p:sldId id="280" r:id="rId30"/>
    <p:sldId id="275" r:id="rId31"/>
    <p:sldId id="279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99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1763F-B286-4664-A903-374DEA74C63A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A07A-ED1D-4B78-A396-38A174CA21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35391-09AC-4271-85A0-0D6640B9A5B8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0813D-4E29-4B90-8D73-38C241BDF8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66684-AD95-41E4-B4DA-39CA343A48D4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1D309-9C1D-450F-A7F2-D76FC64A9C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47C5E-7904-42FD-9716-686ADE1495E4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7C998-5741-454C-805D-0D14B69176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92C71-6304-4715-A4F2-D4D6486151B0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744AF-60CB-447B-8B63-B16BBE1108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B8247-A9DF-44A3-85B9-44D7F0FE6BC4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01BFD-650B-4B25-8BEF-9F3979DEF2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1FBF4-89DA-46EF-B10D-2EDAB8563319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8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7409E-DDC5-4BC8-B7D2-9029C79B4F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7F84A-552A-4C60-9525-2D852A189843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9B774-E25E-46FE-8AD4-E363FD343C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A7BBB-071B-4077-9C44-8725D510A5AA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60E0D-6100-4F36-A93B-A7BAF24F70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EB521-31A3-4B0A-B319-29568890E1B0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E3BFA-9CE6-438A-9F7C-5E9606900D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直角三角形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377E5-1DAA-40D6-BE79-635476520BBB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527B2-90FE-4BA1-8781-221A9B9A8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2B9A1F-2C45-41FC-8F56-C7C112CAFB94}" type="datetimeFigureOut">
              <a:rPr lang="zh-CN" altLang="en-US"/>
              <a:pPr>
                <a:defRPr/>
              </a:pPr>
              <a:t>2016-9-6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BCEC75-BA27-4D99-B9A5-17652B53AB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1033" name="组合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2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Application Data\Tencent\Users\812993350\QQ\WinTemp\RichOle\IE}(8]DDMDWWL6DAZONJ`]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285875"/>
            <a:ext cx="273843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43063" y="5143500"/>
            <a:ext cx="1357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女娲</a:t>
            </a:r>
          </a:p>
        </p:txBody>
      </p:sp>
      <p:pic>
        <p:nvPicPr>
          <p:cNvPr id="4" name="Picture 2" descr="E:\20421503_1904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75"/>
            <a:ext cx="31432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8" y="785813"/>
            <a:ext cx="40481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43313" y="5715000"/>
            <a:ext cx="3571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达尔文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1"/>
          <p:cNvSpPr txBox="1">
            <a:spLocks noChangeArrowheads="1"/>
          </p:cNvSpPr>
          <p:nvPr/>
        </p:nvSpPr>
        <p:spPr bwMode="auto">
          <a:xfrm>
            <a:off x="928688" y="785813"/>
            <a:ext cx="728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一、早期人类的遗存</a:t>
            </a:r>
          </a:p>
        </p:txBody>
      </p:sp>
      <p:sp>
        <p:nvSpPr>
          <p:cNvPr id="50179" name="TextBox 4"/>
          <p:cNvSpPr txBox="1">
            <a:spLocks noChangeArrowheads="1"/>
          </p:cNvSpPr>
          <p:nvPr/>
        </p:nvSpPr>
        <p:spPr bwMode="auto">
          <a:xfrm>
            <a:off x="1000125" y="1500188"/>
            <a:ext cx="5643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、人由古猿进化而来。</a:t>
            </a:r>
          </a:p>
        </p:txBody>
      </p:sp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1016000" y="2349500"/>
            <a:ext cx="7156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、人与猿的本质区别：</a:t>
            </a:r>
            <a:r>
              <a:rPr lang="zh-CN" altLang="en-US" sz="3600">
                <a:solidFill>
                  <a:srgbClr val="FFFF66"/>
                </a:solidFill>
                <a:latin typeface="黑体" pitchFamily="2" charset="-122"/>
                <a:ea typeface="黑体" pitchFamily="2" charset="-122"/>
              </a:rPr>
              <a:t>直立行走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50181" name="TextBox 4"/>
          <p:cNvSpPr txBox="1">
            <a:spLocks noChangeArrowheads="1"/>
          </p:cNvSpPr>
          <p:nvPr/>
        </p:nvSpPr>
        <p:spPr bwMode="auto">
          <a:xfrm>
            <a:off x="1089025" y="3148013"/>
            <a:ext cx="75152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、我国境内远古人类分布特点：</a:t>
            </a: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   遗存多，分布广。集中于黄河、</a:t>
            </a: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   长江、珠江等流域。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TextBox 9"/>
          <p:cNvSpPr txBox="1">
            <a:spLocks noChangeArrowheads="1"/>
          </p:cNvSpPr>
          <p:nvPr/>
        </p:nvSpPr>
        <p:spPr bwMode="auto">
          <a:xfrm>
            <a:off x="395288" y="2708275"/>
            <a:ext cx="35290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元谋人：</a:t>
            </a: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距今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170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万年前</a:t>
            </a: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发现于云南元谋</a:t>
            </a:r>
          </a:p>
        </p:txBody>
      </p:sp>
      <p:grpSp>
        <p:nvGrpSpPr>
          <p:cNvPr id="6157" name="Group 13"/>
          <p:cNvGrpSpPr>
            <a:grpSpLocks/>
          </p:cNvGrpSpPr>
          <p:nvPr/>
        </p:nvGrpSpPr>
        <p:grpSpPr bwMode="auto">
          <a:xfrm>
            <a:off x="4284663" y="2060575"/>
            <a:ext cx="2540000" cy="3319463"/>
            <a:chOff x="3198" y="1842"/>
            <a:chExt cx="1600" cy="2091"/>
          </a:xfrm>
        </p:grpSpPr>
        <p:graphicFrame>
          <p:nvGraphicFramePr>
            <p:cNvPr id="11" name="Object 2"/>
            <p:cNvGraphicFramePr>
              <a:graphicFrameLocks noChangeAspect="1"/>
            </p:cNvGraphicFramePr>
            <p:nvPr/>
          </p:nvGraphicFramePr>
          <p:xfrm>
            <a:off x="3198" y="1842"/>
            <a:ext cx="1600" cy="1760"/>
          </p:xfrm>
          <a:graphic>
            <a:graphicData uri="http://schemas.openxmlformats.org/presentationml/2006/ole">
              <p:oleObj spid="_x0000_s6146" name="Image" r:id="rId3" imgW="2539683" imgH="2793651" progId="">
                <p:embed/>
              </p:oleObj>
            </a:graphicData>
          </a:graphic>
        </p:graphicFrame>
        <p:sp>
          <p:nvSpPr>
            <p:cNvPr id="6153" name="矩形 11"/>
            <p:cNvSpPr>
              <a:spLocks noChangeArrowheads="1"/>
            </p:cNvSpPr>
            <p:nvPr/>
          </p:nvSpPr>
          <p:spPr bwMode="auto">
            <a:xfrm>
              <a:off x="3470" y="3702"/>
              <a:ext cx="1165" cy="231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FF66"/>
                  </a:solidFill>
                  <a:latin typeface="宋体" charset="-122"/>
                </a:rPr>
                <a:t>元谋人牙齿化石</a:t>
              </a:r>
              <a:r>
                <a:rPr lang="zh-CN" altLang="en-US" b="1">
                  <a:latin typeface="Constantia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1"/>
          <p:cNvSpPr txBox="1">
            <a:spLocks noChangeArrowheads="1"/>
          </p:cNvSpPr>
          <p:nvPr/>
        </p:nvSpPr>
        <p:spPr bwMode="auto">
          <a:xfrm>
            <a:off x="928688" y="785813"/>
            <a:ext cx="728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一、早期人类的遗存</a:t>
            </a:r>
          </a:p>
        </p:txBody>
      </p:sp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900113" y="1500188"/>
            <a:ext cx="5643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、人由古猿进化而来。</a:t>
            </a:r>
          </a:p>
        </p:txBody>
      </p:sp>
      <p:sp>
        <p:nvSpPr>
          <p:cNvPr id="51204" name="TextBox 4"/>
          <p:cNvSpPr txBox="1">
            <a:spLocks noChangeArrowheads="1"/>
          </p:cNvSpPr>
          <p:nvPr/>
        </p:nvSpPr>
        <p:spPr bwMode="auto">
          <a:xfrm>
            <a:off x="900113" y="2349500"/>
            <a:ext cx="7156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、人与猿的本质区别：</a:t>
            </a:r>
            <a:r>
              <a:rPr lang="zh-CN" altLang="en-US" sz="3600">
                <a:solidFill>
                  <a:srgbClr val="FFFF66"/>
                </a:solidFill>
                <a:latin typeface="黑体" pitchFamily="2" charset="-122"/>
                <a:ea typeface="黑体" pitchFamily="2" charset="-122"/>
              </a:rPr>
              <a:t>直立行走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51205" name="TextBox 4"/>
          <p:cNvSpPr txBox="1">
            <a:spLocks noChangeArrowheads="1"/>
          </p:cNvSpPr>
          <p:nvPr/>
        </p:nvSpPr>
        <p:spPr bwMode="auto">
          <a:xfrm>
            <a:off x="900113" y="3148013"/>
            <a:ext cx="75152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、我国境内远古人类分布特点：</a:t>
            </a: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   遗存多，分布广。集中于黄河、</a:t>
            </a: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   长江、珠江等流域。</a:t>
            </a:r>
          </a:p>
        </p:txBody>
      </p:sp>
      <p:sp>
        <p:nvSpPr>
          <p:cNvPr id="51206" name="TextBox 4"/>
          <p:cNvSpPr txBox="1">
            <a:spLocks noChangeArrowheads="1"/>
          </p:cNvSpPr>
          <p:nvPr/>
        </p:nvSpPr>
        <p:spPr bwMode="auto">
          <a:xfrm>
            <a:off x="827088" y="4868863"/>
            <a:ext cx="8243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、元谋人：我国境内目前已知最早人类。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12"/>
          <p:cNvSpPr txBox="1">
            <a:spLocks noChangeArrowheads="1"/>
          </p:cNvSpPr>
          <p:nvPr/>
        </p:nvSpPr>
        <p:spPr bwMode="auto">
          <a:xfrm>
            <a:off x="755650" y="836613"/>
            <a:ext cx="628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二、北京人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214438"/>
            <a:ext cx="65595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500438" y="5286375"/>
            <a:ext cx="18526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宋体" charset="-122"/>
              </a:rPr>
              <a:t>北京人遗址外观</a:t>
            </a:r>
            <a:r>
              <a:rPr lang="zh-CN" altLang="en-US" b="1">
                <a:latin typeface="Constantia" pitchFamily="18" charset="0"/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571500"/>
            <a:ext cx="36639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25" y="3429000"/>
            <a:ext cx="2995613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00375" y="5715000"/>
            <a:ext cx="1285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龙骨</a:t>
            </a:r>
          </a:p>
        </p:txBody>
      </p:sp>
      <p:sp>
        <p:nvSpPr>
          <p:cNvPr id="8" name="剪去单角的矩形 7"/>
          <p:cNvSpPr/>
          <p:nvPr/>
        </p:nvSpPr>
        <p:spPr>
          <a:xfrm>
            <a:off x="5429250" y="1071563"/>
            <a:ext cx="3000375" cy="4214812"/>
          </a:xfrm>
          <a:prstGeom prst="snip1Rect">
            <a:avLst/>
          </a:prstGeom>
          <a:solidFill>
            <a:srgbClr val="FF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    北宋时期，在周口店有关于“龙骨”的记载。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714375"/>
            <a:ext cx="197326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</p:pic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2170113" y="3752850"/>
            <a:ext cx="874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66"/>
                </a:solidFill>
                <a:latin typeface="Constantia" pitchFamily="18" charset="0"/>
              </a:rPr>
              <a:t>裴文中</a:t>
            </a:r>
          </a:p>
          <a:p>
            <a:pPr algn="ctr"/>
            <a:r>
              <a:rPr lang="zh-CN" altLang="en-US">
                <a:latin typeface="Constantia" pitchFamily="18" charset="0"/>
              </a:rPr>
              <a:t> 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428625"/>
            <a:ext cx="27051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剪去单角的矩形 4"/>
          <p:cNvSpPr/>
          <p:nvPr/>
        </p:nvSpPr>
        <p:spPr>
          <a:xfrm>
            <a:off x="1428750" y="4572000"/>
            <a:ext cx="6572250" cy="1857375"/>
          </a:xfrm>
          <a:prstGeom prst="snip1Rect">
            <a:avLst/>
          </a:prstGeom>
          <a:solidFill>
            <a:srgbClr val="FF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个头盖骨以及其他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100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余件化石在狂热站在期间神秘失踪。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剪去单角的矩形 5"/>
          <p:cNvSpPr/>
          <p:nvPr/>
        </p:nvSpPr>
        <p:spPr>
          <a:xfrm>
            <a:off x="928688" y="4500563"/>
            <a:ext cx="7572375" cy="2071687"/>
          </a:xfrm>
          <a:prstGeom prst="snip1Rect">
            <a:avLst/>
          </a:prstGeom>
          <a:solidFill>
            <a:srgbClr val="FF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    目前为止，在北京人遗址共发现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个头盖夫、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40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多个北京人个体的化石、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万件打制石器、近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200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种动物化石、数层灰烬。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extBox 12"/>
          <p:cNvSpPr txBox="1">
            <a:spLocks noChangeArrowheads="1"/>
          </p:cNvSpPr>
          <p:nvPr/>
        </p:nvSpPr>
        <p:spPr bwMode="auto">
          <a:xfrm>
            <a:off x="755650" y="836613"/>
            <a:ext cx="628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二、北京人</a:t>
            </a:r>
          </a:p>
        </p:txBody>
      </p:sp>
      <p:sp>
        <p:nvSpPr>
          <p:cNvPr id="30726" name="TextBox 13"/>
          <p:cNvSpPr txBox="1">
            <a:spLocks noChangeArrowheads="1"/>
          </p:cNvSpPr>
          <p:nvPr/>
        </p:nvSpPr>
        <p:spPr bwMode="auto">
          <a:xfrm>
            <a:off x="755650" y="1844675"/>
            <a:ext cx="4929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、北京人的体质特征：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08" name="Group 12"/>
          <p:cNvGrpSpPr>
            <a:grpSpLocks/>
          </p:cNvGrpSpPr>
          <p:nvPr/>
        </p:nvGrpSpPr>
        <p:grpSpPr bwMode="auto">
          <a:xfrm>
            <a:off x="6156325" y="1052513"/>
            <a:ext cx="2728913" cy="2382837"/>
            <a:chOff x="3878" y="663"/>
            <a:chExt cx="1719" cy="1501"/>
          </a:xfrm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4105" y="1933"/>
              <a:ext cx="131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宋体" charset="-122"/>
                </a:rPr>
                <a:t>北京人头盖骨化石</a:t>
              </a:r>
              <a:r>
                <a:rPr lang="zh-CN" altLang="en-US" b="1">
                  <a:latin typeface="Constantia" pitchFamily="18" charset="0"/>
                </a:rPr>
                <a:t> </a:t>
              </a:r>
            </a:p>
          </p:txBody>
        </p:sp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78" y="663"/>
              <a:ext cx="1719" cy="1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/>
              </a:outerShdw>
            </a:effectLst>
          </p:spPr>
        </p:pic>
      </p:grpSp>
      <p:grpSp>
        <p:nvGrpSpPr>
          <p:cNvPr id="29709" name="Group 13"/>
          <p:cNvGrpSpPr>
            <a:grpSpLocks/>
          </p:cNvGrpSpPr>
          <p:nvPr/>
        </p:nvGrpSpPr>
        <p:grpSpPr bwMode="auto">
          <a:xfrm>
            <a:off x="6156325" y="3789363"/>
            <a:ext cx="2846388" cy="2382837"/>
            <a:chOff x="3878" y="2387"/>
            <a:chExt cx="1793" cy="1501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78" y="2387"/>
              <a:ext cx="1710" cy="1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/>
              </a:outerShdw>
            </a:effectLst>
          </p:spPr>
        </p:pic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3923" y="3657"/>
              <a:ext cx="17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latin typeface="Constantia" pitchFamily="18" charset="0"/>
                </a:rPr>
                <a:t>北京人下颌骨化石</a:t>
              </a: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987675" y="1196975"/>
            <a:ext cx="321468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前额：低平</a:t>
            </a:r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眉骨：突出</a:t>
            </a:r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鼻子：宽扁</a:t>
            </a:r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嘴巴：前伸</a:t>
            </a:r>
          </a:p>
        </p:txBody>
      </p:sp>
      <p:sp>
        <p:nvSpPr>
          <p:cNvPr id="10" name="矩形 9"/>
          <p:cNvSpPr/>
          <p:nvPr/>
        </p:nvSpPr>
        <p:spPr>
          <a:xfrm>
            <a:off x="2784471" y="236515"/>
            <a:ext cx="2271776" cy="923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rPr>
              <a:t>比一比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9705" name="TextBox 10"/>
          <p:cNvSpPr txBox="1">
            <a:spLocks noChangeArrowheads="1"/>
          </p:cNvSpPr>
          <p:nvPr/>
        </p:nvSpPr>
        <p:spPr bwMode="auto">
          <a:xfrm>
            <a:off x="539750" y="5516563"/>
            <a:ext cx="24431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面貌似猿</a:t>
            </a:r>
          </a:p>
        </p:txBody>
      </p:sp>
      <p:grpSp>
        <p:nvGrpSpPr>
          <p:cNvPr id="29707" name="Group 11"/>
          <p:cNvGrpSpPr>
            <a:grpSpLocks/>
          </p:cNvGrpSpPr>
          <p:nvPr/>
        </p:nvGrpSpPr>
        <p:grpSpPr bwMode="auto">
          <a:xfrm>
            <a:off x="0" y="1052513"/>
            <a:ext cx="2860675" cy="4143375"/>
            <a:chOff x="3787" y="890"/>
            <a:chExt cx="1802" cy="2610"/>
          </a:xfrm>
        </p:grpSpPr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014" y="890"/>
              <a:ext cx="1575" cy="2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/>
              </a:outerShdw>
            </a:effectLst>
          </p:spPr>
        </p:pic>
        <p:sp>
          <p:nvSpPr>
            <p:cNvPr id="29701" name="Text Box 7"/>
            <p:cNvSpPr txBox="1">
              <a:spLocks noChangeArrowheads="1"/>
            </p:cNvSpPr>
            <p:nvPr/>
          </p:nvSpPr>
          <p:spPr bwMode="auto">
            <a:xfrm>
              <a:off x="3787" y="1434"/>
              <a:ext cx="272" cy="1442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FFFF66"/>
                  </a:solidFill>
                  <a:latin typeface="宋体" charset="-122"/>
                </a:rPr>
                <a:t>北京人头部复原像</a:t>
              </a:r>
              <a:r>
                <a:rPr lang="zh-CN" altLang="en-US" b="1">
                  <a:solidFill>
                    <a:srgbClr val="FFFF66"/>
                  </a:solidFill>
                  <a:latin typeface="Constantia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97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12"/>
          <p:cNvSpPr txBox="1">
            <a:spLocks noChangeArrowheads="1"/>
          </p:cNvSpPr>
          <p:nvPr/>
        </p:nvSpPr>
        <p:spPr bwMode="auto">
          <a:xfrm>
            <a:off x="755650" y="836613"/>
            <a:ext cx="628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二、北京人</a:t>
            </a:r>
          </a:p>
        </p:txBody>
      </p:sp>
      <p:sp>
        <p:nvSpPr>
          <p:cNvPr id="53251" name="TextBox 13"/>
          <p:cNvSpPr txBox="1">
            <a:spLocks noChangeArrowheads="1"/>
          </p:cNvSpPr>
          <p:nvPr/>
        </p:nvSpPr>
        <p:spPr bwMode="auto">
          <a:xfrm>
            <a:off x="755650" y="1844675"/>
            <a:ext cx="4929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、北京人的体质特征：</a:t>
            </a:r>
          </a:p>
        </p:txBody>
      </p:sp>
      <p:sp>
        <p:nvSpPr>
          <p:cNvPr id="53252" name="TextBox 7"/>
          <p:cNvSpPr txBox="1">
            <a:spLocks noChangeArrowheads="1"/>
          </p:cNvSpPr>
          <p:nvPr/>
        </p:nvSpPr>
        <p:spPr bwMode="auto">
          <a:xfrm>
            <a:off x="755650" y="2636838"/>
            <a:ext cx="485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）面貌似猿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85938" y="1500188"/>
          <a:ext cx="6096000" cy="316547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7868"/>
                <a:gridCol w="4048132"/>
              </a:tblGrid>
              <a:tr h="740174"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平均脑容量（单位：</a:t>
                      </a:r>
                      <a:r>
                        <a:rPr lang="en-US" altLang="zh-CN" sz="2800" dirty="0" smtClean="0"/>
                        <a:t>ml</a:t>
                      </a:r>
                      <a:r>
                        <a:rPr lang="zh-CN" altLang="en-US" sz="2800" dirty="0" smtClean="0"/>
                        <a:t>）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7401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黑体" pitchFamily="2" charset="-122"/>
                          <a:ea typeface="黑体" pitchFamily="2" charset="-122"/>
                        </a:rPr>
                        <a:t>猿</a:t>
                      </a:r>
                      <a:endParaRPr lang="zh-CN" altLang="en-US" sz="28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415</a:t>
                      </a:r>
                      <a:endParaRPr lang="zh-CN" altLang="en-US" sz="36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7401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黑体" pitchFamily="2" charset="-122"/>
                          <a:ea typeface="黑体" pitchFamily="2" charset="-122"/>
                        </a:rPr>
                        <a:t>北京人</a:t>
                      </a:r>
                      <a:endParaRPr lang="zh-CN" altLang="en-US" sz="28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1088</a:t>
                      </a:r>
                      <a:endParaRPr lang="zh-CN" altLang="en-US" sz="36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7401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黑体" pitchFamily="2" charset="-122"/>
                          <a:ea typeface="黑体" pitchFamily="2" charset="-122"/>
                        </a:rPr>
                        <a:t>现代人</a:t>
                      </a:r>
                      <a:endParaRPr lang="zh-CN" altLang="en-US" sz="28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1350</a:t>
                      </a:r>
                      <a:endParaRPr lang="zh-CN" altLang="en-US" sz="36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29000" y="4857750"/>
            <a:ext cx="2857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大脑发育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0166" y="2571744"/>
            <a:ext cx="644599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</a:rPr>
              <a:t>第一课 </a:t>
            </a:r>
            <a:endParaRPr lang="en-US" altLang="zh-CN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</a:rPr>
              <a:t>中国境内的远古人类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Box 12"/>
          <p:cNvSpPr txBox="1">
            <a:spLocks noChangeArrowheads="1"/>
          </p:cNvSpPr>
          <p:nvPr/>
        </p:nvSpPr>
        <p:spPr bwMode="auto">
          <a:xfrm>
            <a:off x="755650" y="1412875"/>
            <a:ext cx="628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二、北京人</a:t>
            </a:r>
          </a:p>
        </p:txBody>
      </p:sp>
      <p:sp>
        <p:nvSpPr>
          <p:cNvPr id="32774" name="TextBox 13"/>
          <p:cNvSpPr txBox="1">
            <a:spLocks noChangeArrowheads="1"/>
          </p:cNvSpPr>
          <p:nvPr/>
        </p:nvSpPr>
        <p:spPr bwMode="auto">
          <a:xfrm>
            <a:off x="755650" y="2198688"/>
            <a:ext cx="4929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、北京人的体质特征：</a:t>
            </a:r>
          </a:p>
        </p:txBody>
      </p:sp>
      <p:sp>
        <p:nvSpPr>
          <p:cNvPr id="32775" name="TextBox 7"/>
          <p:cNvSpPr txBox="1">
            <a:spLocks noChangeArrowheads="1"/>
          </p:cNvSpPr>
          <p:nvPr/>
        </p:nvSpPr>
        <p:spPr bwMode="auto">
          <a:xfrm>
            <a:off x="827088" y="2913063"/>
            <a:ext cx="485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）面貌似猿</a:t>
            </a:r>
          </a:p>
        </p:txBody>
      </p:sp>
      <p:sp>
        <p:nvSpPr>
          <p:cNvPr id="32776" name="TextBox 10"/>
          <p:cNvSpPr txBox="1">
            <a:spLocks noChangeArrowheads="1"/>
          </p:cNvSpPr>
          <p:nvPr/>
        </p:nvSpPr>
        <p:spPr bwMode="auto">
          <a:xfrm>
            <a:off x="827088" y="3556000"/>
            <a:ext cx="4286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）大脑发育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285875"/>
            <a:ext cx="6357937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</p:pic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1143000" y="3643313"/>
            <a:ext cx="528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猿、北京人、现代人头骨模型图</a:t>
            </a:r>
          </a:p>
        </p:txBody>
      </p:sp>
      <p:sp>
        <p:nvSpPr>
          <p:cNvPr id="7" name="椭圆 6"/>
          <p:cNvSpPr/>
          <p:nvPr/>
        </p:nvSpPr>
        <p:spPr>
          <a:xfrm rot="1737930">
            <a:off x="1857375" y="1749425"/>
            <a:ext cx="714375" cy="1071563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737930">
            <a:off x="6143625" y="1963738"/>
            <a:ext cx="714375" cy="1071562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737930">
            <a:off x="4071938" y="1749425"/>
            <a:ext cx="714375" cy="1071563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7323" y="4529142"/>
            <a:ext cx="2271777" cy="923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rPr>
              <a:t>区别？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TextBox 12"/>
          <p:cNvSpPr txBox="1">
            <a:spLocks noChangeArrowheads="1"/>
          </p:cNvSpPr>
          <p:nvPr/>
        </p:nvSpPr>
        <p:spPr bwMode="auto">
          <a:xfrm>
            <a:off x="928688" y="1341438"/>
            <a:ext cx="628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二、北京人</a:t>
            </a:r>
          </a:p>
        </p:txBody>
      </p:sp>
      <p:sp>
        <p:nvSpPr>
          <p:cNvPr id="34822" name="TextBox 13"/>
          <p:cNvSpPr txBox="1">
            <a:spLocks noChangeArrowheads="1"/>
          </p:cNvSpPr>
          <p:nvPr/>
        </p:nvSpPr>
        <p:spPr bwMode="auto">
          <a:xfrm>
            <a:off x="928688" y="1984375"/>
            <a:ext cx="4929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、北京人的体质特征：</a:t>
            </a:r>
          </a:p>
        </p:txBody>
      </p:sp>
      <p:sp>
        <p:nvSpPr>
          <p:cNvPr id="34823" name="TextBox 7"/>
          <p:cNvSpPr txBox="1">
            <a:spLocks noChangeArrowheads="1"/>
          </p:cNvSpPr>
          <p:nvPr/>
        </p:nvSpPr>
        <p:spPr bwMode="auto">
          <a:xfrm>
            <a:off x="1000125" y="2627313"/>
            <a:ext cx="485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）面貌似猿</a:t>
            </a:r>
          </a:p>
        </p:txBody>
      </p:sp>
      <p:sp>
        <p:nvSpPr>
          <p:cNvPr id="34824" name="TextBox 10"/>
          <p:cNvSpPr txBox="1">
            <a:spLocks noChangeArrowheads="1"/>
          </p:cNvSpPr>
          <p:nvPr/>
        </p:nvSpPr>
        <p:spPr bwMode="auto">
          <a:xfrm>
            <a:off x="1000125" y="3270250"/>
            <a:ext cx="4286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）大脑发育</a:t>
            </a:r>
          </a:p>
        </p:txBody>
      </p:sp>
      <p:sp>
        <p:nvSpPr>
          <p:cNvPr id="34825" name="TextBox 11"/>
          <p:cNvSpPr txBox="1">
            <a:spLocks noChangeArrowheads="1"/>
          </p:cNvSpPr>
          <p:nvPr/>
        </p:nvSpPr>
        <p:spPr bwMode="auto">
          <a:xfrm>
            <a:off x="1000125" y="3913188"/>
            <a:ext cx="4500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）直立行走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642938"/>
            <a:ext cx="642937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000250" y="4857750"/>
            <a:ext cx="528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北京人生活时期的环境想象图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214438"/>
            <a:ext cx="50101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928688" y="428625"/>
            <a:ext cx="5929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遗存一：打制石器（</a:t>
            </a:r>
            <a:r>
              <a:rPr lang="en-US" altLang="zh-CN" sz="3200"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万件）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357188"/>
            <a:ext cx="2166938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</p:pic>
      <p:sp>
        <p:nvSpPr>
          <p:cNvPr id="36868" name="矩形 4"/>
          <p:cNvSpPr>
            <a:spLocks noChangeArrowheads="1"/>
          </p:cNvSpPr>
          <p:nvPr/>
        </p:nvSpPr>
        <p:spPr bwMode="auto">
          <a:xfrm>
            <a:off x="6000750" y="5534025"/>
            <a:ext cx="3143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黑体" pitchFamily="2" charset="-122"/>
                <a:ea typeface="黑体" pitchFamily="2" charset="-122"/>
              </a:rPr>
              <a:t>北京人遗址中发现数以万计的石器，使用的原料有脉石英、砂岩、石英岩、燧石、水晶等。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Group 9"/>
          <p:cNvGrpSpPr>
            <a:grpSpLocks/>
          </p:cNvGrpSpPr>
          <p:nvPr/>
        </p:nvGrpSpPr>
        <p:grpSpPr bwMode="auto">
          <a:xfrm>
            <a:off x="714375" y="285750"/>
            <a:ext cx="4071938" cy="1944688"/>
            <a:chOff x="0" y="0"/>
            <a:chExt cx="7800" cy="3062"/>
          </a:xfrm>
        </p:grpSpPr>
        <p:pic>
          <p:nvPicPr>
            <p:cNvPr id="37906" name="Picture 10" descr="打制石器1"/>
            <p:cNvPicPr>
              <a:picLocks noChangeAspect="1" noChangeArrowheads="1"/>
            </p:cNvPicPr>
            <p:nvPr/>
          </p:nvPicPr>
          <p:blipFill>
            <a:blip r:embed="rId2">
              <a:lum bright="30000" contrast="42000"/>
            </a:blip>
            <a:srcRect r="2222" b="2806"/>
            <a:stretch>
              <a:fillRect/>
            </a:stretch>
          </p:blipFill>
          <p:spPr bwMode="auto">
            <a:xfrm>
              <a:off x="0" y="0"/>
              <a:ext cx="6524" cy="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907" name="Text Box 11"/>
            <p:cNvSpPr txBox="1">
              <a:spLocks noChangeArrowheads="1"/>
            </p:cNvSpPr>
            <p:nvPr/>
          </p:nvSpPr>
          <p:spPr bwMode="auto">
            <a:xfrm>
              <a:off x="6637" y="0"/>
              <a:ext cx="1163" cy="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3600" b="1">
                  <a:latin typeface="Constantia" pitchFamily="18" charset="0"/>
                  <a:ea typeface="方正少儿简体"/>
                  <a:cs typeface="方正少儿简体"/>
                </a:rPr>
                <a:t>砍砸器</a:t>
              </a:r>
            </a:p>
          </p:txBody>
        </p:sp>
      </p:grpSp>
      <p:grpSp>
        <p:nvGrpSpPr>
          <p:cNvPr id="37890" name="Group 12"/>
          <p:cNvGrpSpPr>
            <a:grpSpLocks/>
          </p:cNvGrpSpPr>
          <p:nvPr/>
        </p:nvGrpSpPr>
        <p:grpSpPr bwMode="auto">
          <a:xfrm>
            <a:off x="714375" y="2428875"/>
            <a:ext cx="3857625" cy="2089150"/>
            <a:chOff x="0" y="0"/>
            <a:chExt cx="7769" cy="3741"/>
          </a:xfrm>
        </p:grpSpPr>
        <p:pic>
          <p:nvPicPr>
            <p:cNvPr id="37904" name="Picture 13" descr="打制石器3"/>
            <p:cNvPicPr>
              <a:picLocks noChangeAspect="1" noChangeArrowheads="1"/>
            </p:cNvPicPr>
            <p:nvPr/>
          </p:nvPicPr>
          <p:blipFill>
            <a:blip r:embed="rId3">
              <a:lum bright="24000" contrast="30000"/>
            </a:blip>
            <a:srcRect r="2068" b="2817"/>
            <a:stretch>
              <a:fillRect/>
            </a:stretch>
          </p:blipFill>
          <p:spPr bwMode="auto">
            <a:xfrm>
              <a:off x="0" y="0"/>
              <a:ext cx="6638" cy="3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905" name="Rectangle 14"/>
            <p:cNvSpPr>
              <a:spLocks noChangeArrowheads="1"/>
            </p:cNvSpPr>
            <p:nvPr/>
          </p:nvSpPr>
          <p:spPr bwMode="auto">
            <a:xfrm>
              <a:off x="6750" y="338"/>
              <a:ext cx="1019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sz="3600" b="1">
                  <a:latin typeface="Times New Roman" pitchFamily="18" charset="0"/>
                  <a:ea typeface="方正少儿简体"/>
                  <a:cs typeface="方正少儿简体"/>
                </a:rPr>
                <a:t>尖状器</a:t>
              </a:r>
            </a:p>
          </p:txBody>
        </p:sp>
      </p:grpSp>
      <p:grpSp>
        <p:nvGrpSpPr>
          <p:cNvPr id="37891" name="Group 6"/>
          <p:cNvGrpSpPr>
            <a:grpSpLocks/>
          </p:cNvGrpSpPr>
          <p:nvPr/>
        </p:nvGrpSpPr>
        <p:grpSpPr bwMode="auto">
          <a:xfrm>
            <a:off x="714375" y="4757738"/>
            <a:ext cx="3786188" cy="2100262"/>
            <a:chOff x="1021" y="0"/>
            <a:chExt cx="7656" cy="3306"/>
          </a:xfrm>
        </p:grpSpPr>
        <p:pic>
          <p:nvPicPr>
            <p:cNvPr id="37902" name="Picture 7" descr="打制石器2"/>
            <p:cNvPicPr>
              <a:picLocks noChangeAspect="1" noChangeArrowheads="1"/>
            </p:cNvPicPr>
            <p:nvPr/>
          </p:nvPicPr>
          <p:blipFill>
            <a:blip r:embed="rId4">
              <a:lum bright="18000" contrast="18000"/>
            </a:blip>
            <a:srcRect r="2145" b="3740"/>
            <a:stretch>
              <a:fillRect/>
            </a:stretch>
          </p:blipFill>
          <p:spPr bwMode="auto">
            <a:xfrm>
              <a:off x="1021" y="0"/>
              <a:ext cx="6736" cy="3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903" name="Rectangle 8"/>
            <p:cNvSpPr>
              <a:spLocks noChangeArrowheads="1"/>
            </p:cNvSpPr>
            <p:nvPr/>
          </p:nvSpPr>
          <p:spPr bwMode="auto">
            <a:xfrm>
              <a:off x="7883" y="270"/>
              <a:ext cx="794" cy="2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sz="3600" b="1">
                  <a:latin typeface="Times New Roman" pitchFamily="18" charset="0"/>
                  <a:ea typeface="方正少儿简体"/>
                  <a:cs typeface="方正少儿简体"/>
                </a:rPr>
                <a:t>刮削</a:t>
              </a:r>
              <a:r>
                <a:rPr lang="zh-CN" sz="3200" b="1">
                  <a:latin typeface="Times New Roman" pitchFamily="18" charset="0"/>
                  <a:ea typeface="方正少儿简体"/>
                  <a:cs typeface="方正少儿简体"/>
                </a:rPr>
                <a:t>器</a:t>
              </a:r>
            </a:p>
          </p:txBody>
        </p:sp>
      </p:grpSp>
      <p:sp>
        <p:nvSpPr>
          <p:cNvPr id="37892" name="TextBox 10"/>
          <p:cNvSpPr txBox="1">
            <a:spLocks noChangeArrowheads="1"/>
          </p:cNvSpPr>
          <p:nvPr/>
        </p:nvSpPr>
        <p:spPr bwMode="auto">
          <a:xfrm>
            <a:off x="5072063" y="357188"/>
            <a:ext cx="35004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    这三种石器在北京人的生活中是分别用来做什么的？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57818" y="357166"/>
            <a:ext cx="2643206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 砍伐树木、</a:t>
            </a:r>
            <a:endParaRPr lang="en-US" altLang="zh-CN" sz="3600" dirty="0"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 制作木棒、</a:t>
            </a:r>
            <a:endParaRPr lang="en-US" altLang="zh-CN" sz="3600" dirty="0"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 捕猎野兽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29256" y="2928934"/>
            <a:ext cx="264320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 刮削兽皮、</a:t>
            </a:r>
            <a:endParaRPr lang="en-US" altLang="zh-CN" sz="3600" dirty="0"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 切割兽肉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9256" y="4786322"/>
            <a:ext cx="264320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 割剥兽皮、</a:t>
            </a:r>
            <a:endParaRPr lang="en-US" altLang="zh-CN" sz="3600" dirty="0"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 采集根茎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Box 12"/>
          <p:cNvSpPr txBox="1">
            <a:spLocks noChangeArrowheads="1"/>
          </p:cNvSpPr>
          <p:nvPr/>
        </p:nvSpPr>
        <p:spPr bwMode="auto">
          <a:xfrm>
            <a:off x="857250" y="765175"/>
            <a:ext cx="628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二、北京人</a:t>
            </a:r>
          </a:p>
        </p:txBody>
      </p:sp>
      <p:sp>
        <p:nvSpPr>
          <p:cNvPr id="38918" name="TextBox 13"/>
          <p:cNvSpPr txBox="1">
            <a:spLocks noChangeArrowheads="1"/>
          </p:cNvSpPr>
          <p:nvPr/>
        </p:nvSpPr>
        <p:spPr bwMode="auto">
          <a:xfrm>
            <a:off x="928688" y="1408113"/>
            <a:ext cx="4929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、北京人的体质特征：</a:t>
            </a:r>
          </a:p>
        </p:txBody>
      </p:sp>
      <p:sp>
        <p:nvSpPr>
          <p:cNvPr id="38919" name="TextBox 7"/>
          <p:cNvSpPr txBox="1">
            <a:spLocks noChangeArrowheads="1"/>
          </p:cNvSpPr>
          <p:nvPr/>
        </p:nvSpPr>
        <p:spPr bwMode="auto">
          <a:xfrm>
            <a:off x="928688" y="1908175"/>
            <a:ext cx="485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）面貌似猿</a:t>
            </a:r>
          </a:p>
        </p:txBody>
      </p:sp>
      <p:sp>
        <p:nvSpPr>
          <p:cNvPr id="38920" name="TextBox 10"/>
          <p:cNvSpPr txBox="1">
            <a:spLocks noChangeArrowheads="1"/>
          </p:cNvSpPr>
          <p:nvPr/>
        </p:nvSpPr>
        <p:spPr bwMode="auto">
          <a:xfrm>
            <a:off x="3429000" y="1908175"/>
            <a:ext cx="4286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）大脑发育</a:t>
            </a:r>
          </a:p>
        </p:txBody>
      </p:sp>
      <p:sp>
        <p:nvSpPr>
          <p:cNvPr id="38921" name="TextBox 11"/>
          <p:cNvSpPr txBox="1">
            <a:spLocks noChangeArrowheads="1"/>
          </p:cNvSpPr>
          <p:nvPr/>
        </p:nvSpPr>
        <p:spPr bwMode="auto">
          <a:xfrm>
            <a:off x="5643563" y="1908175"/>
            <a:ext cx="2571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）直立行走</a:t>
            </a:r>
          </a:p>
        </p:txBody>
      </p:sp>
      <p:sp>
        <p:nvSpPr>
          <p:cNvPr id="38922" name="TextBox 14"/>
          <p:cNvSpPr txBox="1">
            <a:spLocks noChangeArrowheads="1"/>
          </p:cNvSpPr>
          <p:nvPr/>
        </p:nvSpPr>
        <p:spPr bwMode="auto">
          <a:xfrm>
            <a:off x="928688" y="2336800"/>
            <a:ext cx="47148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、北京人的生活</a:t>
            </a:r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）生产工具：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86250" y="2908300"/>
            <a:ext cx="4071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onstantia" pitchFamily="18" charset="0"/>
              </a:rPr>
              <a:t>打制石器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2428875" y="4214813"/>
            <a:ext cx="4794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onstantia" pitchFamily="18" charset="0"/>
              </a:rPr>
              <a:t>1935</a:t>
            </a:r>
            <a:r>
              <a:rPr lang="zh-CN" altLang="en-US" b="1">
                <a:latin typeface="宋体" charset="-122"/>
              </a:rPr>
              <a:t>年发掘北京人遗址灰烬层的现场</a:t>
            </a:r>
            <a:r>
              <a:rPr lang="zh-CN" altLang="en-US" b="1">
                <a:latin typeface="Constantia" pitchFamily="18" charset="0"/>
              </a:rPr>
              <a:t> 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785813"/>
            <a:ext cx="4657725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357158" y="4714884"/>
            <a:ext cx="656190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rPr>
              <a:t>灰烬层说明北京人生活时期出现了什么？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72313" y="4929188"/>
            <a:ext cx="1714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图片2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203575" y="908050"/>
            <a:ext cx="3995738" cy="2667000"/>
            <a:chOff x="0" y="890"/>
            <a:chExt cx="2365" cy="1680"/>
          </a:xfrm>
        </p:grpSpPr>
        <p:pic>
          <p:nvPicPr>
            <p:cNvPr id="40972" name="Picture 5" descr="森林草木自燃生火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890"/>
              <a:ext cx="2365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3" name="Text Box 6"/>
            <p:cNvSpPr txBox="1">
              <a:spLocks noChangeArrowheads="1"/>
            </p:cNvSpPr>
            <p:nvPr/>
          </p:nvSpPr>
          <p:spPr bwMode="auto">
            <a:xfrm>
              <a:off x="0" y="935"/>
              <a:ext cx="190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FFFF00"/>
                  </a:solidFill>
                  <a:latin typeface="华文新魏"/>
                  <a:ea typeface="华文新魏"/>
                  <a:cs typeface="华文新魏"/>
                </a:rPr>
                <a:t>1</a:t>
              </a:r>
              <a:r>
                <a:rPr lang="zh-CN" altLang="en-US" sz="2400" b="1">
                  <a:solidFill>
                    <a:srgbClr val="FFFF00"/>
                  </a:solidFill>
                  <a:latin typeface="华文新魏"/>
                  <a:ea typeface="华文新魏"/>
                  <a:cs typeface="华文新魏"/>
                </a:rPr>
                <a:t>、森林自燃生火</a:t>
              </a:r>
              <a:r>
                <a:rPr lang="zh-CN" altLang="en-US" sz="2000" b="1">
                  <a:solidFill>
                    <a:srgbClr val="FFFF00"/>
                  </a:solidFill>
                  <a:latin typeface="华文新魏"/>
                  <a:ea typeface="华文新魏"/>
                  <a:cs typeface="华文新魏"/>
                </a:rPr>
                <a:t> 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276600" y="3789363"/>
            <a:ext cx="3924300" cy="2649537"/>
            <a:chOff x="3288" y="890"/>
            <a:chExt cx="2336" cy="1669"/>
          </a:xfrm>
        </p:grpSpPr>
        <p:pic>
          <p:nvPicPr>
            <p:cNvPr id="40970" name="Picture 8" descr="雷电生火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88" y="890"/>
              <a:ext cx="2336" cy="1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1" name="Text Box 9"/>
            <p:cNvSpPr txBox="1">
              <a:spLocks noChangeArrowheads="1"/>
            </p:cNvSpPr>
            <p:nvPr/>
          </p:nvSpPr>
          <p:spPr bwMode="auto">
            <a:xfrm>
              <a:off x="3288" y="935"/>
              <a:ext cx="21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FFFF00"/>
                  </a:solidFill>
                  <a:latin typeface="华文新魏"/>
                  <a:ea typeface="华文新魏"/>
                  <a:cs typeface="华文新魏"/>
                </a:rPr>
                <a:t>2</a:t>
              </a:r>
              <a:r>
                <a:rPr lang="zh-CN" altLang="en-US" sz="2400" b="1">
                  <a:solidFill>
                    <a:srgbClr val="FFFF00"/>
                  </a:solidFill>
                  <a:latin typeface="华文新魏"/>
                  <a:ea typeface="华文新魏"/>
                  <a:cs typeface="华文新魏"/>
                </a:rPr>
                <a:t>、雷电生火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TextBox 12"/>
          <p:cNvSpPr txBox="1">
            <a:spLocks noChangeArrowheads="1"/>
          </p:cNvSpPr>
          <p:nvPr/>
        </p:nvSpPr>
        <p:spPr bwMode="auto">
          <a:xfrm>
            <a:off x="857250" y="765175"/>
            <a:ext cx="628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二、北京人</a:t>
            </a:r>
          </a:p>
        </p:txBody>
      </p:sp>
      <p:sp>
        <p:nvSpPr>
          <p:cNvPr id="41990" name="TextBox 13"/>
          <p:cNvSpPr txBox="1">
            <a:spLocks noChangeArrowheads="1"/>
          </p:cNvSpPr>
          <p:nvPr/>
        </p:nvSpPr>
        <p:spPr bwMode="auto">
          <a:xfrm>
            <a:off x="928688" y="1408113"/>
            <a:ext cx="4929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、北京人的体质特征：</a:t>
            </a:r>
          </a:p>
        </p:txBody>
      </p:sp>
      <p:sp>
        <p:nvSpPr>
          <p:cNvPr id="41991" name="TextBox 7"/>
          <p:cNvSpPr txBox="1">
            <a:spLocks noChangeArrowheads="1"/>
          </p:cNvSpPr>
          <p:nvPr/>
        </p:nvSpPr>
        <p:spPr bwMode="auto">
          <a:xfrm>
            <a:off x="928688" y="1908175"/>
            <a:ext cx="485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）面貌似猿</a:t>
            </a:r>
          </a:p>
        </p:txBody>
      </p:sp>
      <p:sp>
        <p:nvSpPr>
          <p:cNvPr id="41992" name="TextBox 10"/>
          <p:cNvSpPr txBox="1">
            <a:spLocks noChangeArrowheads="1"/>
          </p:cNvSpPr>
          <p:nvPr/>
        </p:nvSpPr>
        <p:spPr bwMode="auto">
          <a:xfrm>
            <a:off x="3429000" y="1908175"/>
            <a:ext cx="4286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）大脑发育</a:t>
            </a:r>
          </a:p>
        </p:txBody>
      </p:sp>
      <p:sp>
        <p:nvSpPr>
          <p:cNvPr id="41993" name="TextBox 11"/>
          <p:cNvSpPr txBox="1">
            <a:spLocks noChangeArrowheads="1"/>
          </p:cNvSpPr>
          <p:nvPr/>
        </p:nvSpPr>
        <p:spPr bwMode="auto">
          <a:xfrm>
            <a:off x="5643563" y="1908175"/>
            <a:ext cx="2571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）直立行走</a:t>
            </a:r>
          </a:p>
        </p:txBody>
      </p:sp>
      <p:sp>
        <p:nvSpPr>
          <p:cNvPr id="41994" name="TextBox 14"/>
          <p:cNvSpPr txBox="1">
            <a:spLocks noChangeArrowheads="1"/>
          </p:cNvSpPr>
          <p:nvPr/>
        </p:nvSpPr>
        <p:spPr bwMode="auto">
          <a:xfrm>
            <a:off x="928688" y="2336800"/>
            <a:ext cx="47148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、北京人的生活</a:t>
            </a:r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）生产工具：</a:t>
            </a:r>
          </a:p>
        </p:txBody>
      </p:sp>
      <p:sp>
        <p:nvSpPr>
          <p:cNvPr id="41995" name="TextBox 15"/>
          <p:cNvSpPr txBox="1">
            <a:spLocks noChangeArrowheads="1"/>
          </p:cNvSpPr>
          <p:nvPr/>
        </p:nvSpPr>
        <p:spPr bwMode="auto">
          <a:xfrm>
            <a:off x="4286250" y="2908300"/>
            <a:ext cx="4071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打制石器、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72250" y="29083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自然火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28688" y="3551238"/>
            <a:ext cx="75009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）生产方式：采集、狩猎</a:t>
            </a:r>
            <a:endParaRPr lang="en-US" altLang="zh-CN" sz="36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）社会组织：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357688" y="4122738"/>
            <a:ext cx="2357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2" charset="-122"/>
                <a:ea typeface="黑体" pitchFamily="2" charset="-122"/>
              </a:rPr>
              <a:t>群居生活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1"/>
          <p:cNvSpPr txBox="1">
            <a:spLocks noChangeArrowheads="1"/>
          </p:cNvSpPr>
          <p:nvPr/>
        </p:nvSpPr>
        <p:spPr bwMode="auto">
          <a:xfrm>
            <a:off x="928688" y="785813"/>
            <a:ext cx="728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一、早期人类的遗存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500" y="714375"/>
            <a:ext cx="7858125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ea"/>
                <a:ea typeface="+mn-ea"/>
              </a:rPr>
              <a:t>    碳十四断代法，又称碳</a:t>
            </a:r>
            <a:r>
              <a:rPr lang="en-US" altLang="zh-CN" sz="3200" dirty="0">
                <a:latin typeface="+mn-ea"/>
                <a:ea typeface="+mn-ea"/>
              </a:rPr>
              <a:t>—14</a:t>
            </a:r>
            <a:r>
              <a:rPr lang="zh-CN" altLang="en-US" sz="3200" dirty="0">
                <a:latin typeface="+mn-ea"/>
                <a:ea typeface="+mn-ea"/>
              </a:rPr>
              <a:t>年代测定法或放射性碳定年法，就是根据碳</a:t>
            </a:r>
            <a:r>
              <a:rPr lang="en-US" altLang="zh-CN" sz="3200" dirty="0">
                <a:latin typeface="+mn-ea"/>
                <a:ea typeface="+mn-ea"/>
              </a:rPr>
              <a:t>—14</a:t>
            </a:r>
            <a:r>
              <a:rPr lang="zh-CN" altLang="en-US" sz="3200" dirty="0">
                <a:latin typeface="+mn-ea"/>
                <a:ea typeface="+mn-ea"/>
              </a:rPr>
              <a:t>衰变的程度来计算出样品的大概年代的一种测量方法。这一原理通常用来测定古生物化石的年代。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938" y="4795838"/>
            <a:ext cx="7643812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ea"/>
                <a:ea typeface="+mn-ea"/>
              </a:rPr>
              <a:t>    由于 </a:t>
            </a:r>
            <a:r>
              <a:rPr lang="en-US" altLang="zh-CN" sz="3200" dirty="0">
                <a:latin typeface="+mn-ea"/>
                <a:ea typeface="+mn-ea"/>
              </a:rPr>
              <a:t>C14 </a:t>
            </a:r>
            <a:r>
              <a:rPr lang="zh-CN" altLang="en-US" sz="3200" dirty="0">
                <a:latin typeface="+mn-ea"/>
                <a:ea typeface="+mn-ea"/>
              </a:rPr>
              <a:t>的半衰期（消耗一半所花费的时间）为 </a:t>
            </a:r>
            <a:r>
              <a:rPr lang="en-US" altLang="zh-CN" sz="3200" dirty="0">
                <a:latin typeface="+mn-ea"/>
                <a:ea typeface="+mn-ea"/>
              </a:rPr>
              <a:t>5730 </a:t>
            </a:r>
            <a:r>
              <a:rPr lang="zh-CN" altLang="en-US" sz="3200" dirty="0">
                <a:latin typeface="+mn-ea"/>
                <a:ea typeface="+mn-ea"/>
              </a:rPr>
              <a:t>年，正负误差 </a:t>
            </a:r>
            <a:r>
              <a:rPr lang="en-US" altLang="zh-CN" sz="3200" dirty="0">
                <a:latin typeface="+mn-ea"/>
                <a:ea typeface="+mn-ea"/>
              </a:rPr>
              <a:t>40 </a:t>
            </a:r>
            <a:r>
              <a:rPr lang="zh-CN" altLang="en-US" sz="3200" dirty="0">
                <a:latin typeface="+mn-ea"/>
                <a:ea typeface="+mn-ea"/>
              </a:rPr>
              <a:t>年，所以可以测定的时间范围在 </a:t>
            </a:r>
            <a:r>
              <a:rPr lang="en-US" altLang="zh-CN" sz="3200" dirty="0">
                <a:latin typeface="+mn-ea"/>
                <a:ea typeface="+mn-ea"/>
              </a:rPr>
              <a:t>58,000 </a:t>
            </a:r>
            <a:r>
              <a:rPr lang="zh-CN" altLang="en-US" sz="3200" dirty="0">
                <a:latin typeface="+mn-ea"/>
                <a:ea typeface="+mn-ea"/>
              </a:rPr>
              <a:t>至 </a:t>
            </a:r>
            <a:r>
              <a:rPr lang="en-US" altLang="zh-CN" sz="3200" dirty="0">
                <a:latin typeface="+mn-ea"/>
                <a:ea typeface="+mn-ea"/>
              </a:rPr>
              <a:t>62,000</a:t>
            </a:r>
            <a:r>
              <a:rPr lang="zh-CN" altLang="en-US" sz="3200" dirty="0">
                <a:latin typeface="+mn-ea"/>
                <a:ea typeface="+mn-ea"/>
              </a:rPr>
              <a:t>年</a:t>
            </a:r>
            <a:r>
              <a:rPr lang="en-US" altLang="zh-CN" sz="3200" dirty="0">
                <a:latin typeface="+mn-ea"/>
                <a:ea typeface="+mn-ea"/>
              </a:rPr>
              <a:t>.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625" y="3571875"/>
            <a:ext cx="828675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ea"/>
                <a:ea typeface="+mn-ea"/>
              </a:rPr>
              <a:t>    生物体的每克碳内含有大约</a:t>
            </a:r>
            <a:r>
              <a:rPr lang="en-US" altLang="zh-CN" sz="3200" dirty="0">
                <a:latin typeface="+mn-ea"/>
                <a:ea typeface="+mn-ea"/>
              </a:rPr>
              <a:t>500</a:t>
            </a:r>
            <a:r>
              <a:rPr lang="zh-CN" altLang="en-US" sz="3200" dirty="0">
                <a:latin typeface="+mn-ea"/>
                <a:ea typeface="+mn-ea"/>
              </a:rPr>
              <a:t>亿个碳</a:t>
            </a:r>
            <a:r>
              <a:rPr lang="en-US" altLang="zh-CN" sz="3200" dirty="0">
                <a:latin typeface="+mn-ea"/>
                <a:ea typeface="+mn-ea"/>
              </a:rPr>
              <a:t>14</a:t>
            </a:r>
            <a:r>
              <a:rPr lang="zh-CN" altLang="en-US" sz="3200" dirty="0">
                <a:latin typeface="+mn-ea"/>
                <a:ea typeface="+mn-ea"/>
              </a:rPr>
              <a:t>原子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其中每分钟大约有</a:t>
            </a:r>
            <a:r>
              <a:rPr lang="en-US" altLang="zh-CN" sz="3200" dirty="0">
                <a:latin typeface="+mn-ea"/>
                <a:ea typeface="+mn-ea"/>
              </a:rPr>
              <a:t>10</a:t>
            </a:r>
            <a:r>
              <a:rPr lang="zh-CN" altLang="en-US" sz="3200" dirty="0">
                <a:latin typeface="+mn-ea"/>
                <a:ea typeface="+mn-ea"/>
              </a:rPr>
              <a:t>个碳</a:t>
            </a:r>
            <a:r>
              <a:rPr lang="en-US" altLang="zh-CN" sz="3200" dirty="0">
                <a:latin typeface="+mn-ea"/>
                <a:ea typeface="+mn-ea"/>
              </a:rPr>
              <a:t>14</a:t>
            </a:r>
            <a:r>
              <a:rPr lang="zh-CN" altLang="en-US" sz="3200" dirty="0">
                <a:latin typeface="+mn-ea"/>
                <a:ea typeface="+mn-ea"/>
              </a:rPr>
              <a:t>原子衰变。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图片2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285750" y="428625"/>
            <a:ext cx="8686800" cy="62499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宋体" pitchFamily="2" charset="-122"/>
              </a:rPr>
              <a:t>   《</a:t>
            </a:r>
            <a:r>
              <a:rPr lang="zh-CN" altLang="en-US" sz="3200" b="1" dirty="0">
                <a:latin typeface="宋体" pitchFamily="2" charset="-122"/>
              </a:rPr>
              <a:t>中国原始社会史</a:t>
            </a:r>
            <a:r>
              <a:rPr lang="en-US" altLang="zh-CN" sz="3200" b="1" dirty="0">
                <a:latin typeface="宋体" pitchFamily="2" charset="-122"/>
              </a:rPr>
              <a:t>》</a:t>
            </a:r>
            <a:r>
              <a:rPr lang="zh-CN" altLang="en-US" sz="3200" b="1" dirty="0">
                <a:latin typeface="宋体" pitchFamily="2" charset="-122"/>
              </a:rPr>
              <a:t>描写说：</a:t>
            </a:r>
            <a:r>
              <a:rPr lang="zh-CN" altLang="en-US" sz="3200" b="1" dirty="0">
                <a:latin typeface="Arial"/>
              </a:rPr>
              <a:t>“</a:t>
            </a:r>
            <a:r>
              <a:rPr lang="zh-CN" altLang="en-US" sz="3200" b="1" dirty="0">
                <a:latin typeface="宋体" pitchFamily="2" charset="-122"/>
              </a:rPr>
              <a:t>北京人在周口店生活的时候与今日华北地区的气候大致相类似，是温暖的气候，地貌也与今天的相差不多。他们住在龙骨山的洞穴中，靠北面是群山重叠，与北京西山相连接，西边和西南部是起伏不平的山丘。那时，山上</a:t>
            </a:r>
            <a:r>
              <a:rPr lang="zh-CN" altLang="en-US" sz="3600" b="1" dirty="0">
                <a:latin typeface="宋体" pitchFamily="2" charset="-122"/>
              </a:rPr>
              <a:t>松林密布，杂草丛生</a:t>
            </a:r>
            <a:r>
              <a:rPr lang="zh-CN" altLang="en-US" sz="3200" b="1" dirty="0">
                <a:latin typeface="宋体" pitchFamily="2" charset="-122"/>
              </a:rPr>
              <a:t>，</a:t>
            </a:r>
            <a:r>
              <a:rPr lang="zh-CN" altLang="en-US" sz="3600" b="1" dirty="0">
                <a:latin typeface="宋体" pitchFamily="2" charset="-122"/>
              </a:rPr>
              <a:t>林中野草茂密</a:t>
            </a:r>
            <a:r>
              <a:rPr lang="zh-CN" altLang="en-US" sz="3200" b="1" dirty="0">
                <a:latin typeface="宋体" pitchFamily="2" charset="-122"/>
              </a:rPr>
              <a:t>。龙骨山的东边为一条小河，河东为一片平原。</a:t>
            </a:r>
            <a:r>
              <a:rPr lang="zh-CN" altLang="en-US" sz="3200" b="1" u="sng" dirty="0">
                <a:solidFill>
                  <a:srgbClr val="0070C0"/>
                </a:solidFill>
                <a:latin typeface="宋体" pitchFamily="2" charset="-122"/>
              </a:rPr>
              <a:t>森林中有凶猛的</a:t>
            </a:r>
            <a:r>
              <a:rPr lang="zh-CN" altLang="en-US" sz="3600" b="1" u="sng" dirty="0">
                <a:solidFill>
                  <a:srgbClr val="0070C0"/>
                </a:solidFill>
                <a:latin typeface="宋体" pitchFamily="2" charset="-122"/>
              </a:rPr>
              <a:t>野兽</a:t>
            </a:r>
            <a:r>
              <a:rPr lang="zh-CN" altLang="en-US" sz="3200" b="1" u="sng" dirty="0">
                <a:solidFill>
                  <a:srgbClr val="0070C0"/>
                </a:solidFill>
                <a:latin typeface="宋体" pitchFamily="2" charset="-122"/>
              </a:rPr>
              <a:t>，剑齿虎和其他食肉动物虎、豹、狼、熊常常</a:t>
            </a:r>
            <a:r>
              <a:rPr lang="zh-CN" altLang="en-US" sz="3600" b="1" u="sng" dirty="0">
                <a:solidFill>
                  <a:srgbClr val="0070C0"/>
                </a:solidFill>
                <a:latin typeface="宋体" pitchFamily="2" charset="-122"/>
              </a:rPr>
              <a:t>出没</a:t>
            </a:r>
            <a:r>
              <a:rPr lang="zh-CN" altLang="en-US" sz="3200" b="1" u="sng" dirty="0">
                <a:solidFill>
                  <a:srgbClr val="0070C0"/>
                </a:solidFill>
                <a:latin typeface="宋体" pitchFamily="2" charset="-122"/>
              </a:rPr>
              <a:t>山间，</a:t>
            </a:r>
            <a:r>
              <a:rPr lang="zh-CN" altLang="en-US" sz="3200" b="1" u="sng" dirty="0">
                <a:solidFill>
                  <a:srgbClr val="0070C0"/>
                </a:solidFill>
                <a:latin typeface="宋体" pitchFamily="2" charset="-122"/>
                <a:cs typeface="Times New Roman" pitchFamily="18" charset="0"/>
              </a:rPr>
              <a:t>象、犀牛和猴子，在山间觅食。树林丛中还有飞禽穿梭其间</a:t>
            </a:r>
            <a:r>
              <a:rPr lang="zh-CN" altLang="en-US" sz="3200" b="1" u="sng" dirty="0">
                <a:solidFill>
                  <a:srgbClr val="0070C0"/>
                </a:solidFill>
                <a:latin typeface="宋体" pitchFamily="2" charset="-122"/>
              </a:rPr>
              <a:t>，</a:t>
            </a:r>
            <a:r>
              <a:rPr lang="zh-CN" altLang="en-US" sz="3200" b="1" dirty="0">
                <a:latin typeface="宋体" pitchFamily="2" charset="-122"/>
              </a:rPr>
              <a:t>这一切给对北京人来说是很大的威胁。</a:t>
            </a:r>
            <a:r>
              <a:rPr lang="zh-CN" altLang="en-US" dirty="0"/>
              <a:t> </a:t>
            </a:r>
          </a:p>
        </p:txBody>
      </p:sp>
      <p:sp>
        <p:nvSpPr>
          <p:cNvPr id="4" name="椭圆形标注 3"/>
          <p:cNvSpPr/>
          <p:nvPr/>
        </p:nvSpPr>
        <p:spPr>
          <a:xfrm>
            <a:off x="3214688" y="1500188"/>
            <a:ext cx="6286500" cy="22860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在这样的环境中，北京人怎样生存下去呢？</a:t>
            </a:r>
            <a:endParaRPr lang="zh-CN" altLang="en-US" sz="40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4" name="Group 4"/>
          <p:cNvGrpSpPr>
            <a:grpSpLocks/>
          </p:cNvGrpSpPr>
          <p:nvPr/>
        </p:nvGrpSpPr>
        <p:grpSpPr bwMode="auto">
          <a:xfrm>
            <a:off x="468313" y="188913"/>
            <a:ext cx="8351837" cy="6048375"/>
            <a:chOff x="675" y="754"/>
            <a:chExt cx="4169" cy="2702"/>
          </a:xfrm>
        </p:grpSpPr>
        <p:sp>
          <p:nvSpPr>
            <p:cNvPr id="46085" name="Text Box 7"/>
            <p:cNvSpPr txBox="1">
              <a:spLocks noChangeArrowheads="1"/>
            </p:cNvSpPr>
            <p:nvPr/>
          </p:nvSpPr>
          <p:spPr bwMode="auto">
            <a:xfrm>
              <a:off x="675" y="2803"/>
              <a:ext cx="1485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000" b="1">
                  <a:solidFill>
                    <a:srgbClr val="FFFF00"/>
                  </a:solidFill>
                  <a:latin typeface="Times New Roman" pitchFamily="18" charset="0"/>
                  <a:ea typeface="华文新魏"/>
                  <a:cs typeface="华文新魏"/>
                </a:rPr>
                <a:t>南方古猿与黑猩猩直立姿势的比较</a:t>
              </a:r>
            </a:p>
          </p:txBody>
        </p:sp>
        <p:pic>
          <p:nvPicPr>
            <p:cNvPr id="46086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3" y="754"/>
              <a:ext cx="4141" cy="2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7" name="TextBox 7"/>
            <p:cNvSpPr txBox="1">
              <a:spLocks noChangeArrowheads="1"/>
            </p:cNvSpPr>
            <p:nvPr/>
          </p:nvSpPr>
          <p:spPr bwMode="auto">
            <a:xfrm>
              <a:off x="1247" y="1026"/>
              <a:ext cx="1237" cy="23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FFFF66"/>
                  </a:solidFill>
                  <a:latin typeface="黑体" pitchFamily="2" charset="-122"/>
                  <a:ea typeface="黑体" pitchFamily="2" charset="-122"/>
                </a:rPr>
                <a:t>人类进化图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476250"/>
            <a:ext cx="7000875" cy="607218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33CC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华文新魏"/>
                <a:ea typeface="华文新魏"/>
                <a:cs typeface="华文新魏"/>
              </a:rPr>
              <a:t>       </a:t>
            </a:r>
            <a:r>
              <a:rPr lang="zh-CN" altLang="en-US" sz="4400" b="1" smtClean="0">
                <a:solidFill>
                  <a:srgbClr val="33CC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华文新魏"/>
                <a:ea typeface="华文新魏"/>
                <a:cs typeface="华文新魏"/>
              </a:rPr>
              <a:t>人类进化的历程：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   </a:t>
            </a:r>
            <a:endParaRPr lang="en-US" altLang="zh-CN" sz="2800" b="1" smtClean="0">
              <a:latin typeface="黑体" pitchFamily="2" charset="-122"/>
              <a:ea typeface="黑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 smtClean="0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2800" b="1" smtClean="0">
                <a:solidFill>
                  <a:srgbClr val="FFFF66"/>
                </a:solidFill>
                <a:latin typeface="方正姚体"/>
                <a:ea typeface="方正姚体"/>
                <a:cs typeface="方正姚体"/>
              </a:rPr>
              <a:t>一、南方古猿</a:t>
            </a:r>
            <a:r>
              <a:rPr lang="zh-CN" altLang="en-US" sz="2800" b="1" smtClean="0">
                <a:solidFill>
                  <a:srgbClr val="0000FF"/>
                </a:solidFill>
                <a:latin typeface="方正姚体"/>
                <a:ea typeface="方正姚体"/>
                <a:cs typeface="方正姚体"/>
              </a:rPr>
              <a:t>   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—700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万～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100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万年前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方正姚体"/>
                <a:ea typeface="方正姚体"/>
                <a:cs typeface="方正姚体"/>
              </a:rPr>
              <a:t>  </a:t>
            </a:r>
            <a:r>
              <a:rPr lang="zh-CN" altLang="en-US" sz="2800" b="1" smtClean="0">
                <a:solidFill>
                  <a:srgbClr val="FFFF66"/>
                </a:solidFill>
                <a:latin typeface="方正姚体"/>
                <a:ea typeface="方正姚体"/>
                <a:cs typeface="方正姚体"/>
              </a:rPr>
              <a:t>二、能人</a:t>
            </a:r>
            <a:r>
              <a:rPr lang="zh-CN" altLang="en-US" sz="2800" b="1" smtClean="0">
                <a:solidFill>
                  <a:srgbClr val="0000FF"/>
                </a:solidFill>
                <a:latin typeface="方正姚体"/>
                <a:ea typeface="方正姚体"/>
                <a:cs typeface="方正姚体"/>
              </a:rPr>
              <a:t>   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—250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万～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160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万年前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方正姚体"/>
                <a:ea typeface="方正姚体"/>
                <a:cs typeface="方正姚体"/>
              </a:rPr>
              <a:t>  </a:t>
            </a:r>
            <a:r>
              <a:rPr lang="zh-CN" altLang="en-US" sz="2800" b="1" smtClean="0">
                <a:solidFill>
                  <a:srgbClr val="FFFF66"/>
                </a:solidFill>
                <a:latin typeface="方正姚体"/>
                <a:ea typeface="方正姚体"/>
                <a:cs typeface="方正姚体"/>
              </a:rPr>
              <a:t>三、直立人</a:t>
            </a:r>
            <a:r>
              <a:rPr lang="zh-CN" altLang="en-US" sz="2800" b="1" smtClean="0">
                <a:solidFill>
                  <a:srgbClr val="0000FF"/>
                </a:solidFill>
                <a:latin typeface="方正姚体"/>
                <a:ea typeface="方正姚体"/>
                <a:cs typeface="方正姚体"/>
              </a:rPr>
              <a:t>   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—200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万～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20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万年前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方正姚体"/>
                <a:ea typeface="方正姚体"/>
                <a:cs typeface="方正姚体"/>
              </a:rPr>
              <a:t>   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 </a:t>
            </a:r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FF6600"/>
                </a:solidFill>
                <a:latin typeface="仿宋_GB2312" pitchFamily="49" charset="-122"/>
                <a:ea typeface="仿宋_GB2312" pitchFamily="49" charset="-122"/>
              </a:rPr>
              <a:t>             </a:t>
            </a:r>
            <a:r>
              <a:rPr lang="zh-CN" altLang="en-US" sz="2800" b="1" smtClean="0">
                <a:solidFill>
                  <a:srgbClr val="FFFF66"/>
                </a:solidFill>
                <a:latin typeface="仿宋_GB2312" pitchFamily="49" charset="-122"/>
                <a:ea typeface="仿宋_GB2312" pitchFamily="49" charset="-122"/>
              </a:rPr>
              <a:t>早期智人</a:t>
            </a:r>
            <a:r>
              <a:rPr lang="zh-CN" altLang="en-US" sz="2800" b="1" smtClean="0">
                <a:solidFill>
                  <a:srgbClr val="FF6600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25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万～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3.2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万年前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2800" b="1" smtClean="0">
                <a:solidFill>
                  <a:srgbClr val="FFFF66"/>
                </a:solidFill>
                <a:latin typeface="仿宋_GB2312" pitchFamily="49" charset="-122"/>
                <a:ea typeface="仿宋_GB2312" pitchFamily="49" charset="-122"/>
              </a:rPr>
              <a:t>四、智人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sz="2800" b="1" smtClean="0">
                <a:solidFill>
                  <a:srgbClr val="FFFF66"/>
                </a:solidFill>
                <a:latin typeface="仿宋_GB2312" pitchFamily="49" charset="-122"/>
                <a:ea typeface="仿宋_GB2312" pitchFamily="49" charset="-122"/>
              </a:rPr>
              <a:t>晚期智人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—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10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万年前～现在</a:t>
            </a:r>
          </a:p>
        </p:txBody>
      </p:sp>
      <p:sp>
        <p:nvSpPr>
          <p:cNvPr id="15369" name="AutoShape 9"/>
          <p:cNvSpPr>
            <a:spLocks/>
          </p:cNvSpPr>
          <p:nvPr/>
        </p:nvSpPr>
        <p:spPr bwMode="auto">
          <a:xfrm>
            <a:off x="2411413" y="4581525"/>
            <a:ext cx="71437" cy="792163"/>
          </a:xfrm>
          <a:prstGeom prst="leftBrace">
            <a:avLst>
              <a:gd name="adj1" fmla="val 92408"/>
              <a:gd name="adj2" fmla="val 50000"/>
            </a:avLst>
          </a:prstGeom>
          <a:noFill/>
          <a:ln w="28575">
            <a:solidFill>
              <a:srgbClr val="FFFF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1"/>
          <p:cNvSpPr txBox="1">
            <a:spLocks noChangeArrowheads="1"/>
          </p:cNvSpPr>
          <p:nvPr/>
        </p:nvSpPr>
        <p:spPr bwMode="auto">
          <a:xfrm>
            <a:off x="928688" y="785813"/>
            <a:ext cx="728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一、早期人类的遗存</a:t>
            </a:r>
          </a:p>
        </p:txBody>
      </p:sp>
      <p:sp>
        <p:nvSpPr>
          <p:cNvPr id="47107" name="TextBox 4"/>
          <p:cNvSpPr txBox="1">
            <a:spLocks noChangeArrowheads="1"/>
          </p:cNvSpPr>
          <p:nvPr/>
        </p:nvSpPr>
        <p:spPr bwMode="auto">
          <a:xfrm>
            <a:off x="1000125" y="1500188"/>
            <a:ext cx="5643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、人由古猿进化而来。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8"/>
          <p:cNvSpPr txBox="1">
            <a:spLocks noChangeArrowheads="1"/>
          </p:cNvSpPr>
          <p:nvPr/>
        </p:nvSpPr>
        <p:spPr bwMode="auto">
          <a:xfrm>
            <a:off x="4143375" y="5929313"/>
            <a:ext cx="17145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13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rgbClr val="FFFF00"/>
                </a:solidFill>
                <a:latin typeface="Times New Roman" pitchFamily="18" charset="0"/>
                <a:ea typeface="华文新魏"/>
                <a:cs typeface="华文新魏"/>
              </a:rPr>
              <a:t>南方古猿与</a:t>
            </a:r>
            <a:endParaRPr kumimoji="1" lang="en-US" altLang="zh-CN" sz="2000" b="1">
              <a:solidFill>
                <a:srgbClr val="FFFF00"/>
              </a:solidFill>
              <a:latin typeface="Times New Roman" pitchFamily="18" charset="0"/>
              <a:ea typeface="华文新魏"/>
              <a:cs typeface="华文新魏"/>
            </a:endParaRPr>
          </a:p>
          <a:p>
            <a:pPr algn="ctr">
              <a:lnSpc>
                <a:spcPts val="13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rgbClr val="FFFF00"/>
                </a:solidFill>
                <a:latin typeface="Times New Roman" pitchFamily="18" charset="0"/>
                <a:ea typeface="华文新魏"/>
                <a:cs typeface="华文新魏"/>
              </a:rPr>
              <a:t>现代人的比较</a:t>
            </a:r>
          </a:p>
        </p:txBody>
      </p:sp>
      <p:grpSp>
        <p:nvGrpSpPr>
          <p:cNvPr id="16387" name="组合 13"/>
          <p:cNvGrpSpPr>
            <a:grpSpLocks/>
          </p:cNvGrpSpPr>
          <p:nvPr/>
        </p:nvGrpSpPr>
        <p:grpSpPr bwMode="auto">
          <a:xfrm>
            <a:off x="468313" y="1125538"/>
            <a:ext cx="3786187" cy="3305175"/>
            <a:chOff x="434666" y="714356"/>
            <a:chExt cx="3464504" cy="3108612"/>
          </a:xfrm>
        </p:grpSpPr>
        <p:pic>
          <p:nvPicPr>
            <p:cNvPr id="16393" name="Picture 5" descr="15-1---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0034" y="714356"/>
              <a:ext cx="3286116" cy="3082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4" name="Text Box 9"/>
            <p:cNvSpPr txBox="1">
              <a:spLocks noChangeArrowheads="1"/>
            </p:cNvSpPr>
            <p:nvPr/>
          </p:nvSpPr>
          <p:spPr bwMode="auto">
            <a:xfrm>
              <a:off x="434666" y="3536295"/>
              <a:ext cx="849784" cy="286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400">
                  <a:solidFill>
                    <a:schemeClr val="bg2"/>
                  </a:solidFill>
                  <a:latin typeface="Times New Roman" pitchFamily="18" charset="0"/>
                  <a:ea typeface="黑体" pitchFamily="2" charset="-122"/>
                </a:rPr>
                <a:t>南方古猿</a:t>
              </a:r>
            </a:p>
          </p:txBody>
        </p:sp>
        <p:sp>
          <p:nvSpPr>
            <p:cNvPr id="16395" name="Text Box 10"/>
            <p:cNvSpPr txBox="1">
              <a:spLocks noChangeArrowheads="1"/>
            </p:cNvSpPr>
            <p:nvPr/>
          </p:nvSpPr>
          <p:spPr bwMode="auto">
            <a:xfrm>
              <a:off x="3136543" y="3536295"/>
              <a:ext cx="762627" cy="286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400">
                  <a:solidFill>
                    <a:schemeClr val="bg2"/>
                  </a:solidFill>
                  <a:latin typeface="Times New Roman" pitchFamily="18" charset="0"/>
                  <a:ea typeface="黑体" pitchFamily="2" charset="-122"/>
                </a:rPr>
                <a:t>黑猩猩</a:t>
              </a:r>
            </a:p>
          </p:txBody>
        </p:sp>
      </p:grpSp>
      <p:grpSp>
        <p:nvGrpSpPr>
          <p:cNvPr id="16388" name="组合 14"/>
          <p:cNvGrpSpPr>
            <a:grpSpLocks/>
          </p:cNvGrpSpPr>
          <p:nvPr/>
        </p:nvGrpSpPr>
        <p:grpSpPr bwMode="auto">
          <a:xfrm>
            <a:off x="5997575" y="2428875"/>
            <a:ext cx="2789238" cy="4237038"/>
            <a:chOff x="6143636" y="2500306"/>
            <a:chExt cx="2789238" cy="4236867"/>
          </a:xfrm>
        </p:grpSpPr>
        <p:pic>
          <p:nvPicPr>
            <p:cNvPr id="16390" name="Picture 6" descr="21---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143636" y="2500306"/>
              <a:ext cx="2789238" cy="419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1" name="Text Box 11"/>
            <p:cNvSpPr txBox="1">
              <a:spLocks noChangeArrowheads="1"/>
            </p:cNvSpPr>
            <p:nvPr/>
          </p:nvSpPr>
          <p:spPr bwMode="auto">
            <a:xfrm>
              <a:off x="6143636" y="6429396"/>
              <a:ext cx="93185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400">
                  <a:latin typeface="Times New Roman" pitchFamily="18" charset="0"/>
                  <a:ea typeface="黑体" pitchFamily="2" charset="-122"/>
                </a:rPr>
                <a:t>南方古猿</a:t>
              </a:r>
            </a:p>
          </p:txBody>
        </p:sp>
        <p:sp>
          <p:nvSpPr>
            <p:cNvPr id="16392" name="Text Box 12"/>
            <p:cNvSpPr txBox="1">
              <a:spLocks noChangeArrowheads="1"/>
            </p:cNvSpPr>
            <p:nvPr/>
          </p:nvSpPr>
          <p:spPr bwMode="auto">
            <a:xfrm>
              <a:off x="8143900" y="6410348"/>
              <a:ext cx="762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kumimoji="1" lang="zh-CN" altLang="en-US" sz="1400">
                  <a:latin typeface="Times New Roman" pitchFamily="18" charset="0"/>
                  <a:ea typeface="黑体" pitchFamily="2" charset="-122"/>
                </a:rPr>
                <a:t>现代人</a:t>
              </a: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363663" y="260350"/>
            <a:ext cx="7429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人与猿的本质区别：</a:t>
            </a:r>
            <a:r>
              <a:rPr lang="zh-CN" altLang="en-US" sz="3600" b="1" u="sng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直立行走</a:t>
            </a:r>
          </a:p>
        </p:txBody>
      </p:sp>
      <p:sp>
        <p:nvSpPr>
          <p:cNvPr id="16401" name="Text Box 8"/>
          <p:cNvSpPr txBox="1">
            <a:spLocks noChangeArrowheads="1"/>
          </p:cNvSpPr>
          <p:nvPr/>
        </p:nvSpPr>
        <p:spPr bwMode="auto">
          <a:xfrm>
            <a:off x="1116013" y="4508500"/>
            <a:ext cx="17145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13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rgbClr val="FFFF00"/>
                </a:solidFill>
                <a:latin typeface="Times New Roman" pitchFamily="18" charset="0"/>
                <a:ea typeface="华文新魏"/>
                <a:cs typeface="华文新魏"/>
              </a:rPr>
              <a:t>南方古猿与</a:t>
            </a:r>
            <a:endParaRPr kumimoji="1" lang="en-US" altLang="zh-CN" sz="2000" b="1">
              <a:solidFill>
                <a:srgbClr val="FFFF00"/>
              </a:solidFill>
              <a:latin typeface="Times New Roman" pitchFamily="18" charset="0"/>
              <a:ea typeface="华文新魏"/>
              <a:cs typeface="华文新魏"/>
            </a:endParaRPr>
          </a:p>
          <a:p>
            <a:pPr algn="ctr">
              <a:lnSpc>
                <a:spcPts val="13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rgbClr val="FFFF00"/>
                </a:solidFill>
                <a:latin typeface="Times New Roman" pitchFamily="18" charset="0"/>
                <a:ea typeface="华文新魏"/>
                <a:cs typeface="华文新魏"/>
              </a:rPr>
              <a:t>猿的比较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"/>
          <p:cNvSpPr txBox="1">
            <a:spLocks noChangeArrowheads="1"/>
          </p:cNvSpPr>
          <p:nvPr/>
        </p:nvSpPr>
        <p:spPr bwMode="auto">
          <a:xfrm>
            <a:off x="928688" y="785813"/>
            <a:ext cx="728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一、早期人类的遗存</a:t>
            </a:r>
          </a:p>
        </p:txBody>
      </p:sp>
      <p:sp>
        <p:nvSpPr>
          <p:cNvPr id="49155" name="TextBox 4"/>
          <p:cNvSpPr txBox="1">
            <a:spLocks noChangeArrowheads="1"/>
          </p:cNvSpPr>
          <p:nvPr/>
        </p:nvSpPr>
        <p:spPr bwMode="auto">
          <a:xfrm>
            <a:off x="1000125" y="1500188"/>
            <a:ext cx="5643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、人由古猿进化而来。</a:t>
            </a:r>
          </a:p>
        </p:txBody>
      </p: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1016000" y="2349500"/>
            <a:ext cx="7156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、人与猿的本质区别：</a:t>
            </a:r>
            <a:r>
              <a:rPr lang="zh-CN" altLang="en-US" sz="3600">
                <a:solidFill>
                  <a:srgbClr val="FFFF66"/>
                </a:solidFill>
                <a:latin typeface="黑体" pitchFamily="2" charset="-122"/>
                <a:ea typeface="黑体" pitchFamily="2" charset="-122"/>
              </a:rPr>
              <a:t>直立行走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76250"/>
            <a:ext cx="750093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85875" y="5643563"/>
            <a:ext cx="6715125" cy="5238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我国境内主要远古人类遗址分布示意图</a:t>
            </a:r>
            <a:r>
              <a:rPr lang="en-US" altLang="zh-CN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》</a:t>
            </a:r>
            <a:endParaRPr lang="zh-CN" altLang="en-US" sz="280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506</TotalTime>
  <Words>1244</Words>
  <Paragraphs>130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Constantia</vt:lpstr>
      <vt:lpstr>宋体</vt:lpstr>
      <vt:lpstr>Arial</vt:lpstr>
      <vt:lpstr>Calibri</vt:lpstr>
      <vt:lpstr>隶书</vt:lpstr>
      <vt:lpstr>Wingdings 2</vt:lpstr>
      <vt:lpstr>黑体</vt:lpstr>
      <vt:lpstr>华文新魏</vt:lpstr>
      <vt:lpstr>方正姚体</vt:lpstr>
      <vt:lpstr>仿宋_GB2312</vt:lpstr>
      <vt:lpstr>Wingdings</vt:lpstr>
      <vt:lpstr>Times New Roman</vt:lpstr>
      <vt:lpstr>方正少儿简体</vt:lpstr>
      <vt:lpstr>流畅</vt:lpstr>
      <vt:lpstr>流畅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微软用户</cp:lastModifiedBy>
  <dcterms:created xsi:type="dcterms:W3CDTF">2016-09-03T01:12:30Z</dcterms:created>
  <dcterms:modified xsi:type="dcterms:W3CDTF">2018-12-31T21:10:54Z</dcterms:modified>
</cp:coreProperties>
</file>