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9" r:id="rId2"/>
    <p:sldId id="256" r:id="rId3"/>
    <p:sldId id="257" r:id="rId4"/>
    <p:sldId id="260" r:id="rId5"/>
    <p:sldId id="268" r:id="rId6"/>
    <p:sldId id="269" r:id="rId7"/>
    <p:sldId id="267" r:id="rId8"/>
    <p:sldId id="262" r:id="rId9"/>
    <p:sldId id="270" r:id="rId10"/>
    <p:sldId id="271" r:id="rId11"/>
    <p:sldId id="263" r:id="rId12"/>
    <p:sldId id="264" r:id="rId13"/>
    <p:sldId id="265" r:id="rId14"/>
    <p:sldId id="266" r:id="rId15"/>
    <p:sldId id="258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4" d="100"/>
          <a:sy n="84" d="100"/>
        </p:scale>
        <p:origin x="-7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EEB2A-DEB2-D945-B5A2-E97AFF7354ED}" type="datetimeFigureOut">
              <a:rPr lang="en-US" altLang="zh-CN" smtClean="0"/>
              <a:t>4/12/2017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5E727-90F3-E745-A3D4-2C0F696A0DB3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90B33-CB69-EC46-8986-8645FF598EDF}" type="datetimeFigureOut">
              <a:rPr lang="en-US" altLang="zh-CN" smtClean="0"/>
              <a:t>4/12/2017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89B0A-4C47-B14A-9D05-EB18AB64929A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42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引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3600" y="2209800"/>
            <a:ext cx="8305800" cy="17526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>
              <a:lnSpc>
                <a:spcPct val="150000"/>
              </a:lnSpc>
            </a:pPr>
            <a:r>
              <a:rPr lang="zh-CN" altLang="en-US" sz="3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回忆上节课所学知识，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与春秋时期</a:t>
            </a: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相比</a:t>
            </a:r>
            <a:r>
              <a:rPr lang="zh-CN" altLang="en-US" sz="3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，你能说出战国时期社会发生了哪些变化吗？</a:t>
            </a:r>
            <a:endParaRPr lang="zh-CN" altLang="en-US" sz="3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06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572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商鞅变法的背景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7221" y="1524000"/>
            <a:ext cx="7924800" cy="685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战国时期，战争频繁，国家间兼并日趋激烈；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7221" y="2514600"/>
            <a:ext cx="7924800" cy="1066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经济发展，旧有秩序已不适应新变化，各国内部社会矛盾增加；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7221" y="3886200"/>
            <a:ext cx="7924800" cy="762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战国时，各诸侯国纷纷进行变法，以求国富兵强；</a:t>
            </a:r>
          </a:p>
        </p:txBody>
      </p:sp>
      <p:sp>
        <p:nvSpPr>
          <p:cNvPr id="7" name="矩形 6"/>
          <p:cNvSpPr/>
          <p:nvPr/>
        </p:nvSpPr>
        <p:spPr>
          <a:xfrm>
            <a:off x="2187221" y="4953000"/>
            <a:ext cx="7924800" cy="762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秦孝公和商鞅为变法做了一系列的准备工作。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7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3000" y="1284111"/>
            <a:ext cx="7010400" cy="990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00"/>
            <a:r>
              <a:rPr lang="zh-CN" altLang="en-US" sz="28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商鞅主持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变法。从公元前</a:t>
            </a:r>
            <a:r>
              <a:rPr lang="en-US" altLang="zh-CN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356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年开始，在秦国范围内推行变法。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956" y="2590800"/>
            <a:ext cx="3505200" cy="2362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政治：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打破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分封制，</a:t>
            </a: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行县制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国共设</a:t>
            </a:r>
            <a:r>
              <a:rPr lang="en-US" altLang="zh-CN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31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个县，官吏由国君直接任免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3823" y="2971800"/>
            <a:ext cx="3810000" cy="2362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经济：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奖励开垦荒地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奖励耕织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，生产粮食、布帛多的人，免除徭役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0" y="3352800"/>
            <a:ext cx="3505200" cy="2362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军事：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奖励军功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，实行二十等爵制；</a:t>
            </a:r>
            <a:endParaRPr lang="en-US" altLang="zh-CN" sz="28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打破世袭</a:t>
            </a:r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制度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0" y="107244"/>
            <a:ext cx="2133600" cy="214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12422" y="5725180"/>
            <a:ext cx="7617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想一想：这些措施会给秦国社会带来哪些变化？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45720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商鞅变法的内容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572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换位思考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0356" y="2743200"/>
            <a:ext cx="7848600" cy="21336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00"/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你是秦国的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农民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士兵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贵族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或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国君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，面对商鞅变法的措施，你会有什么反应？说说你的理由。</a:t>
            </a:r>
            <a:endParaRPr lang="en-US" altLang="zh-CN" sz="32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1616277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如果你回到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商鞅变法时期的秦国</a:t>
            </a: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6933" y="4038600"/>
            <a:ext cx="9448800" cy="152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612000"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孝公用商鞅之法，移风易俗，民以殷盛，国以富强，百姓乐用，诸侯亲服，获楚、魏之师，举地千里，至今治强。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>
              <a:lnSpc>
                <a:spcPts val="3900"/>
              </a:lnSpc>
            </a:pP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史记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李斯列传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000" y="1752600"/>
            <a:ext cx="8305800" cy="167640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>
              <a:lnSpc>
                <a:spcPts val="38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加强了秦国国君的权威；促进了秦国政治、经济的发展；秦国军队战斗力空前强大。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612000">
              <a:lnSpc>
                <a:spcPts val="38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为秦最终统一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中国奠定了基础。</a:t>
            </a:r>
            <a:endParaRPr lang="zh-CN" altLang="en-US" sz="28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358914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为秦开帝业</a:t>
            </a:r>
            <a:r>
              <a:rPr lang="en-US" altLang="zh-CN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变法的作用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5720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商鞅虽死，秦法犹存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1200" y="2819400"/>
            <a:ext cx="8305800" cy="1857514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>
              <a:lnSpc>
                <a:spcPts val="38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秦孝公去世，太子即位（即秦惠文王）。旧贵族诬告商鞅“谋反”，商鞅被车裂而死。但他的变法措施仍在秦国继续实行。</a:t>
            </a:r>
            <a:endParaRPr lang="zh-CN" altLang="en-US" sz="28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000" y="5029200"/>
            <a:ext cx="10820400" cy="1524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想一想：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612000"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秦惠文王在处死商鞅后，为什么继续推行变法措施？商鞅变法是成功了还是失败了？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6933" y="1393686"/>
            <a:ext cx="9448800" cy="104471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612000"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商君相秦十年，宗室贵戚多怨望者。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>
              <a:lnSpc>
                <a:spcPts val="3900"/>
              </a:lnSpc>
            </a:pP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史记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商君列传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572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课堂小结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2989288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商鞅变法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189111" y="1764998"/>
            <a:ext cx="533400" cy="297180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699933" y="1532466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商鞅变法改革的背景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22511" y="2984198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商鞅变法改革的内容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2756" y="4431998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商鞅变法改革的影响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7459134" y="2755598"/>
            <a:ext cx="228600" cy="99060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684911" y="2460978"/>
            <a:ext cx="1001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政治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96200" y="2953154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经济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7734" y="3475265"/>
            <a:ext cx="99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军事</a:t>
            </a:r>
          </a:p>
        </p:txBody>
      </p:sp>
      <p:sp>
        <p:nvSpPr>
          <p:cNvPr id="17" name="矩形 16"/>
          <p:cNvSpPr/>
          <p:nvPr/>
        </p:nvSpPr>
        <p:spPr>
          <a:xfrm>
            <a:off x="1066800" y="5257800"/>
            <a:ext cx="9448800" cy="12192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阅读教材，思考：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为增强国力，除了商鞅变法，秦国还有什么举措？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5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 animBg="1"/>
      <p:bldP spid="13" grpId="0"/>
      <p:bldP spid="14" grpId="0"/>
      <p:bldP spid="15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0"/>
          <a:stretch/>
        </p:blipFill>
        <p:spPr>
          <a:xfrm>
            <a:off x="3733799" y="903111"/>
            <a:ext cx="8220075" cy="55851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4572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都江堰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111" y="1371600"/>
            <a:ext cx="3276600" cy="46482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>
              <a:lnSpc>
                <a:spcPts val="39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冰，战国时期著名水利专家。约公元前</a:t>
            </a:r>
            <a:r>
              <a:rPr lang="en-US" altLang="zh-CN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256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公元前</a:t>
            </a:r>
            <a:r>
              <a:rPr lang="en-US" altLang="zh-CN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251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年，被秦昭王任命为蜀郡守。李冰在岷江流域修建了许多水利工程，其中以都江堰最为著名。</a:t>
            </a:r>
            <a:endParaRPr lang="en-US" altLang="zh-CN" sz="28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68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38400" y="533400"/>
            <a:ext cx="6934200" cy="1366215"/>
          </a:xfrm>
        </p:spPr>
        <p:txBody>
          <a:bodyPr>
            <a:normAutofit fontScale="90000"/>
          </a:bodyPr>
          <a:lstStyle/>
          <a:p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秦国</a:t>
            </a:r>
            <a:r>
              <a:rPr lang="zh-CN" altLang="en-US" sz="9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的强大</a:t>
            </a:r>
            <a:endParaRPr lang="zh-CN" altLang="en-US" sz="9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图片 1" descr="http://pic.baike.soso.com/p/20120919/20120919120243-18375433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2320538"/>
            <a:ext cx="4327525" cy="4057684"/>
          </a:xfrm>
          <a:prstGeom prst="rect">
            <a:avLst/>
          </a:prstGeom>
          <a:noFill/>
          <a:ln w="76200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066800" y="2819400"/>
            <a:ext cx="5410200" cy="3538538"/>
          </a:xfrm>
          <a:prstGeom prst="rect">
            <a:avLst/>
          </a:prstGeom>
          <a:noFill/>
          <a:ln w="762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目标：</a:t>
            </a:r>
            <a:endParaRPr lang="en-US" altLang="zh-CN" sz="2400" dirty="0" smtClean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地图和文字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材料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，知道商鞅变法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时代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背景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和国内背景；</a:t>
            </a:r>
            <a:endParaRPr lang="en-US" altLang="zh-CN" sz="2400" dirty="0" smtClean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了解商鞅变法的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主要内容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，分析变法措施的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作用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认识商鞅变法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与秦国强大的内在关系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  <a:endParaRPr lang="en-US" altLang="zh-CN" sz="2400" dirty="0" smtClean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3.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理解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改革的艰巨性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、复杂性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明白商鞅变法是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顺应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历史潮流的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改革，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感悟变法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者不畏</a:t>
            </a:r>
            <a:r>
              <a:rPr lang="zh-CN" altLang="zh-CN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艰难</a:t>
            </a:r>
            <a:r>
              <a:rPr lang="zh-CN" altLang="zh-CN" sz="2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的精神。</a:t>
            </a:r>
            <a:endParaRPr lang="zh-CN" altLang="zh-CN" sz="24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79022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5317" y="279499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秦国变法的时代背景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7200" y="2135711"/>
            <a:ext cx="5502755" cy="4212445"/>
            <a:chOff x="4275666" y="4013770"/>
            <a:chExt cx="3984978" cy="271191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8" t="10468" r="9217" b="15599"/>
            <a:stretch/>
          </p:blipFill>
          <p:spPr>
            <a:xfrm>
              <a:off x="4275666" y="4013770"/>
              <a:ext cx="3984978" cy="271191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275666" y="6420401"/>
              <a:ext cx="1286934" cy="2575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战国初期地图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78567" y="1295400"/>
            <a:ext cx="5162435" cy="61709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战争频繁，国家间兼并日趋激烈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39000" y="1706407"/>
            <a:ext cx="3886200" cy="4870350"/>
            <a:chOff x="8305800" y="1987650"/>
            <a:chExt cx="3886200" cy="487035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5800" y="4408714"/>
              <a:ext cx="3886200" cy="244928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22" b="5304"/>
            <a:stretch/>
          </p:blipFill>
          <p:spPr>
            <a:xfrm>
              <a:off x="8305800" y="1987650"/>
              <a:ext cx="3833539" cy="2454931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95787" y="548480"/>
            <a:ext cx="5638800" cy="8918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经济的发展，旧有秩序已不适应新变化，各国内部社会矛盾增加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47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46" y="1546919"/>
            <a:ext cx="5243010" cy="4853881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964099"/>
              </p:ext>
            </p:extLst>
          </p:nvPr>
        </p:nvGraphicFramePr>
        <p:xfrm>
          <a:off x="228600" y="1539240"/>
          <a:ext cx="647700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143000"/>
                <a:gridCol w="4572000"/>
              </a:tblGrid>
              <a:tr h="4134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国家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变法</a:t>
                      </a:r>
                      <a:endParaRPr lang="en-US" altLang="zh-CN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主持者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变法内容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748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魏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李悝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尽地力之数提高产量，实施平籴法保持物价稳定，制定</a:t>
                      </a:r>
                      <a:r>
                        <a:rPr lang="en-US" altLang="zh-CN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法经</a:t>
                      </a:r>
                      <a:r>
                        <a:rPr lang="en-US" altLang="zh-CN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建立法治制度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</a:tr>
              <a:tr h="7281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楚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吴起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废除贵族特权，打击贵族势力，整顿吏治，革新政治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</a:tr>
              <a:tr h="7281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赵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公仲连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选能举贤、任官使能</a:t>
                      </a:r>
                      <a:endParaRPr lang="en-US" altLang="zh-CN" sz="2400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节财俭用，察度功德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</a:tr>
              <a:tr h="4134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齐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邹忌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举贤人，修法律，鼓励臣下进谏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</a:tr>
              <a:tr h="7281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韩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申不害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实行中央集权，以“术”来任用、监督、考核官吏</a:t>
                      </a:r>
                      <a:endParaRPr lang="zh-CN" altLang="en-US" sz="24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219200" y="316089"/>
            <a:ext cx="5162435" cy="990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战国时期，各国纷纷进行变法，以求国富兵强。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0"/>
          <a:stretch/>
        </p:blipFill>
        <p:spPr>
          <a:xfrm>
            <a:off x="493889" y="93814"/>
            <a:ext cx="5272570" cy="457200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6096000" y="76200"/>
            <a:ext cx="5716764" cy="4572001"/>
            <a:chOff x="1141236" y="1560687"/>
            <a:chExt cx="5716764" cy="45720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7" t="20576" r="17288" b="12757"/>
            <a:stretch/>
          </p:blipFill>
          <p:spPr>
            <a:xfrm>
              <a:off x="1141236" y="1560687"/>
              <a:ext cx="5716764" cy="4572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1141236" y="1567573"/>
              <a:ext cx="1679615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秦孝公时期地图</a:t>
              </a:r>
              <a:endParaRPr lang="en-US" altLang="zh-CN" sz="1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1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BC381-BC338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0236" y="4797777"/>
            <a:ext cx="11874213" cy="19812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/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（秦孝公）于是布惠，振孤寡，招战士，明功赏。下令国中曰：“昔我缪公（秦穆公）自岐雍之间，修德行武，东平晋乱，以河为界，西霸戎翟，广地千里，天子致伯，诸侯毕贺</a:t>
            </a: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三晋攻夺我先君河西地，诸侯卑秦，丑莫大焉。</a:t>
            </a: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宾客群臣有能出奇计强秦者，吾且尊官，与之分土。”</a:t>
            </a:r>
            <a:endParaRPr lang="en-US" altLang="zh-CN" sz="24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/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史记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秦本纪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0"/>
          <a:stretch/>
        </p:blipFill>
        <p:spPr>
          <a:xfrm>
            <a:off x="493889" y="150259"/>
            <a:ext cx="5272570" cy="457200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6096000" y="132645"/>
            <a:ext cx="5716764" cy="4572001"/>
            <a:chOff x="1141236" y="1560687"/>
            <a:chExt cx="5716764" cy="45720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7" t="20576" r="17288" b="12757"/>
            <a:stretch/>
          </p:blipFill>
          <p:spPr>
            <a:xfrm>
              <a:off x="1141236" y="1560687"/>
              <a:ext cx="5716764" cy="4572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1141236" y="1567573"/>
              <a:ext cx="167961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秦孝公时期地图</a:t>
              </a:r>
              <a:endPara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0236" y="4873977"/>
            <a:ext cx="11874213" cy="183162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/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（秦孝公）于是布惠，振孤寡，招战士，明功赏。下令国中曰：“昔我缪公（秦穆公）自岐雍之间，修德行武，东平晋乱，以河为界，西霸戎翟，广地千里，天子致伯，诸侯毕贺</a:t>
            </a: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三晋攻夺我先君河西地，诸侯卑秦，丑莫大焉。</a:t>
            </a:r>
            <a:r>
              <a:rPr lang="en-US" altLang="zh-CN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宾客群臣有能出奇计强秦者，吾且尊官，与之分土</a:t>
            </a:r>
            <a:r>
              <a:rPr lang="zh-CN" altLang="en-US" sz="24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。”</a:t>
            </a:r>
            <a:endParaRPr lang="en-US" altLang="zh-CN" sz="24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/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史记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秦本纪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0" y="474133"/>
            <a:ext cx="495300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秦国变法势在必行</a:t>
            </a:r>
            <a:endParaRPr lang="zh-CN" altLang="en-US" sz="40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97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3048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商鞅相孝公</a:t>
            </a:r>
            <a:endParaRPr lang="zh-CN" altLang="en-US" sz="4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1" descr="http://pic.baike.soso.com/p/20120919/20120919120243-18375433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89378"/>
            <a:ext cx="4327525" cy="4057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矩形 4"/>
          <p:cNvSpPr/>
          <p:nvPr/>
        </p:nvSpPr>
        <p:spPr>
          <a:xfrm>
            <a:off x="1371600" y="5410200"/>
            <a:ext cx="9601200" cy="12192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612000"/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（秦孝公）公与语，不自知厀（膝）之前于席也。语数日不厌。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/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史记</a:t>
            </a:r>
            <a:r>
              <a:rPr lang="en-US" altLang="zh-CN" sz="20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 </a:t>
            </a:r>
            <a:r>
              <a:rPr lang="zh-CN" altLang="en-US" sz="20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商君列传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en-US" altLang="zh-CN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1366458"/>
            <a:ext cx="4572000" cy="350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800"/>
              </a:lnSpc>
            </a:pP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商鞅（约公元前</a:t>
            </a:r>
            <a:r>
              <a:rPr lang="en-US" altLang="zh-CN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390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公元前</a:t>
            </a:r>
            <a:r>
              <a:rPr lang="en-US" altLang="zh-CN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338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）战国时卫国人，是战国时期著名的政治家、改革家和思想家。卫国国君的后裔，姬姓公孙氏，故又称卫鞅、公孙鞅。其后，秦国国君封鞅于商，号为商君，故称商鞅。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454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3200" y="381000"/>
            <a:ext cx="7010400" cy="990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00"/>
            <a:r>
              <a:rPr lang="zh-CN" altLang="en-US" sz="28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秦孝公决心改革，那么秦孝公和商鞅将会面临哪些困难？他们又是如何解决的？</a:t>
            </a:r>
            <a:endParaRPr lang="zh-CN" altLang="en-US" sz="28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3251" y="1905000"/>
            <a:ext cx="4984697" cy="4430889"/>
            <a:chOff x="1295400" y="2589212"/>
            <a:chExt cx="4756097" cy="4116388"/>
          </a:xfrm>
        </p:grpSpPr>
        <p:pic>
          <p:nvPicPr>
            <p:cNvPr id="5" name="图片 3" descr="http://pic10.997788.com/pic_auction_r/00/00/15/71/ck15715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4" t="7677" r="20000" b="9804"/>
            <a:stretch>
              <a:fillRect/>
            </a:stretch>
          </p:blipFill>
          <p:spPr bwMode="auto">
            <a:xfrm>
              <a:off x="1295400" y="2589212"/>
              <a:ext cx="4756097" cy="4116388"/>
            </a:xfrm>
            <a:prstGeom prst="rect">
              <a:avLst/>
            </a:prstGeom>
            <a:noFill/>
            <a:ln w="38100">
              <a:solidFill>
                <a:srgbClr val="5A022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295400" y="2590800"/>
              <a:ext cx="2034822" cy="5334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舌战旧贵族</a:t>
              </a:r>
              <a:endPara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621866" y="4191000"/>
            <a:ext cx="6265333" cy="1905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000"/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治</a:t>
            </a:r>
            <a:r>
              <a:rPr lang="zh-CN" altLang="en-US" sz="28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世不一道，便国不法古。汤、武之王也，不循古而兴；殷夏之灭也，不易礼而</a:t>
            </a:r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亡。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商君书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更法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2666" y="2057400"/>
            <a:ext cx="6118579" cy="171026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利不百，不变法；功不十，不易器。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法古</a:t>
            </a:r>
            <a:r>
              <a:rPr lang="zh-CN" altLang="en-US" sz="28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不过，循礼无邪。</a:t>
            </a:r>
            <a:endParaRPr lang="en-US" altLang="zh-CN" sz="28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612000" algn="r"/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——《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商君书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更法</a:t>
            </a:r>
            <a:r>
              <a:rPr lang="en-US" altLang="zh-CN" sz="20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012" y="840317"/>
            <a:ext cx="6021388" cy="5486400"/>
            <a:chOff x="6705600" y="2589212"/>
            <a:chExt cx="4116388" cy="4116388"/>
          </a:xfrm>
        </p:grpSpPr>
        <p:pic>
          <p:nvPicPr>
            <p:cNvPr id="3" name="Picture 12" descr="013000001139771208498535020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5" t="3816" r="3857" b="4878"/>
            <a:stretch>
              <a:fillRect/>
            </a:stretch>
          </p:blipFill>
          <p:spPr bwMode="auto">
            <a:xfrm>
              <a:off x="6705600" y="2589212"/>
              <a:ext cx="4116388" cy="4116388"/>
            </a:xfrm>
            <a:prstGeom prst="rect">
              <a:avLst/>
            </a:prstGeom>
            <a:noFill/>
            <a:ln w="38100">
              <a:solidFill>
                <a:srgbClr val="6600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6705600" y="2590800"/>
              <a:ext cx="1828800" cy="5334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立木为信</a:t>
              </a:r>
              <a:endPara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077200" y="2971800"/>
            <a:ext cx="3429000" cy="990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立木为</a:t>
            </a:r>
            <a:r>
              <a:rPr lang="zh-CN" altLang="en-US" sz="32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信，</a:t>
            </a:r>
            <a:endParaRPr lang="en-US" altLang="zh-CN" sz="3200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商鞅取信于民。</a:t>
            </a:r>
            <a:endParaRPr lang="zh-CN" altLang="en-US" sz="32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3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水滴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{9E13A948-2596-8643-BAD4-098FA54B5D83}tf16392432</Template>
  <TotalTime>3292</TotalTime>
  <Words>1099</Words>
  <Paragraphs>96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水滴</vt:lpstr>
      <vt:lpstr>PowerPoint 演示文稿</vt:lpstr>
      <vt:lpstr>秦国的强大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2017-04-07T08:22:23Z</dcterms:created>
  <dcterms:modified xsi:type="dcterms:W3CDTF">2018-12-31T21:10:54Z</dcterms:modified>
</cp:coreProperties>
</file>