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6"/>
  </p:notesMasterIdLst>
  <p:sldIdLst>
    <p:sldId id="260" r:id="rId2"/>
    <p:sldId id="257" r:id="rId3"/>
    <p:sldId id="261" r:id="rId4"/>
    <p:sldId id="281" r:id="rId5"/>
    <p:sldId id="283" r:id="rId6"/>
    <p:sldId id="284" r:id="rId7"/>
    <p:sldId id="285" r:id="rId8"/>
    <p:sldId id="286" r:id="rId9"/>
    <p:sldId id="277" r:id="rId10"/>
    <p:sldId id="278" r:id="rId11"/>
    <p:sldId id="279" r:id="rId12"/>
    <p:sldId id="280" r:id="rId13"/>
    <p:sldId id="26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265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71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2136"/>
    <a:srgbClr val="E5815D"/>
    <a:srgbClr val="20718F"/>
    <a:srgbClr val="5D203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61" autoAdjust="0"/>
    <p:restoredTop sz="94700" autoAdjust="0"/>
  </p:normalViewPr>
  <p:slideViewPr>
    <p:cSldViewPr snapToGrid="0">
      <p:cViewPr varScale="1">
        <p:scale>
          <a:sx n="66" d="100"/>
          <a:sy n="66" d="100"/>
        </p:scale>
        <p:origin x="-148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B3D88-23E1-4794-B6AA-6B1C1EF44F71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C013B-B849-4ED1-97A7-1F84449D1F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9834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EE93DD-7DEA-4D61-9A5F-A3A5382CBB78}" type="slidenum">
              <a:rPr lang="zh-CN" altLang="en-US"/>
              <a:pPr/>
              <a:t>9</a:t>
            </a:fld>
            <a:endParaRPr lang="en-US" altLang="zh-CN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800"/>
              <a:t>　　早在商代，</a:t>
            </a:r>
            <a:r>
              <a:rPr lang="en-US" altLang="zh-CN" sz="800"/>
              <a:t>《</a:t>
            </a:r>
            <a:r>
              <a:rPr lang="zh-CN" altLang="en-US" sz="800"/>
              <a:t>伊尹朝献商书</a:t>
            </a:r>
            <a:r>
              <a:rPr lang="en-US" altLang="zh-CN" sz="800"/>
              <a:t>》</a:t>
            </a:r>
            <a:r>
              <a:rPr lang="zh-CN" altLang="en-US" sz="800"/>
              <a:t>中即已提及月氏。在</a:t>
            </a:r>
            <a:r>
              <a:rPr lang="en-US" altLang="zh-CN" sz="800"/>
              <a:t>《</a:t>
            </a:r>
            <a:r>
              <a:rPr lang="zh-CN" altLang="en-US" sz="800"/>
              <a:t>逸周书</a:t>
            </a:r>
            <a:r>
              <a:rPr lang="en-US" altLang="zh-CN" sz="800"/>
              <a:t>·</a:t>
            </a:r>
            <a:r>
              <a:rPr lang="zh-CN" altLang="en-US" sz="800"/>
              <a:t>王会解</a:t>
            </a:r>
            <a:r>
              <a:rPr lang="en-US" altLang="zh-CN" sz="800"/>
              <a:t>》</a:t>
            </a:r>
            <a:r>
              <a:rPr lang="zh-CN" altLang="en-US" sz="800"/>
              <a:t>中作禹氏，并云当时分布于周朝的正北方。</a:t>
            </a:r>
            <a:r>
              <a:rPr lang="en-US" altLang="zh-CN" sz="800"/>
              <a:t>《</a:t>
            </a:r>
            <a:r>
              <a:rPr lang="zh-CN" altLang="en-US" sz="800"/>
              <a:t>穆天子传</a:t>
            </a:r>
            <a:r>
              <a:rPr lang="en-US" altLang="zh-CN" sz="800"/>
              <a:t>》</a:t>
            </a:r>
            <a:r>
              <a:rPr lang="zh-CN" altLang="en-US" sz="800"/>
              <a:t>中作禹知，</a:t>
            </a:r>
            <a:r>
              <a:rPr lang="en-US" altLang="zh-CN" sz="800"/>
              <a:t>《</a:t>
            </a:r>
            <a:r>
              <a:rPr lang="zh-CN" altLang="en-US" sz="800"/>
              <a:t>山海经</a:t>
            </a:r>
            <a:r>
              <a:rPr lang="en-US" altLang="zh-CN" sz="800"/>
              <a:t>·</a:t>
            </a:r>
            <a:r>
              <a:rPr lang="zh-CN" altLang="en-US" sz="800"/>
              <a:t>海内东经</a:t>
            </a:r>
            <a:r>
              <a:rPr lang="en-US" altLang="zh-CN" sz="800"/>
              <a:t>》</a:t>
            </a:r>
            <a:r>
              <a:rPr lang="zh-CN" altLang="en-US" sz="800"/>
              <a:t>作月支。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</a:t>
            </a:r>
            <a:r>
              <a:rPr lang="en-US" altLang="zh-CN" sz="800"/>
              <a:t>《</a:t>
            </a:r>
            <a:r>
              <a:rPr lang="zh-CN" altLang="en-US" sz="800"/>
              <a:t>史记正义</a:t>
            </a:r>
            <a:r>
              <a:rPr lang="en-US" altLang="zh-CN" sz="800"/>
              <a:t>》</a:t>
            </a:r>
            <a:r>
              <a:rPr lang="zh-CN" altLang="en-US" sz="800"/>
              <a:t>引万震</a:t>
            </a:r>
            <a:r>
              <a:rPr lang="en-US" altLang="zh-CN" sz="800"/>
              <a:t>《</a:t>
            </a:r>
            <a:r>
              <a:rPr lang="zh-CN" altLang="en-US" sz="800"/>
              <a:t>南州志</a:t>
            </a:r>
            <a:r>
              <a:rPr lang="en-US" altLang="zh-CN" sz="800"/>
              <a:t>》</a:t>
            </a:r>
            <a:r>
              <a:rPr lang="zh-CN" altLang="en-US" sz="800"/>
              <a:t>说大月氏“人民赤白色”，似属于欧罗巴人种。研究中亚历史的学者普遍认为月氏的语言属印欧语系，说一种塞克语或东伊朗方言 。据古希腊斯特拉波</a:t>
            </a:r>
            <a:r>
              <a:rPr lang="en-US" altLang="zh-CN" sz="800"/>
              <a:t>《</a:t>
            </a:r>
            <a:r>
              <a:rPr lang="zh-CN" altLang="en-US" sz="800"/>
              <a:t>地理学</a:t>
            </a:r>
            <a:r>
              <a:rPr lang="en-US" altLang="zh-CN" sz="800"/>
              <a:t>》</a:t>
            </a:r>
            <a:r>
              <a:rPr lang="zh-CN" altLang="en-US" sz="800"/>
              <a:t>记载，从希腊人手中夺取阿姆河以南巴克特里亚的是西徐亚（斯基泰）游牧民中的阿西伊和吐火罗等部落。巴克特里亚即</a:t>
            </a:r>
            <a:r>
              <a:rPr lang="en-US" altLang="zh-CN" sz="800"/>
              <a:t>《</a:t>
            </a:r>
            <a:r>
              <a:rPr lang="zh-CN" altLang="en-US" sz="800"/>
              <a:t>史记 </a:t>
            </a:r>
            <a:r>
              <a:rPr lang="en-US" altLang="zh-CN" sz="800"/>
              <a:t>·</a:t>
            </a:r>
            <a:r>
              <a:rPr lang="zh-CN" altLang="en-US" sz="800"/>
              <a:t>大宛列传</a:t>
            </a:r>
            <a:r>
              <a:rPr lang="en-US" altLang="zh-CN" sz="800"/>
              <a:t>》</a:t>
            </a:r>
            <a:r>
              <a:rPr lang="zh-CN" altLang="en-US" sz="800"/>
              <a:t>中的大夏，被西迁的大月氏人征服。所以，许多西方历史学家认为阿西伊和（或）吐火罗就是大月氏。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秦、汉之际，月氏分布在敦煌和祁连山之间，包括后来凉州（今甘肃省武威市）、甘州（今甘肃省张掖县）、肃州（今甘肃省酒泉市）、瓜州（今甘肃省安西县）、沙州（今甘肃省敦煌市）等地。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月氏是游牧民族，</a:t>
            </a:r>
            <a:r>
              <a:rPr lang="en-US" altLang="zh-CN" sz="800"/>
              <a:t>《</a:t>
            </a:r>
            <a:r>
              <a:rPr lang="zh-CN" altLang="en-US" sz="800"/>
              <a:t>史记</a:t>
            </a:r>
            <a:r>
              <a:rPr lang="en-US" altLang="zh-CN" sz="800"/>
              <a:t>》</a:t>
            </a:r>
            <a:r>
              <a:rPr lang="zh-CN" altLang="en-US" sz="800"/>
              <a:t>云：“行国也，随畜移徙，与匈奴同俗”。从有关月氏西迁以后的记载中，可以想见其传统的畜牧业在西迁前已具备一定基础。据三国康泰的</a:t>
            </a:r>
            <a:r>
              <a:rPr lang="en-US" altLang="zh-CN" sz="800"/>
              <a:t>《</a:t>
            </a:r>
            <a:r>
              <a:rPr lang="zh-CN" altLang="en-US" sz="800"/>
              <a:t>吴时外国传</a:t>
            </a:r>
            <a:r>
              <a:rPr lang="en-US" altLang="zh-CN" sz="800"/>
              <a:t>》</a:t>
            </a:r>
            <a:r>
              <a:rPr lang="zh-CN" altLang="en-US" sz="800"/>
              <a:t>记载：外国称天下有三众，中国为人众，大秦为宝众，月氏为马众。东晋郭璞</a:t>
            </a:r>
            <a:r>
              <a:rPr lang="en-US" altLang="zh-CN" sz="800"/>
              <a:t>《</a:t>
            </a:r>
            <a:r>
              <a:rPr lang="zh-CN" altLang="en-US" sz="800"/>
              <a:t>山海经注</a:t>
            </a:r>
            <a:r>
              <a:rPr lang="en-US" altLang="zh-CN" sz="800"/>
              <a:t>》</a:t>
            </a:r>
            <a:r>
              <a:rPr lang="zh-CN" altLang="en-US" sz="800"/>
              <a:t>云：月氏国多好马；有大尾羊，即羬羊。</a:t>
            </a:r>
            <a:r>
              <a:rPr lang="en-US" altLang="zh-CN" sz="800"/>
              <a:t>《</a:t>
            </a:r>
            <a:r>
              <a:rPr lang="zh-CN" altLang="en-US" sz="800"/>
              <a:t>元中记</a:t>
            </a:r>
            <a:r>
              <a:rPr lang="en-US" altLang="zh-CN" sz="800"/>
              <a:t>》</a:t>
            </a:r>
            <a:r>
              <a:rPr lang="zh-CN" altLang="en-US" sz="800"/>
              <a:t>则十分夸张地形容大月氏“日及”牛的健壮说：今日取其肉，明日疮愈。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月氏原在匈奴之西，曾与匈奴多次发生冲突。公元前</a:t>
            </a:r>
            <a:r>
              <a:rPr lang="en-US" altLang="zh-CN" sz="800"/>
              <a:t>215</a:t>
            </a:r>
            <a:r>
              <a:rPr lang="zh-CN" altLang="en-US" sz="800"/>
              <a:t>年，秦始皇派蒙恬北击匈奴。当时，月氏比匈奴强大。匈奴头曼单于遣太子冒顿至月氏作质子。头曼为了诱使月氏杀死冒顿，以便自己另立小儿子为太子，曾突然袭击月氏。前</a:t>
            </a:r>
            <a:r>
              <a:rPr lang="en-US" altLang="zh-CN" sz="800"/>
              <a:t>209</a:t>
            </a:r>
            <a:r>
              <a:rPr lang="zh-CN" altLang="en-US" sz="800"/>
              <a:t>年冒顿杀父自立为单于。约在前</a:t>
            </a:r>
            <a:r>
              <a:rPr lang="en-US" altLang="zh-CN" sz="800"/>
              <a:t>206</a:t>
            </a:r>
            <a:r>
              <a:rPr lang="zh-CN" altLang="en-US" sz="800"/>
              <a:t>年匈奴大破东胡以后，冒顿又向西击走月氏。时大部分月氏人从今甘肃省西部，进入今新疆维吾尔自治区东部。前</a:t>
            </a:r>
            <a:r>
              <a:rPr lang="en-US" altLang="zh-CN" sz="800"/>
              <a:t>176</a:t>
            </a:r>
            <a:r>
              <a:rPr lang="zh-CN" altLang="en-US" sz="800"/>
              <a:t>年（汉文帝四年），冒顿单于致书汉文帝，告已派右贤王至西方寻找月氏，并予以击破；于是楼兰、乌孙、呼揭及其旁</a:t>
            </a:r>
            <a:r>
              <a:rPr lang="en-US" altLang="zh-CN" sz="800"/>
              <a:t>26</a:t>
            </a:r>
            <a:r>
              <a:rPr lang="zh-CN" altLang="en-US" sz="800"/>
              <a:t>国均归附匈奴。当时乌孙尚在河西走廊西北部，楼兰在今新疆东部罗布泊至若羌一带，呼揭在阿尔泰山至斋桑泊之间。月氏则更向西撤，大概己抵达准噶尔盆地。公元前</a:t>
            </a:r>
            <a:r>
              <a:rPr lang="en-US" altLang="zh-CN" sz="800"/>
              <a:t>174</a:t>
            </a:r>
            <a:r>
              <a:rPr lang="zh-CN" altLang="en-US" sz="800"/>
              <a:t>年，匈奴老上单于继位。又西击月氏，杀月氏王，以其头为饮酒之器。月氏继续西迁至今伊犁河流域，进攻当地塞人，塞王率部南逃。此后，大月氏在伊犁河流域停留了</a:t>
            </a:r>
            <a:r>
              <a:rPr lang="en-US" altLang="zh-CN" sz="800"/>
              <a:t>10 </a:t>
            </a:r>
            <a:r>
              <a:rPr lang="zh-CN" altLang="en-US" sz="800"/>
              <a:t>多年。这是月氏西迁的第一阶段，当时仍在中国疆域范围之内。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早先，大月氏尚在祁连、敦煌一带游牧时，曾攻杀乌孙王难兜靡。乌孙新生王子猎骄靡被匈奴单于收养。长大后，在匈奴帮助下，重新统领乌孙部众。在老上单于死（前</a:t>
            </a:r>
            <a:r>
              <a:rPr lang="en-US" altLang="zh-CN" sz="800"/>
              <a:t>161</a:t>
            </a:r>
            <a:r>
              <a:rPr lang="zh-CN" altLang="en-US" sz="800"/>
              <a:t>年）前不久，猎骄靡为报杀父之仇，率部西进，攻破大月氏。从此，乌孙留居伊犁河流域。大月氏则经大宛（今中亚费尔干纳盆地），南下击败大夏（即位于阿姆河上游一带的希腊</a:t>
            </a:r>
            <a:r>
              <a:rPr lang="en-US" altLang="zh-CN" sz="800"/>
              <a:t>·</a:t>
            </a:r>
            <a:r>
              <a:rPr lang="zh-CN" altLang="en-US" sz="800"/>
              <a:t>巴克特里亚王国）。大夏降附于大月氏。大月氏建王廷于妫水（今阿姆河）北。这是月氏西迁的第二阶段，从此离开中国，立国于中亚。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后来，汉武帝准备联合月氏，东西夹击匈奴，于前</a:t>
            </a:r>
            <a:r>
              <a:rPr lang="en-US" altLang="zh-CN" sz="800"/>
              <a:t>139</a:t>
            </a:r>
            <a:r>
              <a:rPr lang="zh-CN" altLang="en-US" sz="800"/>
              <a:t>年（汉建元二年）派张骞出使大月氏进行联络。张骞在途中被匈奴俘获，扣留了</a:t>
            </a:r>
            <a:r>
              <a:rPr lang="en-US" altLang="zh-CN" sz="800"/>
              <a:t>10</a:t>
            </a:r>
            <a:r>
              <a:rPr lang="zh-CN" altLang="en-US" sz="800"/>
              <a:t>余年，前</a:t>
            </a:r>
            <a:r>
              <a:rPr lang="en-US" altLang="zh-CN" sz="800"/>
              <a:t>128</a:t>
            </a:r>
            <a:r>
              <a:rPr lang="zh-CN" altLang="en-US" sz="800"/>
              <a:t>年（汉元朔元年）才到达大月氏。当时，早先被匈奴所杀的月氏王之夫人为王。她既君临大夏，当地富饶安乐，离汉朝又遥远，因此不再考虑对匈奴进行报复。张骞不得要领而归。张骞出使虽未完成主要任务，但大月氏之行，开通了前往西域的道路。加强了中原王朝同西北各民族的联系，为中国同中亚和西亚各国的友好往来奠定了基础，促进了中外经济文化交流，是具有深远的历史意义的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约于公元</a:t>
            </a:r>
            <a:r>
              <a:rPr lang="en-US" altLang="zh-CN" sz="800"/>
              <a:t>1</a:t>
            </a:r>
            <a:r>
              <a:rPr lang="zh-CN" altLang="en-US" sz="800"/>
              <a:t>世纪上半叶，大月氏的贵霜翕侯创立贵霜王国，</a:t>
            </a:r>
            <a:r>
              <a:rPr lang="en-US" altLang="zh-CN" sz="800"/>
              <a:t>2</a:t>
            </a:r>
            <a:r>
              <a:rPr lang="zh-CN" altLang="en-US" sz="800"/>
              <a:t>世纪初成为横跨中亚和印度半岛西北部的大国。公元</a:t>
            </a:r>
            <a:r>
              <a:rPr lang="en-US" altLang="zh-CN" sz="800"/>
              <a:t>3</a:t>
            </a:r>
            <a:r>
              <a:rPr lang="zh-CN" altLang="en-US" sz="800"/>
              <a:t>世纪王国分裂，直到</a:t>
            </a:r>
            <a:r>
              <a:rPr lang="en-US" altLang="zh-CN" sz="800"/>
              <a:t>5</a:t>
            </a:r>
            <a:r>
              <a:rPr lang="zh-CN" altLang="en-US" sz="800"/>
              <a:t>世纪才亡于嚈哒。在它存在的数百年间，曾多次与中国进行经济文化交流。中国历史上盛行的佛教，最初就是在东汉时由大月氏贵霜王国传入的。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大月氏的主体虽西迁阿姆河流域，但仍有一部分留在伊犁河一带，所以</a:t>
            </a:r>
            <a:r>
              <a:rPr lang="en-US" altLang="zh-CN" sz="800"/>
              <a:t>《</a:t>
            </a:r>
            <a:r>
              <a:rPr lang="zh-CN" altLang="en-US" sz="800"/>
              <a:t>汉书</a:t>
            </a:r>
            <a:r>
              <a:rPr lang="en-US" altLang="zh-CN" sz="800"/>
              <a:t>·</a:t>
            </a:r>
            <a:r>
              <a:rPr lang="zh-CN" altLang="en-US" sz="800"/>
              <a:t>西域传</a:t>
            </a:r>
            <a:r>
              <a:rPr lang="en-US" altLang="zh-CN" sz="800"/>
              <a:t>》</a:t>
            </a:r>
            <a:r>
              <a:rPr lang="zh-CN" altLang="en-US" sz="800"/>
              <a:t>载：“故乌孙民有塞种、大月氏种云。”乌孙是现在哈萨克族三大部落之一，是大玉兹的主体部落，亦即在哈萨克的族源中也包含着一些大月氏的成分。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在大月氏西迁以后，月氏的另一支</a:t>
            </a:r>
            <a:r>
              <a:rPr lang="en-US" altLang="zh-CN" sz="800"/>
              <a:t>——</a:t>
            </a:r>
            <a:r>
              <a:rPr lang="zh-CN" altLang="en-US" sz="800"/>
              <a:t>小月氏仍留在中国西北，始终是中国的古代民族之一。</a:t>
            </a:r>
          </a:p>
          <a:p>
            <a:pPr>
              <a:lnSpc>
                <a:spcPct val="80000"/>
              </a:lnSpc>
            </a:pPr>
            <a:r>
              <a:rPr lang="zh-CN" altLang="en-US" sz="800"/>
              <a:t>　　</a:t>
            </a:r>
            <a:r>
              <a:rPr lang="en-US" altLang="zh-CN" sz="800"/>
              <a:t>《</a:t>
            </a:r>
            <a:r>
              <a:rPr lang="zh-CN" altLang="en-US" sz="800"/>
              <a:t>史记</a:t>
            </a:r>
            <a:r>
              <a:rPr lang="en-US" altLang="zh-CN" sz="800"/>
              <a:t>·</a:t>
            </a:r>
            <a:r>
              <a:rPr lang="zh-CN" altLang="en-US" sz="800"/>
              <a:t>大宛列传</a:t>
            </a:r>
            <a:r>
              <a:rPr lang="en-US" altLang="zh-CN" sz="800"/>
              <a:t>》</a:t>
            </a:r>
            <a:r>
              <a:rPr lang="zh-CN" altLang="en-US" sz="800"/>
              <a:t>云，大部分月氏人西迁以后，“其余小众不能去者，保南山羌，号小月氏”。</a:t>
            </a:r>
            <a:r>
              <a:rPr lang="en-US" altLang="zh-CN" sz="800"/>
              <a:t>《</a:t>
            </a:r>
            <a:r>
              <a:rPr lang="zh-CN" altLang="en-US" sz="800"/>
              <a:t>后汉书</a:t>
            </a:r>
            <a:r>
              <a:rPr lang="en-US" altLang="zh-CN" sz="800"/>
              <a:t>·</a:t>
            </a:r>
            <a:r>
              <a:rPr lang="zh-CN" altLang="en-US" sz="800"/>
              <a:t>西羌传</a:t>
            </a:r>
            <a:r>
              <a:rPr lang="en-US" altLang="zh-CN" sz="800"/>
              <a:t>》</a:t>
            </a:r>
            <a:r>
              <a:rPr lang="zh-CN" altLang="en-US" sz="800"/>
              <a:t>则明云：“其羸弱者南入山阻，依诸羌居止，遂与共婚姻。”到东汉时，小月氏人的服饰、饮食和语言已“略与羌同，亦以父名母姓为种。”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17744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241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2156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758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15087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134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4986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6575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55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0776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8914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7524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69402" y="871837"/>
            <a:ext cx="12694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/>
              <a:t>14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3773" y="781678"/>
            <a:ext cx="5988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20718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丝绸之路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74126" y="4438861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张骞通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西域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4126" y="5017627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“丝绸之路”的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开辟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4126" y="5604631"/>
            <a:ext cx="5254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西域都护的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设置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756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1832875"/>
              </p:ext>
            </p:extLst>
          </p:nvPr>
        </p:nvGraphicFramePr>
        <p:xfrm>
          <a:off x="885031" y="1533525"/>
          <a:ext cx="7373938" cy="2876550"/>
        </p:xfrm>
        <a:graphic>
          <a:graphicData uri="http://schemas.openxmlformats.org/presentationml/2006/ole">
            <p:oleObj spid="_x0000_s1028" name="Flash 文档" r:id="rId3" imgW="7373520" imgH="2876400" progId="">
              <p:embed/>
            </p:oleObj>
          </a:graphicData>
        </a:graphic>
      </p:graphicFrame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994025" y="4708525"/>
            <a:ext cx="2825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张骞出使西域图（敦煌壁画）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066800" y="5254625"/>
            <a:ext cx="7010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/>
              <a:t>        当汉武帝招募出使西域的人才，张骞报名应征。公元前</a:t>
            </a:r>
            <a:r>
              <a:rPr lang="en-US" altLang="zh-CN" sz="2000"/>
              <a:t>138</a:t>
            </a:r>
            <a:r>
              <a:rPr lang="zh-CN" altLang="en-US" sz="2000"/>
              <a:t>年，张骞奉命出使西域。</a:t>
            </a:r>
          </a:p>
        </p:txBody>
      </p:sp>
    </p:spTree>
    <p:extLst>
      <p:ext uri="{BB962C8B-B14F-4D97-AF65-F5344CB8AC3E}">
        <p14:creationId xmlns:p14="http://schemas.microsoft.com/office/powerpoint/2010/main" xmlns="" val="17142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546475" y="4883150"/>
            <a:ext cx="2419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张骞首次出使西域示意图</a:t>
            </a:r>
            <a:endParaRPr lang="en-US" altLang="zh-CN" sz="1600"/>
          </a:p>
        </p:txBody>
      </p:sp>
      <p:pic>
        <p:nvPicPr>
          <p:cNvPr id="30723" name="Picture 3" descr="op058 拷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013" y="892175"/>
            <a:ext cx="7888287" cy="387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066800" y="5464175"/>
            <a:ext cx="701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公元前</a:t>
            </a:r>
            <a:r>
              <a:rPr lang="en-US" altLang="zh-CN"/>
              <a:t>126</a:t>
            </a:r>
            <a:r>
              <a:rPr lang="zh-CN" altLang="en-US"/>
              <a:t>年，历经磨难的张骞返回长安，向汉武帝详细汇报了西域的情况，大大开阔了当时人们的视野。</a:t>
            </a:r>
          </a:p>
        </p:txBody>
      </p:sp>
    </p:spTree>
    <p:extLst>
      <p:ext uri="{BB962C8B-B14F-4D97-AF65-F5344CB8AC3E}">
        <p14:creationId xmlns:p14="http://schemas.microsoft.com/office/powerpoint/2010/main" xmlns="" val="315736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038475" y="3967163"/>
            <a:ext cx="3028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张骞出使西域塑像（甘肃阳关）</a:t>
            </a:r>
          </a:p>
        </p:txBody>
      </p:sp>
      <p:graphicFrame>
        <p:nvGraphicFramePr>
          <p:cNvPr id="14344" name="Object 8"/>
          <p:cNvGraphicFramePr>
            <a:graphicFrameLocks noChangeAspect="1"/>
          </p:cNvGraphicFramePr>
          <p:nvPr/>
        </p:nvGraphicFramePr>
        <p:xfrm>
          <a:off x="2649538" y="1087438"/>
          <a:ext cx="3805237" cy="2817812"/>
        </p:xfrm>
        <a:graphic>
          <a:graphicData uri="http://schemas.openxmlformats.org/presentationml/2006/ole">
            <p:oleObj spid="_x0000_s2052" name="Image" r:id="rId3" imgW="7339683" imgH="5434921" progId="">
              <p:embed/>
            </p:oleObj>
          </a:graphicData>
        </a:graphic>
      </p:graphicFrame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047750" y="4692650"/>
            <a:ext cx="70104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公元前</a:t>
            </a:r>
            <a:r>
              <a:rPr lang="en-US" altLang="zh-CN"/>
              <a:t>119</a:t>
            </a:r>
            <a:r>
              <a:rPr lang="zh-CN" altLang="en-US"/>
              <a:t>年，西汉对匈奴的战争已经取得重大胜利。张骞再度出使西域，联络乌孙国，继续打击匈奴。张骞和三百多个随员，带了一万多头牛羊和许多金银、丝绸、布匹等出发。张骞去乌孙国，而几个副手就分别到大宛、康居、大夏、安息等国。其它几路的队伍也有丰富的收获，与许多国家结交。 </a:t>
            </a:r>
          </a:p>
        </p:txBody>
      </p:sp>
      <p:sp>
        <p:nvSpPr>
          <p:cNvPr id="8" name="下弧形箭头 7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4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985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“丝绸之路”的开辟</a:t>
            </a:r>
          </a:p>
        </p:txBody>
      </p:sp>
    </p:spTree>
    <p:extLst>
      <p:ext uri="{BB962C8B-B14F-4D97-AF65-F5344CB8AC3E}">
        <p14:creationId xmlns:p14="http://schemas.microsoft.com/office/powerpoint/2010/main" xmlns="" val="69825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op062 拷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550" y="1220788"/>
            <a:ext cx="7962900" cy="284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768725" y="4216400"/>
            <a:ext cx="1606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丝绸之路示意图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90550" y="4879975"/>
            <a:ext cx="83724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/>
              <a:t>        中国的丝绸很早就传到国外，张骞通西域后，汉朝与外界的陆上往来有很大发展。</a:t>
            </a:r>
            <a:r>
              <a:rPr lang="en-US" altLang="zh-CN" sz="2000" dirty="0"/>
              <a:t>“</a:t>
            </a:r>
            <a:r>
              <a:rPr lang="zh-CN" altLang="en-US" sz="2000" dirty="0"/>
              <a:t>丝绸之路”以长安为起点，经过河西走廊和今新疆地区，翻越葱岭，通向西亚和欧洲，因汉朝向外输出的主要是丝绸，因而得名。</a:t>
            </a:r>
          </a:p>
        </p:txBody>
      </p:sp>
    </p:spTree>
    <p:extLst>
      <p:ext uri="{BB962C8B-B14F-4D97-AF65-F5344CB8AC3E}">
        <p14:creationId xmlns:p14="http://schemas.microsoft.com/office/powerpoint/2010/main" xmlns="" val="183664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  <p:pic>
        <p:nvPicPr>
          <p:cNvPr id="28675" name="Picture 3" descr="op0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7725" y="1905000"/>
            <a:ext cx="4865688" cy="277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600200" y="4738688"/>
            <a:ext cx="589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绢地云纹绣袜带（东汉，1959年新疆民丰尼雅古城出土）</a:t>
            </a:r>
          </a:p>
        </p:txBody>
      </p:sp>
    </p:spTree>
    <p:extLst>
      <p:ext uri="{BB962C8B-B14F-4D97-AF65-F5344CB8AC3E}">
        <p14:creationId xmlns:p14="http://schemas.microsoft.com/office/powerpoint/2010/main" xmlns="" val="3441300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op0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8050" y="1447800"/>
            <a:ext cx="4389438" cy="363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279525" y="5143500"/>
            <a:ext cx="6184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缦地刺绣龙纹边饰（东汉， 1959年新疆民丰尼雅古城出土）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32058775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op0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752600"/>
            <a:ext cx="4602163" cy="281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828800" y="4724400"/>
            <a:ext cx="533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/>
              <a:t>长寿明光锦（东汉，锦上织有吉语“长寿明光”四字，1980年新疆罗布淖尔高台出土）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2281065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op0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225550"/>
            <a:ext cx="3219450" cy="428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346325" y="5530850"/>
            <a:ext cx="4435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/>
              <a:t>长乐明光锦（东汉，锦上夹织吉语“长乐明光”四字，1980年新疆罗布淖尔高台出土）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20010751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op0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6300" y="1655763"/>
            <a:ext cx="2116138" cy="44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4686300" y="5400675"/>
            <a:ext cx="320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/>
              <a:t>鱼蛙纹锦（东汉， 1980年新疆罗布淖尔高台出土）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313701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/>
          <p:cNvSpPr/>
          <p:nvPr/>
        </p:nvSpPr>
        <p:spPr>
          <a:xfrm>
            <a:off x="-3" y="1009666"/>
            <a:ext cx="1046205" cy="382485"/>
          </a:xfrm>
          <a:prstGeom prst="homePlate">
            <a:avLst/>
          </a:prstGeom>
          <a:solidFill>
            <a:srgbClr val="E5815D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5815D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12" y="1017855"/>
            <a:ext cx="906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/>
              <a:t>导入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009775" y="5592763"/>
            <a:ext cx="5467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卫星照片，塔里木盆地（中为塔克拉玛干沙漠）、天山山脉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4747" y="1009666"/>
            <a:ext cx="6958203" cy="4382764"/>
          </a:xfrm>
          <a:prstGeom prst="rect">
            <a:avLst/>
          </a:prstGeom>
        </p:spPr>
      </p:pic>
      <p:sp>
        <p:nvSpPr>
          <p:cNvPr id="7" name="下弧形箭头 6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3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421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op0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4913" y="1500188"/>
            <a:ext cx="4106862" cy="342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435100" y="5195888"/>
            <a:ext cx="6184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万世如意锦实袷袍（东汉 ，1959年新疆民丰尼雅古城出土）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3809902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op0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8338" y="1881188"/>
            <a:ext cx="5222875" cy="285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600200" y="4814888"/>
            <a:ext cx="589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龟背海棠花织品（东汉，1959年新疆民丰尼雅古城出土）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1967412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op0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600200"/>
            <a:ext cx="4324350" cy="373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689100" y="5395913"/>
            <a:ext cx="5060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菱纹阳字锦袜（东汉，1959年新疆民丰尼雅古城出土）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31479877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op0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9563" y="1363663"/>
            <a:ext cx="3386137" cy="412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133600" y="5448300"/>
            <a:ext cx="48164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/>
              <a:t>人首马身纹缂毛残片（东汉，此为毛织裤的残片，1983年新疆洛浦赛依瓦克汉墓出土）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9081364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op0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524000"/>
            <a:ext cx="3911600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057400" y="5067300"/>
            <a:ext cx="48926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/>
              <a:t>树叶纹缂毛鞍毯（东汉，出土时覆盖于马鞍上，1984年新疆和阗洛浦赛依瓦克汉代墓出土）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</p:spTree>
    <p:extLst>
      <p:ext uri="{BB962C8B-B14F-4D97-AF65-F5344CB8AC3E}">
        <p14:creationId xmlns:p14="http://schemas.microsoft.com/office/powerpoint/2010/main" xmlns="" val="3809502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op0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28800"/>
            <a:ext cx="2859088" cy="402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386385" y="4814887"/>
            <a:ext cx="3429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dirty="0"/>
              <a:t>人面纹缂毛残毛（东汉，1983年新疆洛浦赛依瓦克汉墓出土）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0" y="703263"/>
            <a:ext cx="290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“丝绸之路”上出土的丝织品</a:t>
            </a:r>
          </a:p>
        </p:txBody>
      </p:sp>
      <p:sp>
        <p:nvSpPr>
          <p:cNvPr id="5" name="下弧形箭头 4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3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4773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西域都护的设置</a:t>
            </a:r>
          </a:p>
        </p:txBody>
      </p:sp>
    </p:spTree>
    <p:extLst>
      <p:ext uri="{BB962C8B-B14F-4D97-AF65-F5344CB8AC3E}">
        <p14:creationId xmlns:p14="http://schemas.microsoft.com/office/powerpoint/2010/main" xmlns="" val="394743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047750" y="2457450"/>
            <a:ext cx="7010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/>
              <a:t>        张骞出使西域后，西域与内地的联系日益密切，往来人员日渐增加。内地的丝绸和铁器被传往西域，先进的铁器制作技术和打井技术也传到西域；西域的骏马、瓜果、蔬菜、音乐和魔术等传入内地。</a:t>
            </a:r>
          </a:p>
        </p:txBody>
      </p:sp>
    </p:spTree>
    <p:extLst>
      <p:ext uri="{BB962C8B-B14F-4D97-AF65-F5344CB8AC3E}">
        <p14:creationId xmlns:p14="http://schemas.microsoft.com/office/powerpoint/2010/main" xmlns="" val="8376453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047750" y="5299075"/>
            <a:ext cx="70104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/>
              <a:t>        这个三牺钮列瓣纹银豆发现于西汉齐王刘襄墓中，原是古波斯王朝贵族流行的药丸银盒，公元前</a:t>
            </a:r>
            <a:r>
              <a:rPr lang="en-US" altLang="zh-CN" sz="1600"/>
              <a:t>2</a:t>
            </a:r>
            <a:r>
              <a:rPr lang="zh-CN" altLang="en-US" sz="1600"/>
              <a:t>世纪流传到汉朝，应为政府之间馈赠的礼物。银豆传入中国后，另配置铜圈足和盖上的三牺钮，可谓中西合璧。</a:t>
            </a:r>
            <a:endParaRPr lang="en-US" altLang="zh-CN" sz="1600"/>
          </a:p>
        </p:txBody>
      </p:sp>
      <p:pic>
        <p:nvPicPr>
          <p:cNvPr id="56323" name="Picture 3" descr="波斯风格银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3500" y="1041400"/>
            <a:ext cx="3898900" cy="388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6559550" y="4471988"/>
            <a:ext cx="1606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波斯风格的银豆</a:t>
            </a:r>
          </a:p>
        </p:txBody>
      </p:sp>
    </p:spTree>
    <p:extLst>
      <p:ext uri="{BB962C8B-B14F-4D97-AF65-F5344CB8AC3E}">
        <p14:creationId xmlns:p14="http://schemas.microsoft.com/office/powerpoint/2010/main" xmlns="" val="22116445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047750" y="5299075"/>
            <a:ext cx="7010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/>
              <a:t>        在具有浓厚西域风格的图案上，装饰“寿延年</a:t>
            </a:r>
            <a:r>
              <a:rPr lang="en-US" altLang="zh-CN" sz="1600"/>
              <a:t>”</a:t>
            </a:r>
            <a:r>
              <a:rPr lang="zh-CN" altLang="en-US" sz="1600"/>
              <a:t>汉文吉祥词语，是中西文化交融的历史证明。</a:t>
            </a:r>
            <a:endParaRPr lang="en-US" altLang="zh-CN" sz="1600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6559550" y="4484688"/>
            <a:ext cx="13811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/>
              <a:t>“</a:t>
            </a:r>
            <a:r>
              <a:rPr lang="zh-CN" altLang="en-US" sz="1600"/>
              <a:t>寿延年</a:t>
            </a:r>
            <a:r>
              <a:rPr lang="en-US" altLang="zh-CN" sz="1600"/>
              <a:t>”</a:t>
            </a:r>
            <a:r>
              <a:rPr lang="zh-CN" altLang="en-US" sz="1600"/>
              <a:t>织锦</a:t>
            </a:r>
          </a:p>
        </p:txBody>
      </p:sp>
      <p:pic>
        <p:nvPicPr>
          <p:cNvPr id="57349" name="Picture 5" descr="寿延年织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4338" y="1114425"/>
            <a:ext cx="4848225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089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张骞通西域</a:t>
            </a:r>
          </a:p>
        </p:txBody>
      </p:sp>
    </p:spTree>
    <p:extLst>
      <p:ext uri="{BB962C8B-B14F-4D97-AF65-F5344CB8AC3E}">
        <p14:creationId xmlns:p14="http://schemas.microsoft.com/office/powerpoint/2010/main" xmlns="" val="39101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2767013" y="1214438"/>
          <a:ext cx="3571875" cy="2527300"/>
        </p:xfrm>
        <a:graphic>
          <a:graphicData uri="http://schemas.openxmlformats.org/presentationml/2006/ole">
            <p:oleObj spid="_x0000_s3076" name="Flash 文档" r:id="rId3" imgW="4043520" imgH="2860200" progId="">
              <p:embed/>
            </p:oleObj>
          </a:graphicData>
        </a:graphic>
      </p:graphicFrame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238250" y="4238625"/>
            <a:ext cx="6629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/>
              <a:t>        公元前</a:t>
            </a:r>
            <a:r>
              <a:rPr lang="en-US" altLang="zh-CN" sz="2000"/>
              <a:t>60</a:t>
            </a:r>
            <a:r>
              <a:rPr lang="zh-CN" altLang="en-US" sz="2000"/>
              <a:t>年，西汉政府设立西域都护府，管理西域的政治、军事，保护商旅往来，西域（今新疆天山南北地区）正式归属中央政府管辖。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6415088" y="3092450"/>
            <a:ext cx="1403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轮台汉代烽燧</a:t>
            </a:r>
          </a:p>
        </p:txBody>
      </p:sp>
    </p:spTree>
    <p:extLst>
      <p:ext uri="{BB962C8B-B14F-4D97-AF65-F5344CB8AC3E}">
        <p14:creationId xmlns:p14="http://schemas.microsoft.com/office/powerpoint/2010/main" xmlns="" val="28503393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3089275" y="5275263"/>
            <a:ext cx="292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西汉在西北地区的军事屯田</a:t>
            </a:r>
            <a:endParaRPr lang="en-US" altLang="zh-CN"/>
          </a:p>
        </p:txBody>
      </p:sp>
      <p:pic>
        <p:nvPicPr>
          <p:cNvPr id="34827" name="Picture 11" descr="西汉屯田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75" y="1543050"/>
            <a:ext cx="9051925" cy="36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07363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4050" y="908051"/>
            <a:ext cx="5143500" cy="458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1752600" y="5695950"/>
            <a:ext cx="5486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dirty="0"/>
              <a:t>鎏金铜马（1981年陕西兴平县茂陵一号无名冢出土。据考证，该马是根据西域大宛良马的形象铸造的）</a:t>
            </a:r>
          </a:p>
        </p:txBody>
      </p:sp>
    </p:spTree>
    <p:extLst>
      <p:ext uri="{BB962C8B-B14F-4D97-AF65-F5344CB8AC3E}">
        <p14:creationId xmlns:p14="http://schemas.microsoft.com/office/powerpoint/2010/main" xmlns="" val="11597485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 descr="再生纸"/>
          <p:cNvSpPr txBox="1">
            <a:spLocks noChangeArrowheads="1"/>
          </p:cNvSpPr>
          <p:nvPr/>
        </p:nvSpPr>
        <p:spPr bwMode="auto">
          <a:xfrm>
            <a:off x="1219200" y="2532062"/>
            <a:ext cx="6629400" cy="10572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“神马当从西北来”。得乌孙马好，名曰“天马”。及得宛汗血马，益壮。更名乌孙马曰“西极马”， 宛马曰“天马”云。</a:t>
            </a:r>
          </a:p>
          <a:p>
            <a:pPr algn="r">
              <a:spcBef>
                <a:spcPct val="50000"/>
              </a:spcBef>
            </a:pPr>
            <a:r>
              <a:rPr lang="zh-CN" altLang="en-US"/>
              <a:t>——《汉书·张骞传》</a:t>
            </a:r>
          </a:p>
        </p:txBody>
      </p:sp>
      <p:sp>
        <p:nvSpPr>
          <p:cNvPr id="6" name="下弧形箭头 5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3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71993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结束</a:t>
            </a:r>
            <a:endParaRPr lang="zh-CN" altLang="en-US" sz="3600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843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320800" y="4989513"/>
            <a:ext cx="2825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/>
              <a:t>阳关遗址（今甘肃敦煌西南）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562" y="1426650"/>
            <a:ext cx="4333876" cy="3241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129337" y="4989513"/>
            <a:ext cx="1606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/>
              <a:t>阳关汉代峰火台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3124" y="1280155"/>
            <a:ext cx="3751896" cy="3534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50076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86200" y="5284788"/>
            <a:ext cx="1200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玉门关遗址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7691" y="1173289"/>
            <a:ext cx="6520434" cy="392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1870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5" name="Picture 7" descr="10895520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622" b="41995"/>
          <a:stretch>
            <a:fillRect/>
          </a:stretch>
        </p:blipFill>
        <p:spPr bwMode="auto">
          <a:xfrm>
            <a:off x="1066800" y="1057275"/>
            <a:ext cx="6934200" cy="394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235450" y="5248276"/>
            <a:ext cx="793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葡萄园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422525" y="5818982"/>
            <a:ext cx="4298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西域种植着许多独特的水果和蔬菜品种。</a:t>
            </a:r>
          </a:p>
        </p:txBody>
      </p:sp>
    </p:spTree>
    <p:extLst>
      <p:ext uri="{BB962C8B-B14F-4D97-AF65-F5344CB8AC3E}">
        <p14:creationId xmlns:p14="http://schemas.microsoft.com/office/powerpoint/2010/main" xmlns="" val="3725694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health0803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895600"/>
            <a:ext cx="2743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heta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0"/>
            <a:ext cx="4362450" cy="326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638425" y="4872038"/>
            <a:ext cx="869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核桃树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6553200" y="48768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核桃</a:t>
            </a:r>
          </a:p>
        </p:txBody>
      </p:sp>
    </p:spTree>
    <p:extLst>
      <p:ext uri="{BB962C8B-B14F-4D97-AF65-F5344CB8AC3E}">
        <p14:creationId xmlns:p14="http://schemas.microsoft.com/office/powerpoint/2010/main" xmlns="" val="2466678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2004891253227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926" y="1598613"/>
            <a:ext cx="4179608" cy="2701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786732" y="4695029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石榴</a:t>
            </a:r>
          </a:p>
        </p:txBody>
      </p:sp>
      <p:pic>
        <p:nvPicPr>
          <p:cNvPr id="4" name="Picture 3" descr="200307241151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8413" y="1369217"/>
            <a:ext cx="3736975" cy="3325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511925" y="4878385"/>
            <a:ext cx="869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胡萝卜</a:t>
            </a:r>
          </a:p>
        </p:txBody>
      </p:sp>
    </p:spTree>
    <p:extLst>
      <p:ext uri="{BB962C8B-B14F-4D97-AF65-F5344CB8AC3E}">
        <p14:creationId xmlns:p14="http://schemas.microsoft.com/office/powerpoint/2010/main" xmlns="" val="1409409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1611313" y="2046288"/>
            <a:ext cx="569118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/>
              <a:t>        汉武帝决定反击匈奴，他在加强汉朝军队的基础上，还想联合西域各民族共同作战。汉武帝听说大月氏人与匈奴结怨非常深，就计划借用大月氏的力量，夹击匈奴。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xmlns="" val="103168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186</TotalTime>
  <Words>905</Words>
  <Paragraphs>78</Paragraphs>
  <Slides>34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回顾</vt:lpstr>
      <vt:lpstr>Flash 文档</vt:lpstr>
      <vt:lpstr>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Tuan</cp:lastModifiedBy>
  <dcterms:created xsi:type="dcterms:W3CDTF">2016-07-25T08:20:19Z</dcterms:created>
  <dcterms:modified xsi:type="dcterms:W3CDTF">2018-12-31T21:10:54Z</dcterms:modified>
</cp:coreProperties>
</file>