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sldIdLst>
    <p:sldId id="256" r:id="rId2"/>
    <p:sldId id="258" r:id="rId3"/>
    <p:sldId id="257" r:id="rId4"/>
    <p:sldId id="259" r:id="rId5"/>
    <p:sldId id="260" r:id="rId6"/>
    <p:sldId id="261" r:id="rId7"/>
    <p:sldId id="262" r:id="rId8"/>
    <p:sldId id="264" r:id="rId9"/>
    <p:sldId id="263"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zh-CN" altLang="en-US" smtClean="0"/>
              <a:t>单击此处编辑母版标题样式</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3A68AA9C-9A6B-4048-9240-90196DA7363B}" type="datetimeFigureOut">
              <a:rPr lang="zh-CN" altLang="en-US" smtClean="0"/>
              <a:t>2015/4/29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22664C3-AB89-4938-AA73-3C438CCFFAE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3A68AA9C-9A6B-4048-9240-90196DA7363B}" type="datetimeFigureOut">
              <a:rPr lang="zh-CN" altLang="en-US" smtClean="0"/>
              <a:t>2015/4/29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22664C3-AB89-4938-AA73-3C438CCFFAE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3A68AA9C-9A6B-4048-9240-90196DA7363B}" type="datetimeFigureOut">
              <a:rPr lang="zh-CN" altLang="en-US" smtClean="0"/>
              <a:t>2015/4/29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22664C3-AB89-4938-AA73-3C438CCFFAE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A68AA9C-9A6B-4048-9240-90196DA7363B}" type="datetimeFigureOut">
              <a:rPr lang="zh-CN" altLang="en-US" smtClean="0"/>
              <a:t>2015/4/29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22664C3-AB89-4938-AA73-3C438CCFFAE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mtClean="0"/>
              <a:t>单击此处编辑母版标题样式</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zh-CN" altLang="en-US" smtClean="0"/>
              <a:t>单击此处编辑母版文本样式</a:t>
            </a:r>
          </a:p>
        </p:txBody>
      </p:sp>
      <p:sp>
        <p:nvSpPr>
          <p:cNvPr id="4" name="Date Placeholder 3"/>
          <p:cNvSpPr>
            <a:spLocks noGrp="1"/>
          </p:cNvSpPr>
          <p:nvPr>
            <p:ph type="dt" sz="half" idx="10"/>
          </p:nvPr>
        </p:nvSpPr>
        <p:spPr/>
        <p:txBody>
          <a:bodyPr/>
          <a:lstStyle/>
          <a:p>
            <a:fld id="{3A68AA9C-9A6B-4048-9240-90196DA7363B}" type="datetimeFigureOut">
              <a:rPr lang="zh-CN" altLang="en-US" smtClean="0"/>
              <a:t>2015/4/29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22664C3-AB89-4938-AA73-3C438CCFFAE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A68AA9C-9A6B-4048-9240-90196DA7363B}" type="datetimeFigureOut">
              <a:rPr lang="zh-CN" altLang="en-US" smtClean="0"/>
              <a:t>2015/4/29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22664C3-AB89-4938-AA73-3C438CCFFAEF}" type="slidenum">
              <a:rPr lang="zh-CN" altLang="en-US" smtClean="0"/>
              <a:t>‹#›</a:t>
            </a:fld>
            <a:endParaRPr lang="zh-CN" altLang="en-US"/>
          </a:p>
        </p:txBody>
      </p:sp>
      <p:sp>
        <p:nvSpPr>
          <p:cNvPr id="8" name="Title 7"/>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zh-CN" altLang="en-US" smtClean="0"/>
              <a:t>单击此处编辑母版文本样式</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zh-CN" altLang="en-US" smtClean="0"/>
              <a:t>单击此处编辑母版文本样式</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A68AA9C-9A6B-4048-9240-90196DA7363B}" type="datetimeFigureOut">
              <a:rPr lang="zh-CN" altLang="en-US" smtClean="0"/>
              <a:t>2015/4/29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22664C3-AB89-4938-AA73-3C438CCFFAE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3A68AA9C-9A6B-4048-9240-90196DA7363B}" type="datetimeFigureOut">
              <a:rPr lang="zh-CN" altLang="en-US" smtClean="0"/>
              <a:t>2015/4/29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22664C3-AB89-4938-AA73-3C438CCFFAE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68AA9C-9A6B-4048-9240-90196DA7363B}" type="datetimeFigureOut">
              <a:rPr lang="zh-CN" altLang="en-US" smtClean="0"/>
              <a:t>2015/4/29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22664C3-AB89-4938-AA73-3C438CCFFAE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mtClean="0"/>
              <a:t>单击此处编辑母版标题样式</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zh-CN" altLang="en-US" smtClean="0"/>
              <a:t>单击此处编辑母版文本样式</a:t>
            </a:r>
          </a:p>
        </p:txBody>
      </p:sp>
      <p:sp>
        <p:nvSpPr>
          <p:cNvPr id="5" name="Date Placeholder 4"/>
          <p:cNvSpPr>
            <a:spLocks noGrp="1"/>
          </p:cNvSpPr>
          <p:nvPr>
            <p:ph type="dt" sz="half" idx="10"/>
          </p:nvPr>
        </p:nvSpPr>
        <p:spPr/>
        <p:txBody>
          <a:bodyPr/>
          <a:lstStyle/>
          <a:p>
            <a:fld id="{3A68AA9C-9A6B-4048-9240-90196DA7363B}" type="datetimeFigureOut">
              <a:rPr lang="zh-CN" altLang="en-US" smtClean="0"/>
              <a:t>2015/4/29</a:t>
            </a:fld>
            <a:endParaRPr lang="zh-CN" alt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zh-CN" alt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22664C3-AB89-4938-AA73-3C438CCFFAE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zh-CN" altLang="en-US" smtClean="0"/>
              <a:t>单击图标添加图片</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A68AA9C-9A6B-4048-9240-90196DA7363B}" type="datetimeFigureOut">
              <a:rPr lang="zh-CN" altLang="en-US" smtClean="0"/>
              <a:t>2015/4/29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22664C3-AB89-4938-AA73-3C438CCFFAE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3A68AA9C-9A6B-4048-9240-90196DA7363B}" type="datetimeFigureOut">
              <a:rPr lang="zh-CN" altLang="en-US" smtClean="0"/>
              <a:t>2015/4/29</a:t>
            </a:fld>
            <a:endParaRPr lang="zh-CN" alt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22664C3-AB89-4938-AA73-3C438CCFFAE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b="1" dirty="0" smtClean="0">
                <a:effectLst>
                  <a:outerShdw blurRad="38100" dist="38100" dir="2700000" algn="tl">
                    <a:srgbClr val="000000">
                      <a:alpha val="43137"/>
                    </a:srgbClr>
                  </a:outerShdw>
                </a:effectLst>
              </a:rPr>
              <a:t>第六课    群体行为   分辨泾渭</a:t>
            </a:r>
            <a:endParaRPr lang="zh-CN" altLang="en-US" b="1" dirty="0">
              <a:effectLst>
                <a:outerShdw blurRad="38100" dist="38100" dir="2700000" algn="tl">
                  <a:srgbClr val="000000">
                    <a:alpha val="43137"/>
                  </a:srgbClr>
                </a:outerShdw>
              </a:effectLst>
            </a:endParaRPr>
          </a:p>
        </p:txBody>
      </p:sp>
      <p:sp>
        <p:nvSpPr>
          <p:cNvPr id="3" name="副标题 2"/>
          <p:cNvSpPr>
            <a:spLocks noGrp="1"/>
          </p:cNvSpPr>
          <p:nvPr>
            <p:ph type="subTitle" idx="1"/>
          </p:nvPr>
        </p:nvSpPr>
        <p:spPr/>
        <p:txBody>
          <a:bodyPr/>
          <a:lstStyle/>
          <a:p>
            <a:r>
              <a:rPr lang="zh-CN" altLang="en-US" dirty="0" smtClean="0"/>
              <a:t>第三框  积极参加健康的社团活动</a:t>
            </a:r>
            <a:endParaRPr lang="zh-CN" altLang="en-US"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3068960"/>
            <a:ext cx="4139952" cy="331196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03766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3717032"/>
            <a:ext cx="4490864" cy="2679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3717031"/>
            <a:ext cx="3775728" cy="2679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620688"/>
            <a:ext cx="4418856" cy="2945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Grp="1" noChangeAspect="1" noChangeArrowheads="1"/>
          </p:cNvPicPr>
          <p:nvPr>
            <p:ph idx="1"/>
          </p:nvPr>
        </p:nvPicPr>
        <p:blipFill rotWithShape="1">
          <a:blip r:embed="rId5" cstate="print">
            <a:extLst>
              <a:ext uri="{28A0092B-C50C-407E-A947-70E740481C1C}">
                <a14:useLocalDpi xmlns:a14="http://schemas.microsoft.com/office/drawing/2010/main" val="0"/>
              </a:ext>
            </a:extLst>
          </a:blip>
          <a:srcRect l="1842" t="12766" r="15266"/>
          <a:stretch/>
        </p:blipFill>
        <p:spPr bwMode="auto">
          <a:xfrm>
            <a:off x="4932040" y="620688"/>
            <a:ext cx="3744416" cy="2955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06521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a:t>
            </a:r>
            <a:r>
              <a:rPr lang="zh-CN" altLang="en-US" dirty="0" smtClean="0"/>
              <a:t>提问</a:t>
            </a:r>
            <a:r>
              <a:rPr lang="en-US" altLang="zh-CN" dirty="0" smtClean="0"/>
              <a:t>】</a:t>
            </a:r>
            <a:r>
              <a:rPr lang="zh-CN" altLang="en-US" dirty="0" smtClean="0"/>
              <a:t>你</a:t>
            </a:r>
            <a:r>
              <a:rPr lang="zh-CN" altLang="en-US" dirty="0"/>
              <a:t>曾经参加过</a:t>
            </a:r>
            <a:r>
              <a:rPr lang="zh-CN" altLang="en-US" dirty="0" smtClean="0"/>
              <a:t>哪些学生</a:t>
            </a:r>
            <a:r>
              <a:rPr lang="zh-CN" altLang="en-US" dirty="0"/>
              <a:t>社团活动呢？</a:t>
            </a:r>
          </a:p>
        </p:txBody>
      </p:sp>
      <p:sp>
        <p:nvSpPr>
          <p:cNvPr id="2" name="内容占位符 1"/>
          <p:cNvSpPr>
            <a:spLocks noGrp="1"/>
          </p:cNvSpPr>
          <p:nvPr>
            <p:ph idx="1"/>
          </p:nvPr>
        </p:nvSpPr>
        <p:spPr/>
        <p:txBody>
          <a:bodyPr>
            <a:noAutofit/>
          </a:bodyPr>
          <a:lstStyle/>
          <a:p>
            <a:r>
              <a:rPr lang="zh-CN" altLang="en-US" sz="2000" dirty="0"/>
              <a:t>社团活动的</a:t>
            </a:r>
            <a:r>
              <a:rPr lang="zh-CN" altLang="en-US" sz="2000" dirty="0" smtClean="0"/>
              <a:t>类型</a:t>
            </a:r>
            <a:endParaRPr lang="en-US" altLang="zh-CN" sz="2000" dirty="0" smtClean="0"/>
          </a:p>
          <a:p>
            <a:r>
              <a:rPr lang="zh-CN" altLang="en-US" sz="2000" dirty="0"/>
              <a:t>① 理论学习类社团 ：</a:t>
            </a:r>
            <a:r>
              <a:rPr lang="zh-CN" altLang="en-US" sz="2000" dirty="0" smtClean="0"/>
              <a:t>“读书会”</a:t>
            </a:r>
            <a:r>
              <a:rPr lang="zh-CN" altLang="en-US" sz="2000" dirty="0"/>
              <a:t>、 </a:t>
            </a:r>
            <a:r>
              <a:rPr lang="zh-CN" altLang="en-US" sz="2000" dirty="0" smtClean="0"/>
              <a:t>“学习小组”</a:t>
            </a:r>
            <a:r>
              <a:rPr lang="zh-CN" altLang="en-US" sz="2000" dirty="0"/>
              <a:t>等  </a:t>
            </a:r>
            <a:endParaRPr lang="en-US" altLang="zh-CN" sz="2000" dirty="0" smtClean="0"/>
          </a:p>
          <a:p>
            <a:r>
              <a:rPr lang="zh-CN" altLang="en-US" sz="2000" dirty="0" smtClean="0"/>
              <a:t>②</a:t>
            </a:r>
            <a:r>
              <a:rPr lang="zh-CN" altLang="en-US" sz="2000" dirty="0"/>
              <a:t> 科学艺术类社团 ：发明创造、电脑网页制作、无线电通讯等  </a:t>
            </a:r>
            <a:endParaRPr lang="en-US" altLang="zh-CN" sz="2000" dirty="0" smtClean="0"/>
          </a:p>
          <a:p>
            <a:r>
              <a:rPr lang="zh-CN" altLang="en-US" sz="2000" dirty="0" smtClean="0"/>
              <a:t>③</a:t>
            </a:r>
            <a:r>
              <a:rPr lang="zh-CN" altLang="en-US" sz="2000" dirty="0"/>
              <a:t> 文娱体育类社团 ：校报校刊、电视广播、诗社、英语角、画社、摄影、插花、舞蹈社、学生艺术团、器乐社、健身操、航模、武术、棋类、球类等。  </a:t>
            </a:r>
            <a:endParaRPr lang="en-US" altLang="zh-CN" sz="2000" dirty="0" smtClean="0"/>
          </a:p>
          <a:p>
            <a:r>
              <a:rPr lang="zh-CN" altLang="en-US" sz="2000" dirty="0" smtClean="0"/>
              <a:t>④</a:t>
            </a:r>
            <a:r>
              <a:rPr lang="zh-CN" altLang="en-US" sz="2000" dirty="0"/>
              <a:t> 志愿服务类社团 ：“志愿者服务分队”、“环保社”、“心理社”等 。 </a:t>
            </a:r>
            <a:endParaRPr lang="en-US" altLang="zh-CN" sz="2000" dirty="0" smtClean="0"/>
          </a:p>
          <a:p>
            <a:r>
              <a:rPr lang="zh-CN" altLang="en-US" sz="2000" dirty="0" smtClean="0"/>
              <a:t>⑤</a:t>
            </a:r>
            <a:r>
              <a:rPr lang="zh-CN" altLang="en-US" sz="2000" dirty="0"/>
              <a:t> 综合类 ：学生自律委员会、野生动物保护</a:t>
            </a:r>
            <a:r>
              <a:rPr lang="zh-CN" altLang="en-US" sz="2000" dirty="0" smtClean="0"/>
              <a:t>俱乐部等</a:t>
            </a:r>
            <a:r>
              <a:rPr lang="zh-CN" altLang="en-US" sz="2000" dirty="0"/>
              <a:t>。</a:t>
            </a:r>
          </a:p>
        </p:txBody>
      </p:sp>
      <p:sp>
        <p:nvSpPr>
          <p:cNvPr id="4" name="TextBox 3"/>
          <p:cNvSpPr txBox="1"/>
          <p:nvPr/>
        </p:nvSpPr>
        <p:spPr>
          <a:xfrm>
            <a:off x="899592" y="5301208"/>
            <a:ext cx="7488832" cy="1077218"/>
          </a:xfrm>
          <a:prstGeom prst="rect">
            <a:avLst/>
          </a:prstGeom>
          <a:noFill/>
        </p:spPr>
        <p:txBody>
          <a:bodyPr wrap="square" rtlCol="0">
            <a:spAutoFit/>
          </a:bodyPr>
          <a:lstStyle/>
          <a:p>
            <a:r>
              <a:rPr lang="zh-CN" altLang="en-US" sz="3200" dirty="0" smtClean="0">
                <a:effectLst>
                  <a:outerShdw blurRad="38100" dist="38100" dir="2700000" algn="tl">
                    <a:srgbClr val="000000">
                      <a:alpha val="43137"/>
                    </a:srgbClr>
                  </a:outerShdw>
                </a:effectLst>
              </a:rPr>
              <a:t>你觉得你参加的哪一次社团活动给你的印象最深、最有帮助？ </a:t>
            </a:r>
            <a:endParaRPr lang="zh-CN" altLang="en-US" sz="32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37420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
            </a:r>
            <a:r>
              <a:rPr lang="zh-CN" altLang="en-US" dirty="0" smtClean="0"/>
              <a:t>互动交流</a:t>
            </a:r>
            <a:r>
              <a:rPr lang="en-US" altLang="zh-CN" dirty="0" smtClean="0"/>
              <a:t>】</a:t>
            </a:r>
            <a:r>
              <a:rPr lang="zh-CN" altLang="en-US" dirty="0" smtClean="0"/>
              <a:t>参加</a:t>
            </a:r>
            <a:r>
              <a:rPr lang="zh-CN" altLang="en-US" dirty="0"/>
              <a:t>社团活动的收获 </a:t>
            </a:r>
          </a:p>
        </p:txBody>
      </p:sp>
      <p:sp>
        <p:nvSpPr>
          <p:cNvPr id="3" name="内容占位符 2"/>
          <p:cNvSpPr>
            <a:spLocks noGrp="1"/>
          </p:cNvSpPr>
          <p:nvPr>
            <p:ph idx="1"/>
          </p:nvPr>
        </p:nvSpPr>
        <p:spPr/>
        <p:txBody>
          <a:bodyPr>
            <a:normAutofit/>
          </a:bodyPr>
          <a:lstStyle/>
          <a:p>
            <a:r>
              <a:rPr lang="zh-CN" altLang="en-US" sz="3200" dirty="0" smtClean="0"/>
              <a:t>   参加</a:t>
            </a:r>
            <a:r>
              <a:rPr lang="zh-CN" altLang="en-US" sz="3200" dirty="0"/>
              <a:t>这些社团活动可以增长我们的知识，锻炼我们的能力，丰富和活跃我们的课余文化生活。可以说，参加社团活动在我们的成长过程中起到了很大作用，它是青少年锻炼成长的重要途径。</a:t>
            </a:r>
          </a:p>
        </p:txBody>
      </p:sp>
      <p:sp>
        <p:nvSpPr>
          <p:cNvPr id="5" name="折角形 4"/>
          <p:cNvSpPr/>
          <p:nvPr/>
        </p:nvSpPr>
        <p:spPr>
          <a:xfrm>
            <a:off x="755576" y="3861048"/>
            <a:ext cx="7344816" cy="792088"/>
          </a:xfrm>
          <a:prstGeom prst="foldedCorne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dirty="0" smtClean="0">
                <a:effectLst>
                  <a:outerShdw blurRad="38100" dist="38100" dir="2700000" algn="tl">
                    <a:srgbClr val="000000">
                      <a:alpha val="43137"/>
                    </a:srgbClr>
                  </a:outerShdw>
                </a:effectLst>
              </a:rPr>
              <a:t>参加社团活动是青少年锻炼成长的重要途径</a:t>
            </a:r>
            <a:endParaRPr lang="zh-CN" altLang="en-US" sz="2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67830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你参加的社团活动是不是随意自由组合的？社团中的成员是不是想干什么就干什么呢？</a:t>
            </a:r>
          </a:p>
        </p:txBody>
      </p:sp>
      <p:sp>
        <p:nvSpPr>
          <p:cNvPr id="3" name="内容占位符 2"/>
          <p:cNvSpPr>
            <a:spLocks noGrp="1"/>
          </p:cNvSpPr>
          <p:nvPr>
            <p:ph idx="1"/>
          </p:nvPr>
        </p:nvSpPr>
        <p:spPr/>
        <p:txBody>
          <a:bodyPr>
            <a:normAutofit/>
          </a:bodyPr>
          <a:lstStyle/>
          <a:p>
            <a:r>
              <a:rPr lang="zh-CN" altLang="en-US" dirty="0" smtClean="0"/>
              <a:t>       </a:t>
            </a:r>
            <a:r>
              <a:rPr lang="zh-CN" altLang="en-US" sz="3200" dirty="0" smtClean="0"/>
              <a:t>没有</a:t>
            </a:r>
            <a:r>
              <a:rPr lang="zh-CN" altLang="en-US" sz="3200" dirty="0"/>
              <a:t>规矩则不成方圆，为了社团活动的顺利开展下去，不管是什么样的社团活动都会有一定的准则、要求，这就需要我们每个社团成员的积极配合</a:t>
            </a:r>
            <a:r>
              <a:rPr lang="zh-CN" altLang="en-US" sz="3200" dirty="0" smtClean="0"/>
              <a:t>。</a:t>
            </a:r>
            <a:endParaRPr lang="zh-CN" altLang="en-US" sz="3200" dirty="0"/>
          </a:p>
        </p:txBody>
      </p:sp>
    </p:spTree>
    <p:extLst>
      <p:ext uri="{BB962C8B-B14F-4D97-AF65-F5344CB8AC3E}">
        <p14:creationId xmlns:p14="http://schemas.microsoft.com/office/powerpoint/2010/main" val="234530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参加社团活动应遵循的准则和要求：</a:t>
            </a:r>
            <a:endParaRPr lang="zh-CN" altLang="en-US" dirty="0"/>
          </a:p>
        </p:txBody>
      </p:sp>
      <p:sp>
        <p:nvSpPr>
          <p:cNvPr id="3" name="内容占位符 2"/>
          <p:cNvSpPr>
            <a:spLocks noGrp="1"/>
          </p:cNvSpPr>
          <p:nvPr>
            <p:ph idx="1"/>
          </p:nvPr>
        </p:nvSpPr>
        <p:spPr/>
        <p:txBody>
          <a:bodyPr>
            <a:noAutofit/>
          </a:bodyPr>
          <a:lstStyle/>
          <a:p>
            <a:r>
              <a:rPr lang="en-US" altLang="zh-CN" sz="3600" dirty="0" smtClean="0"/>
              <a:t>1</a:t>
            </a:r>
            <a:r>
              <a:rPr lang="zh-CN" altLang="en-US" sz="3600" dirty="0"/>
              <a:t>、参加社团活动必须要遵守社团规定的集体生活的组织纪律</a:t>
            </a:r>
            <a:r>
              <a:rPr lang="zh-CN" altLang="en-US" sz="3600" dirty="0" smtClean="0"/>
              <a:t>。</a:t>
            </a:r>
            <a:endParaRPr lang="en-US" altLang="zh-CN" sz="3600" dirty="0" smtClean="0"/>
          </a:p>
          <a:p>
            <a:r>
              <a:rPr lang="en-US" altLang="zh-CN" sz="3600" dirty="0" smtClean="0"/>
              <a:t>2</a:t>
            </a:r>
            <a:r>
              <a:rPr lang="zh-CN" altLang="en-US" sz="3600" dirty="0"/>
              <a:t>、参加社团活动必须符合法律的规定，符合社会的要求</a:t>
            </a:r>
            <a:r>
              <a:rPr lang="zh-CN" altLang="en-US" sz="3600" dirty="0" smtClean="0"/>
              <a:t>。</a:t>
            </a:r>
            <a:endParaRPr lang="en-US" altLang="zh-CN" sz="3600" dirty="0" smtClean="0"/>
          </a:p>
          <a:p>
            <a:r>
              <a:rPr lang="en-US" altLang="zh-CN" sz="3600" dirty="0" smtClean="0"/>
              <a:t>3</a:t>
            </a:r>
            <a:r>
              <a:rPr lang="zh-CN" altLang="en-US" sz="3600" dirty="0"/>
              <a:t>、社团成员必须有责任感和奉献精神。</a:t>
            </a:r>
          </a:p>
        </p:txBody>
      </p:sp>
      <p:sp>
        <p:nvSpPr>
          <p:cNvPr id="4" name="TextBox 3"/>
          <p:cNvSpPr txBox="1"/>
          <p:nvPr/>
        </p:nvSpPr>
        <p:spPr>
          <a:xfrm>
            <a:off x="1115616" y="5517232"/>
            <a:ext cx="6984776" cy="584775"/>
          </a:xfrm>
          <a:prstGeom prst="rect">
            <a:avLst/>
          </a:prstGeom>
          <a:noFill/>
        </p:spPr>
        <p:txBody>
          <a:bodyPr wrap="square" rtlCol="0">
            <a:spAutoFit/>
          </a:bodyPr>
          <a:lstStyle/>
          <a:p>
            <a:r>
              <a:rPr lang="en-US" altLang="zh-CN" sz="3200" b="1" dirty="0" smtClean="0">
                <a:effectLst>
                  <a:outerShdw blurRad="38100" dist="38100" dir="2700000" algn="tl">
                    <a:srgbClr val="000000">
                      <a:alpha val="43137"/>
                    </a:srgbClr>
                  </a:outerShdw>
                </a:effectLst>
              </a:rPr>
              <a:t>【</a:t>
            </a:r>
            <a:r>
              <a:rPr lang="zh-CN" altLang="en-US" sz="3200" b="1" dirty="0" smtClean="0">
                <a:effectLst>
                  <a:outerShdw blurRad="38100" dist="38100" dir="2700000" algn="tl">
                    <a:srgbClr val="000000">
                      <a:alpha val="43137"/>
                    </a:srgbClr>
                  </a:outerShdw>
                </a:effectLst>
              </a:rPr>
              <a:t>知识窗</a:t>
            </a:r>
            <a:r>
              <a:rPr lang="en-US" altLang="zh-CN" sz="3200" b="1" dirty="0" smtClean="0">
                <a:effectLst>
                  <a:outerShdw blurRad="38100" dist="38100" dir="2700000" algn="tl">
                    <a:srgbClr val="000000">
                      <a:alpha val="43137"/>
                    </a:srgbClr>
                  </a:outerShdw>
                </a:effectLst>
              </a:rPr>
              <a:t>】</a:t>
            </a:r>
            <a:r>
              <a:rPr lang="zh-CN" altLang="en-US" sz="3200" b="1" dirty="0" smtClean="0">
                <a:effectLst>
                  <a:outerShdw blurRad="38100" dist="38100" dir="2700000" algn="tl">
                    <a:srgbClr val="000000">
                      <a:alpha val="43137"/>
                    </a:srgbClr>
                  </a:outerShdw>
                </a:effectLst>
              </a:rPr>
              <a:t>新闻晚报小记者团章程</a:t>
            </a:r>
            <a:endParaRPr lang="zh-CN" alt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65427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
            </a:r>
            <a:r>
              <a:rPr lang="zh-CN" altLang="en-US" dirty="0" smtClean="0"/>
              <a:t>结语</a:t>
            </a:r>
            <a:r>
              <a:rPr lang="en-US" altLang="zh-CN" dirty="0" smtClean="0"/>
              <a:t>】</a:t>
            </a:r>
            <a:endParaRPr lang="zh-CN" altLang="en-US" dirty="0"/>
          </a:p>
        </p:txBody>
      </p:sp>
      <p:sp>
        <p:nvSpPr>
          <p:cNvPr id="3" name="内容占位符 2"/>
          <p:cNvSpPr>
            <a:spLocks noGrp="1"/>
          </p:cNvSpPr>
          <p:nvPr>
            <p:ph idx="1"/>
          </p:nvPr>
        </p:nvSpPr>
        <p:spPr/>
        <p:txBody>
          <a:bodyPr/>
          <a:lstStyle/>
          <a:p>
            <a:r>
              <a:rPr lang="zh-CN" altLang="en-US" dirty="0" smtClean="0"/>
              <a:t>       </a:t>
            </a:r>
            <a:r>
              <a:rPr lang="zh-CN" altLang="en-US" sz="2800" dirty="0" smtClean="0"/>
              <a:t>青少年</a:t>
            </a:r>
            <a:r>
              <a:rPr lang="zh-CN" altLang="en-US" sz="2800" dirty="0"/>
              <a:t>在学校、社区、社会中要积极参加健康的社团活动，同时在活动中要遵循相关的准则、要求，走上社会或踏上工作岗位后，又会参加各种新的社团活动，需要遵守新的社团活动的行为准则。养成遵守社会团体行为准则的习惯，对我们青少年成长有重要的作用，也是我们青少年应有的素质要求。</a:t>
            </a:r>
          </a:p>
        </p:txBody>
      </p:sp>
    </p:spTree>
    <p:extLst>
      <p:ext uri="{BB962C8B-B14F-4D97-AF65-F5344CB8AC3E}">
        <p14:creationId xmlns:p14="http://schemas.microsoft.com/office/powerpoint/2010/main" val="32940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
            </a:r>
            <a:r>
              <a:rPr lang="zh-CN" altLang="en-US" dirty="0" smtClean="0"/>
              <a:t>放牛班的春天</a:t>
            </a:r>
            <a:r>
              <a:rPr lang="en-US" altLang="zh-CN" dirty="0" smtClean="0"/>
              <a:t>》</a:t>
            </a:r>
            <a:endParaRPr lang="zh-CN" altLang="en-US" dirty="0"/>
          </a:p>
        </p:txBody>
      </p:sp>
      <p:sp>
        <p:nvSpPr>
          <p:cNvPr id="3" name="内容占位符 2"/>
          <p:cNvSpPr>
            <a:spLocks noGrp="1"/>
          </p:cNvSpPr>
          <p:nvPr>
            <p:ph idx="1"/>
          </p:nvPr>
        </p:nvSpPr>
        <p:spPr>
          <a:xfrm>
            <a:off x="395536" y="1100628"/>
            <a:ext cx="3528392" cy="3579849"/>
          </a:xfrm>
        </p:spPr>
        <p:txBody>
          <a:bodyPr/>
          <a:lstStyle/>
          <a:p>
            <a:r>
              <a:rPr lang="zh-CN" altLang="en-US" dirty="0" smtClean="0"/>
              <a:t>       </a:t>
            </a:r>
            <a:r>
              <a:rPr lang="zh-CN" altLang="en-US" sz="2000" dirty="0" smtClean="0"/>
              <a:t>该</a:t>
            </a:r>
            <a:r>
              <a:rPr lang="zh-CN" altLang="en-US" sz="2000" dirty="0"/>
              <a:t>片讲述了世界著名指挥家皮埃尔</a:t>
            </a:r>
            <a:r>
              <a:rPr lang="en-US" altLang="zh-CN" sz="2000" dirty="0"/>
              <a:t>·</a:t>
            </a:r>
            <a:r>
              <a:rPr lang="zh-CN" altLang="en-US" sz="2000" dirty="0"/>
              <a:t>莫安</a:t>
            </a:r>
            <a:r>
              <a:rPr lang="zh-CN" altLang="en-US" sz="2000" dirty="0" smtClean="0"/>
              <a:t>琦重</a:t>
            </a:r>
            <a:r>
              <a:rPr lang="zh-CN" altLang="en-US" sz="2000" dirty="0"/>
              <a:t>回法国故地出席母亲的葬礼，他的旧友</a:t>
            </a:r>
            <a:r>
              <a:rPr lang="zh-CN" altLang="en-US" sz="2000" dirty="0" smtClean="0"/>
              <a:t>佩皮诺送给</a:t>
            </a:r>
            <a:r>
              <a:rPr lang="zh-CN" altLang="en-US" sz="2000" dirty="0"/>
              <a:t>他一本陈旧的日记，看着这本当年音乐启蒙老师克莱门特 马修遗下的日记，皮埃尔慢慢细味着老师当年的心境，一幕幕童年的回忆也浮出自己记忆的深潭。</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6918" y="260648"/>
            <a:ext cx="4634880" cy="6179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18163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
            </a:r>
            <a:r>
              <a:rPr lang="zh-CN" altLang="en-US" dirty="0" smtClean="0"/>
              <a:t>纪录片</a:t>
            </a:r>
            <a:r>
              <a:rPr lang="en-US" altLang="zh-CN" dirty="0" smtClean="0"/>
              <a:t>】《</a:t>
            </a:r>
            <a:r>
              <a:rPr lang="zh-CN" altLang="en-US" dirty="0" smtClean="0"/>
              <a:t>合唱团</a:t>
            </a:r>
            <a:r>
              <a:rPr lang="en-US" altLang="zh-CN" dirty="0" smtClean="0"/>
              <a:t>》</a:t>
            </a:r>
            <a:endParaRPr lang="zh-CN" altLang="en-US" dirty="0"/>
          </a:p>
        </p:txBody>
      </p:sp>
      <p:sp>
        <p:nvSpPr>
          <p:cNvPr id="3" name="内容占位符 2"/>
          <p:cNvSpPr>
            <a:spLocks noGrp="1"/>
          </p:cNvSpPr>
          <p:nvPr>
            <p:ph idx="1"/>
          </p:nvPr>
        </p:nvSpPr>
        <p:spPr>
          <a:xfrm>
            <a:off x="749283" y="5229200"/>
            <a:ext cx="7520940" cy="1309764"/>
          </a:xfrm>
        </p:spPr>
        <p:txBody>
          <a:bodyPr>
            <a:normAutofit lnSpcReduction="10000"/>
          </a:bodyPr>
          <a:lstStyle/>
          <a:p>
            <a:r>
              <a:rPr lang="zh-CN" altLang="en-US" dirty="0" smtClean="0"/>
              <a:t>      杨</a:t>
            </a:r>
            <a:r>
              <a:rPr lang="zh-CN" altLang="en-US" dirty="0"/>
              <a:t>鸿年，中国著名指挥家、教育家。他的指挥风格热情、细腻，极富表现力，以其独具一格的指挥艺术及训练合唱的过人技术与修养，赢得国内外乐迷与专家的一致赞誉，被称为“真正掌握合唱艺术奥秘的大师”。</a:t>
            </a:r>
            <a:r>
              <a:rPr lang="en-US" altLang="zh-CN" dirty="0"/>
              <a:t>20</a:t>
            </a:r>
            <a:r>
              <a:rPr lang="zh-CN" altLang="en-US" dirty="0"/>
              <a:t>世纪</a:t>
            </a:r>
            <a:r>
              <a:rPr lang="en-US" altLang="zh-CN" dirty="0"/>
              <a:t>80</a:t>
            </a:r>
            <a:r>
              <a:rPr lang="zh-CN" altLang="en-US" dirty="0"/>
              <a:t>年代中期以来，杨鸿年创建并担任艺术指导及常任指挥的中国交响乐团少年及女子合唱团足迹遍及世界各地，被誉为世界三大童声合唱团之一。</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052736"/>
            <a:ext cx="5780162" cy="38701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275442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角度">
  <a:themeElements>
    <a:clrScheme name="角度">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角度">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角度">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53</TotalTime>
  <Words>503</Words>
  <Paragraphs>26</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角度</vt:lpstr>
      <vt:lpstr>第六课    群体行为   分辨泾渭</vt:lpstr>
      <vt:lpstr>PowerPoint 演示文稿</vt:lpstr>
      <vt:lpstr>【提问】你曾经参加过哪些学生社团活动呢？</vt:lpstr>
      <vt:lpstr>【互动交流】参加社团活动的收获 </vt:lpstr>
      <vt:lpstr>你参加的社团活动是不是随意自由组合的？社团中的成员是不是想干什么就干什么呢？</vt:lpstr>
      <vt:lpstr>参加社团活动应遵循的准则和要求：</vt:lpstr>
      <vt:lpstr>【结语】</vt:lpstr>
      <vt:lpstr>《放牛班的春天》</vt:lpstr>
      <vt:lpstr>【纪录片】《合唱团》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ynadesico</cp:lastModifiedBy>
  <dcterms:created xsi:type="dcterms:W3CDTF">2015-04-29T11:49:21Z</dcterms:created>
  <dcterms:modified xsi:type="dcterms:W3CDTF">2018-11-23T04:47:41Z</dcterms:modified>
</cp:coreProperties>
</file>