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67" r:id="rId3"/>
    <p:sldId id="257" r:id="rId4"/>
    <p:sldId id="265" r:id="rId5"/>
    <p:sldId id="268" r:id="rId6"/>
    <p:sldId id="278" r:id="rId7"/>
    <p:sldId id="269" r:id="rId8"/>
    <p:sldId id="271" r:id="rId9"/>
    <p:sldId id="272" r:id="rId10"/>
    <p:sldId id="273" r:id="rId11"/>
    <p:sldId id="279" r:id="rId12"/>
    <p:sldId id="275" r:id="rId13"/>
    <p:sldId id="276" r:id="rId1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456" y="-84"/>
      </p:cViewPr>
      <p:guideLst>
        <p:guide orient="horz" pos="2041"/>
        <p:guide pos="36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6A6B0-8998-4DA0-B412-7AA6A29CA2C3}" type="datetimeFigureOut">
              <a:rPr lang="zh-CN" altLang="en-US" smtClean="0"/>
              <a:t>2017-3-24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DB3AE-4273-4F11-9D30-934A3328A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C3E0B-E79E-4510-B8CE-3C7AC81DD8D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4956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24"/>
          <a:stretch/>
        </p:blipFill>
        <p:spPr>
          <a:xfrm>
            <a:off x="-8717" y="-9000"/>
            <a:ext cx="11566172" cy="6492601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9973F45-A945-4FF6-8C30-99FC25A3F0B0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370160" y="2636709"/>
            <a:ext cx="6359772" cy="465548"/>
          </a:xfrm>
          <a:prstGeom prst="roundRect">
            <a:avLst>
              <a:gd name="adj" fmla="val 0"/>
            </a:avLst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700">
                <a:solidFill>
                  <a:schemeClr val="bg1">
                    <a:lumMod val="50000"/>
                  </a:schemeClr>
                </a:solidFill>
                <a:effectLst/>
                <a:latin typeface="+mn-ea"/>
                <a:ea typeface="+mn-ea"/>
              </a:defRPr>
            </a:lvl1pPr>
            <a:lvl2pPr marL="432054" indent="0" algn="ctr">
              <a:buNone/>
              <a:defRPr sz="1900"/>
            </a:lvl2pPr>
            <a:lvl3pPr marL="864108" indent="0" algn="ctr">
              <a:buNone/>
              <a:defRPr sz="1700"/>
            </a:lvl3pPr>
            <a:lvl4pPr marL="1296162" indent="0" algn="ctr">
              <a:buNone/>
              <a:defRPr sz="1500"/>
            </a:lvl4pPr>
            <a:lvl5pPr marL="1728216" indent="0" algn="ctr">
              <a:buNone/>
              <a:defRPr sz="1500"/>
            </a:lvl5pPr>
            <a:lvl6pPr marL="2160270" indent="0" algn="ctr">
              <a:buNone/>
              <a:defRPr sz="1500"/>
            </a:lvl6pPr>
            <a:lvl7pPr marL="2592324" indent="0" algn="ctr">
              <a:buNone/>
              <a:defRPr sz="1500"/>
            </a:lvl7pPr>
            <a:lvl8pPr marL="3024378" indent="0" algn="ctr">
              <a:buNone/>
              <a:defRPr sz="1500"/>
            </a:lvl8pPr>
            <a:lvl9pPr marL="3456432" indent="0" algn="ctr">
              <a:buNone/>
              <a:defRPr sz="15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370159" y="1283075"/>
            <a:ext cx="6359774" cy="128763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400" b="1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594083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4967">
          <p15:clr>
            <a:srgbClr val="FBAE40"/>
          </p15:clr>
        </p15:guide>
        <p15:guide id="0" orient="horz" pos="2160" userDrawn="1">
          <p15:clr>
            <a:srgbClr val="FBAE40"/>
          </p15:clr>
        </p15:guide>
        <p15:guide id="2" pos="662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24188" y="393582"/>
            <a:ext cx="10448553" cy="66992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528093" y="1260034"/>
            <a:ext cx="10448553" cy="475662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921F0FC-3298-4684-896F-9E41B7557807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52406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9612400" y="345009"/>
            <a:ext cx="1117534" cy="549164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997691" y="345009"/>
            <a:ext cx="7497352" cy="54916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8F7A6FC-8EDF-48DF-A2FC-7054316AE809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90756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5025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983357" y="1992054"/>
            <a:ext cx="7555362" cy="1167032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34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828305" y="3213087"/>
            <a:ext cx="3865468" cy="337784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4320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86410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1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72821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59232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0243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45643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A45CA8D-0355-4AD0-AEA3-5C5C5F3281C1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45413601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24188" y="393582"/>
            <a:ext cx="10448553" cy="66992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22905" y="1176033"/>
            <a:ext cx="4800865" cy="4660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161109" y="1176033"/>
            <a:ext cx="4814205" cy="4660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7FC9142-98FE-4CE7-8FF2-75E77CBC88C7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12902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176391" y="112002"/>
            <a:ext cx="8800420" cy="677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024" y="1300534"/>
            <a:ext cx="4874377" cy="77852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700" b="1"/>
            </a:lvl1pPr>
            <a:lvl2pPr marL="432054" indent="0">
              <a:buNone/>
              <a:defRPr sz="1900" b="1"/>
            </a:lvl2pPr>
            <a:lvl3pPr marL="864108" indent="0">
              <a:buNone/>
              <a:defRPr sz="1700" b="1"/>
            </a:lvl3pPr>
            <a:lvl4pPr marL="1296162" indent="0">
              <a:buNone/>
              <a:defRPr sz="1500" b="1"/>
            </a:lvl4pPr>
            <a:lvl5pPr marL="1728216" indent="0">
              <a:buNone/>
              <a:defRPr sz="1500" b="1"/>
            </a:lvl5pPr>
            <a:lvl6pPr marL="2160270" indent="0">
              <a:buNone/>
              <a:defRPr sz="1500" b="1"/>
            </a:lvl6pPr>
            <a:lvl7pPr marL="2592324" indent="0">
              <a:buNone/>
              <a:defRPr sz="1500" b="1"/>
            </a:lvl7pPr>
            <a:lvl8pPr marL="3024378" indent="0">
              <a:buNone/>
              <a:defRPr sz="1500" b="1"/>
            </a:lvl8pPr>
            <a:lvl9pPr marL="3456432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39024" y="2079055"/>
            <a:ext cx="4874377" cy="3481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8429" y="1300534"/>
            <a:ext cx="4898383" cy="77852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700" b="1"/>
            </a:lvl1pPr>
            <a:lvl2pPr marL="432054" indent="0">
              <a:buNone/>
              <a:defRPr sz="1900" b="1"/>
            </a:lvl2pPr>
            <a:lvl3pPr marL="864108" indent="0">
              <a:buNone/>
              <a:defRPr sz="1700" b="1"/>
            </a:lvl3pPr>
            <a:lvl4pPr marL="1296162" indent="0">
              <a:buNone/>
              <a:defRPr sz="1500" b="1"/>
            </a:lvl4pPr>
            <a:lvl5pPr marL="1728216" indent="0">
              <a:buNone/>
              <a:defRPr sz="1500" b="1"/>
            </a:lvl5pPr>
            <a:lvl6pPr marL="2160270" indent="0">
              <a:buNone/>
              <a:defRPr sz="1500" b="1"/>
            </a:lvl6pPr>
            <a:lvl7pPr marL="2592324" indent="0">
              <a:buNone/>
              <a:defRPr sz="1500" b="1"/>
            </a:lvl7pPr>
            <a:lvl8pPr marL="3024378" indent="0">
              <a:buNone/>
              <a:defRPr sz="1500" b="1"/>
            </a:lvl8pPr>
            <a:lvl9pPr marL="3456432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078429" y="2079055"/>
            <a:ext cx="4898383" cy="3481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B59FE2A-5058-4F29-A775-11C970FE7B2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66031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24188" y="393582"/>
            <a:ext cx="10448553" cy="66992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A9EB51B-9C69-435D-8C6D-BE53FE7C4706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6986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452D16A-138A-4634-888C-085D4C4FF2C6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9944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081698" y="504015"/>
            <a:ext cx="3716169" cy="1512041"/>
          </a:xfrm>
          <a:prstGeom prst="rect">
            <a:avLst/>
          </a:prstGeo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186436" y="1005032"/>
            <a:ext cx="5833050" cy="46051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081698" y="2016056"/>
            <a:ext cx="3716169" cy="36015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432054" indent="0">
              <a:buNone/>
              <a:defRPr sz="1300"/>
            </a:lvl2pPr>
            <a:lvl3pPr marL="864108" indent="0">
              <a:buNone/>
              <a:defRPr sz="1100"/>
            </a:lvl3pPr>
            <a:lvl4pPr marL="1296162" indent="0">
              <a:buNone/>
              <a:defRPr sz="900"/>
            </a:lvl4pPr>
            <a:lvl5pPr marL="1728216" indent="0">
              <a:buNone/>
              <a:defRPr sz="900"/>
            </a:lvl5pPr>
            <a:lvl6pPr marL="2160270" indent="0">
              <a:buNone/>
              <a:defRPr sz="900"/>
            </a:lvl6pPr>
            <a:lvl7pPr marL="2592324" indent="0">
              <a:buNone/>
              <a:defRPr sz="900"/>
            </a:lvl7pPr>
            <a:lvl8pPr marL="3024378" indent="0">
              <a:buNone/>
              <a:defRPr sz="900"/>
            </a:lvl8pPr>
            <a:lvl9pPr marL="345643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9C0359B-E3D0-4214-8761-FA35404CB26B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69558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77717" y="432012"/>
            <a:ext cx="3716169" cy="1512041"/>
          </a:xfrm>
          <a:prstGeom prst="rect">
            <a:avLst/>
          </a:prstGeo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143761" y="933028"/>
            <a:ext cx="5833050" cy="4605124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000"/>
            </a:lvl1pPr>
            <a:lvl2pPr marL="432054" indent="0">
              <a:buNone/>
              <a:defRPr sz="2600"/>
            </a:lvl2pPr>
            <a:lvl3pPr marL="864108" indent="0">
              <a:buNone/>
              <a:defRPr sz="2300"/>
            </a:lvl3pPr>
            <a:lvl4pPr marL="1296162" indent="0">
              <a:buNone/>
              <a:defRPr sz="1900"/>
            </a:lvl4pPr>
            <a:lvl5pPr marL="1728216" indent="0">
              <a:buNone/>
              <a:defRPr sz="1900"/>
            </a:lvl5pPr>
            <a:lvl6pPr marL="2160270" indent="0">
              <a:buNone/>
              <a:defRPr sz="1900"/>
            </a:lvl6pPr>
            <a:lvl7pPr marL="2592324" indent="0">
              <a:buNone/>
              <a:defRPr sz="1900"/>
            </a:lvl7pPr>
            <a:lvl8pPr marL="3024378" indent="0">
              <a:buNone/>
              <a:defRPr sz="1900"/>
            </a:lvl8pPr>
            <a:lvl9pPr marL="3456432" indent="0">
              <a:buNone/>
              <a:defRPr sz="19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77717" y="1944052"/>
            <a:ext cx="3716169" cy="36015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432054" indent="0">
              <a:buNone/>
              <a:defRPr sz="1300"/>
            </a:lvl2pPr>
            <a:lvl3pPr marL="864108" indent="0">
              <a:buNone/>
              <a:defRPr sz="1100"/>
            </a:lvl3pPr>
            <a:lvl4pPr marL="1296162" indent="0">
              <a:buNone/>
              <a:defRPr sz="900"/>
            </a:lvl4pPr>
            <a:lvl5pPr marL="1728216" indent="0">
              <a:buNone/>
              <a:defRPr sz="900"/>
            </a:lvl5pPr>
            <a:lvl6pPr marL="2160270" indent="0">
              <a:buNone/>
              <a:defRPr sz="900"/>
            </a:lvl6pPr>
            <a:lvl7pPr marL="2592324" indent="0">
              <a:buNone/>
              <a:defRPr sz="900"/>
            </a:lvl7pPr>
            <a:lvl8pPr marL="3024378" indent="0">
              <a:buNone/>
              <a:defRPr sz="900"/>
            </a:lvl8pPr>
            <a:lvl9pPr marL="345643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C20A33E-9133-4432-9793-E2921C9D076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31129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3451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64108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37543" indent="-337543" algn="just" defTabSz="864108" rtl="0" eaLnBrk="1" latinLnBrk="0" hangingPunct="1">
        <a:lnSpc>
          <a:spcPct val="110000"/>
        </a:lnSpc>
        <a:spcBef>
          <a:spcPts val="567"/>
        </a:spcBef>
        <a:spcAft>
          <a:spcPts val="0"/>
        </a:spcAft>
        <a:buClr>
          <a:schemeClr val="accent1"/>
        </a:buClr>
        <a:buSzPct val="70000"/>
        <a:buFont typeface="Wingdings" panose="05000000000000000000" pitchFamily="2" charset="2"/>
        <a:buChar char="m"/>
        <a:defRPr lang="zh-CN" altLang="en-US" sz="23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37543" indent="-337543" algn="just" defTabSz="864108" rtl="0" eaLnBrk="1" latinLnBrk="0" hangingPunct="1">
        <a:lnSpc>
          <a:spcPct val="120000"/>
        </a:lnSpc>
        <a:spcBef>
          <a:spcPts val="0"/>
        </a:spcBef>
        <a:spcAft>
          <a:spcPts val="567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7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080135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189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243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297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351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459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54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08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162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216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324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378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432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04853" y="1712542"/>
            <a:ext cx="3589927" cy="879473"/>
          </a:xfrm>
        </p:spPr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区 域 特 征</a:t>
            </a:r>
            <a:endParaRPr lang="zh-CN" altLang="en-US" sz="44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28" name="Group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32859012"/>
              </p:ext>
            </p:extLst>
          </p:nvPr>
        </p:nvGraphicFramePr>
        <p:xfrm>
          <a:off x="1081088" y="1645009"/>
          <a:ext cx="9150350" cy="3755318"/>
        </p:xfrm>
        <a:graphic>
          <a:graphicData uri="http://schemas.openxmlformats.org/drawingml/2006/table">
            <a:tbl>
              <a:tblPr/>
              <a:tblGrid>
                <a:gridCol w="2970073"/>
                <a:gridCol w="6180277"/>
              </a:tblGrid>
              <a:tr h="746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矿种</a:t>
                      </a:r>
                    </a:p>
                  </a:txBody>
                  <a:tcPr marL="91434" marR="91434"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分布</a:t>
                      </a:r>
                    </a:p>
                  </a:txBody>
                  <a:tcPr marL="91434" marR="91434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石油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1434" marR="91434"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1434" marR="91434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6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煤矿</a:t>
                      </a:r>
                    </a:p>
                  </a:txBody>
                  <a:tcPr marL="91434" marR="91434"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1434" marR="91434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24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铁矿</a:t>
                      </a:r>
                    </a:p>
                  </a:txBody>
                  <a:tcPr marL="91434" marR="91434"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1434" marR="91434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83" name="Text Box 26"/>
          <p:cNvSpPr txBox="1">
            <a:spLocks noChangeArrowheads="1"/>
          </p:cNvSpPr>
          <p:nvPr/>
        </p:nvSpPr>
        <p:spPr bwMode="auto">
          <a:xfrm>
            <a:off x="3443353" y="503783"/>
            <a:ext cx="48147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600" b="1">
                <a:latin typeface="宋体" pitchFamily="2" charset="-122"/>
              </a:rPr>
              <a:t>北方地区矿产资源分布</a:t>
            </a:r>
          </a:p>
        </p:txBody>
      </p:sp>
      <p:sp>
        <p:nvSpPr>
          <p:cNvPr id="20522" name="Text Box 42"/>
          <p:cNvSpPr txBox="1">
            <a:spLocks noChangeArrowheads="1"/>
          </p:cNvSpPr>
          <p:nvPr/>
        </p:nvSpPr>
        <p:spPr bwMode="auto">
          <a:xfrm>
            <a:off x="6213160" y="2520516"/>
            <a:ext cx="215879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大庆、胜利</a:t>
            </a:r>
          </a:p>
        </p:txBody>
      </p:sp>
      <p:sp>
        <p:nvSpPr>
          <p:cNvPr id="20523" name="Text Box 43"/>
          <p:cNvSpPr txBox="1">
            <a:spLocks noChangeArrowheads="1"/>
          </p:cNvSpPr>
          <p:nvPr/>
        </p:nvSpPr>
        <p:spPr bwMode="auto">
          <a:xfrm>
            <a:off x="6213160" y="3641414"/>
            <a:ext cx="215805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大同、神府</a:t>
            </a:r>
          </a:p>
        </p:txBody>
      </p:sp>
      <p:sp>
        <p:nvSpPr>
          <p:cNvPr id="20524" name="Text Box 44"/>
          <p:cNvSpPr txBox="1">
            <a:spLocks noChangeArrowheads="1"/>
          </p:cNvSpPr>
          <p:nvPr/>
        </p:nvSpPr>
        <p:spPr bwMode="auto">
          <a:xfrm>
            <a:off x="6213160" y="4669345"/>
            <a:ext cx="215879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鞍山、迁安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2" grpId="0"/>
      <p:bldP spid="20523" grpId="0"/>
      <p:bldP spid="205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401241" y="239140"/>
            <a:ext cx="3149351" cy="499865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工业区与工业城市</a:t>
            </a:r>
          </a:p>
        </p:txBody>
      </p:sp>
      <p:pic>
        <p:nvPicPr>
          <p:cNvPr id="12291" name="Picture 3" descr="北方地区矿产城市铁路分布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611" y="883245"/>
            <a:ext cx="7008813" cy="523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 descr="无标题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7511" y="3835995"/>
            <a:ext cx="1849438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 descr="无标题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6561" y="3837582"/>
            <a:ext cx="1824038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AutoShape 6"/>
          <p:cNvSpPr>
            <a:spLocks noChangeArrowheads="1"/>
          </p:cNvSpPr>
          <p:nvPr/>
        </p:nvSpPr>
        <p:spPr bwMode="auto">
          <a:xfrm>
            <a:off x="4398886" y="3978870"/>
            <a:ext cx="3360738" cy="503237"/>
          </a:xfrm>
          <a:prstGeom prst="rightArrow">
            <a:avLst>
              <a:gd name="adj1" fmla="val 50000"/>
              <a:gd name="adj2" fmla="val 16695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宋体" pitchFamily="2" charset="-122"/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7973935" y="3619325"/>
            <a:ext cx="2592388" cy="523875"/>
          </a:xfrm>
          <a:prstGeom prst="rect">
            <a:avLst/>
          </a:prstGeom>
          <a:solidFill>
            <a:srgbClr val="0000FF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>
                <a:solidFill>
                  <a:srgbClr val="FFFF00"/>
                </a:solidFill>
                <a:latin typeface="宋体" pitchFamily="2" charset="-122"/>
              </a:rPr>
              <a:t>辽中南工业区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7973935" y="4267025"/>
            <a:ext cx="2689225" cy="523875"/>
          </a:xfrm>
          <a:prstGeom prst="rect">
            <a:avLst/>
          </a:prstGeom>
          <a:solidFill>
            <a:srgbClr val="0000FF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>
                <a:solidFill>
                  <a:srgbClr val="FFFF00"/>
                </a:solidFill>
                <a:latin typeface="宋体" pitchFamily="2" charset="-122"/>
              </a:rPr>
              <a:t>京津唐工业区</a:t>
            </a:r>
          </a:p>
        </p:txBody>
      </p:sp>
      <p:grpSp>
        <p:nvGrpSpPr>
          <p:cNvPr id="27657" name="Group 9"/>
          <p:cNvGrpSpPr>
            <a:grpSpLocks/>
          </p:cNvGrpSpPr>
          <p:nvPr/>
        </p:nvGrpSpPr>
        <p:grpSpPr bwMode="auto">
          <a:xfrm>
            <a:off x="7616220" y="755072"/>
            <a:ext cx="3545417" cy="2144173"/>
            <a:chOff x="3472" y="373"/>
            <a:chExt cx="2144" cy="1429"/>
          </a:xfrm>
        </p:grpSpPr>
        <p:sp>
          <p:nvSpPr>
            <p:cNvPr id="12298" name="AutoShape 10"/>
            <p:cNvSpPr>
              <a:spLocks noChangeArrowheads="1"/>
            </p:cNvSpPr>
            <p:nvPr/>
          </p:nvSpPr>
          <p:spPr bwMode="auto">
            <a:xfrm>
              <a:off x="3472" y="373"/>
              <a:ext cx="930" cy="515"/>
            </a:xfrm>
            <a:prstGeom prst="cloudCallout">
              <a:avLst>
                <a:gd name="adj1" fmla="val 40625"/>
                <a:gd name="adj2" fmla="val 6676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kumimoji="1" lang="zh-CN" altLang="en-US" sz="2800">
                  <a:solidFill>
                    <a:srgbClr val="FFFF00"/>
                  </a:solidFill>
                  <a:latin typeface="宋体" pitchFamily="2" charset="-122"/>
                </a:rPr>
                <a:t>思考</a:t>
              </a:r>
            </a:p>
          </p:txBody>
        </p:sp>
        <p:sp>
          <p:nvSpPr>
            <p:cNvPr id="12299" name="Text Box 11"/>
            <p:cNvSpPr txBox="1">
              <a:spLocks noChangeArrowheads="1"/>
            </p:cNvSpPr>
            <p:nvPr/>
          </p:nvSpPr>
          <p:spPr bwMode="auto">
            <a:xfrm>
              <a:off x="3504" y="1166"/>
              <a:ext cx="2112" cy="63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800">
                  <a:solidFill>
                    <a:srgbClr val="FFFF66"/>
                  </a:solidFill>
                  <a:latin typeface="宋体" pitchFamily="2" charset="-122"/>
                </a:rPr>
                <a:t>北方地区工业区的布局有哪些优点？</a:t>
              </a:r>
              <a:r>
                <a:rPr kumimoji="1" lang="zh-CN" altLang="en-US" sz="2800">
                  <a:latin typeface="宋体" pitchFamily="2" charset="-122"/>
                </a:rPr>
                <a:t> 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animBg="1"/>
      <p:bldP spid="27655" grpId="0" animBg="1" autoUpdateAnimBg="0"/>
      <p:bldP spid="27656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93" name="Group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3066798"/>
              </p:ext>
            </p:extLst>
          </p:nvPr>
        </p:nvGraphicFramePr>
        <p:xfrm>
          <a:off x="367605" y="2187417"/>
          <a:ext cx="10798175" cy="3600400"/>
        </p:xfrm>
        <a:graphic>
          <a:graphicData uri="http://schemas.openxmlformats.org/drawingml/2006/table">
            <a:tbl>
              <a:tblPr/>
              <a:tblGrid>
                <a:gridCol w="2540000"/>
                <a:gridCol w="4083050"/>
                <a:gridCol w="4175125"/>
              </a:tblGrid>
              <a:tr h="567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比较项目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华北平原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东北平原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1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温度带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干湿地区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植被类型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耕作制度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主要农作物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44" name="Text Box 41"/>
          <p:cNvSpPr txBox="1">
            <a:spLocks noChangeArrowheads="1"/>
          </p:cNvSpPr>
          <p:nvPr/>
        </p:nvSpPr>
        <p:spPr bwMode="auto">
          <a:xfrm>
            <a:off x="4335212" y="2835489"/>
            <a:ext cx="125526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暖温带</a:t>
            </a:r>
          </a:p>
        </p:txBody>
      </p:sp>
      <p:sp>
        <p:nvSpPr>
          <p:cNvPr id="13345" name="Text Box 42"/>
          <p:cNvSpPr txBox="1">
            <a:spLocks noChangeArrowheads="1"/>
          </p:cNvSpPr>
          <p:nvPr/>
        </p:nvSpPr>
        <p:spPr bwMode="auto">
          <a:xfrm>
            <a:off x="8544717" y="2835489"/>
            <a:ext cx="117837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中温带</a:t>
            </a:r>
          </a:p>
        </p:txBody>
      </p:sp>
      <p:sp>
        <p:nvSpPr>
          <p:cNvPr id="13346" name="Text Box 43"/>
          <p:cNvSpPr txBox="1">
            <a:spLocks noChangeArrowheads="1"/>
          </p:cNvSpPr>
          <p:nvPr/>
        </p:nvSpPr>
        <p:spPr bwMode="auto">
          <a:xfrm>
            <a:off x="4080221" y="3411553"/>
            <a:ext cx="1857773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半湿润地区</a:t>
            </a:r>
          </a:p>
        </p:txBody>
      </p:sp>
      <p:sp>
        <p:nvSpPr>
          <p:cNvPr id="13347" name="Text Box 44"/>
          <p:cNvSpPr txBox="1">
            <a:spLocks noChangeArrowheads="1"/>
          </p:cNvSpPr>
          <p:nvPr/>
        </p:nvSpPr>
        <p:spPr bwMode="auto">
          <a:xfrm>
            <a:off x="7968133" y="3411553"/>
            <a:ext cx="26648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半湿润、湿润地区</a:t>
            </a:r>
          </a:p>
        </p:txBody>
      </p:sp>
      <p:sp>
        <p:nvSpPr>
          <p:cNvPr id="13348" name="Text Box 46"/>
          <p:cNvSpPr txBox="1">
            <a:spLocks noChangeArrowheads="1"/>
          </p:cNvSpPr>
          <p:nvPr/>
        </p:nvSpPr>
        <p:spPr bwMode="auto">
          <a:xfrm>
            <a:off x="8212934" y="4022596"/>
            <a:ext cx="2420015" cy="469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温带针阔混交林</a:t>
            </a:r>
          </a:p>
        </p:txBody>
      </p:sp>
      <p:sp>
        <p:nvSpPr>
          <p:cNvPr id="13349" name="Text Box 47"/>
          <p:cNvSpPr txBox="1">
            <a:spLocks noChangeArrowheads="1"/>
          </p:cNvSpPr>
          <p:nvPr/>
        </p:nvSpPr>
        <p:spPr bwMode="auto">
          <a:xfrm>
            <a:off x="3825900" y="4018598"/>
            <a:ext cx="2422881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温带落叶阔叶林</a:t>
            </a:r>
          </a:p>
        </p:txBody>
      </p:sp>
      <p:sp>
        <p:nvSpPr>
          <p:cNvPr id="13350" name="Text Box 51"/>
          <p:cNvSpPr txBox="1">
            <a:spLocks noChangeArrowheads="1"/>
          </p:cNvSpPr>
          <p:nvPr/>
        </p:nvSpPr>
        <p:spPr bwMode="auto">
          <a:xfrm>
            <a:off x="3508373" y="4667439"/>
            <a:ext cx="4627563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一年两熟至两年三熟</a:t>
            </a:r>
          </a:p>
        </p:txBody>
      </p:sp>
      <p:sp>
        <p:nvSpPr>
          <p:cNvPr id="13351" name="Text Box 55"/>
          <p:cNvSpPr txBox="1">
            <a:spLocks noChangeArrowheads="1"/>
          </p:cNvSpPr>
          <p:nvPr/>
        </p:nvSpPr>
        <p:spPr bwMode="auto">
          <a:xfrm>
            <a:off x="8791293" y="4667439"/>
            <a:ext cx="153681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一年一熟</a:t>
            </a:r>
          </a:p>
        </p:txBody>
      </p:sp>
      <p:sp>
        <p:nvSpPr>
          <p:cNvPr id="13352" name="Text Box 57"/>
          <p:cNvSpPr txBox="1">
            <a:spLocks noChangeArrowheads="1"/>
          </p:cNvSpPr>
          <p:nvPr/>
        </p:nvSpPr>
        <p:spPr bwMode="auto">
          <a:xfrm>
            <a:off x="3024734" y="5283761"/>
            <a:ext cx="3888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冬小麦、棉花</a:t>
            </a:r>
            <a:r>
              <a:rPr lang="zh-CN" altLang="en-US" sz="2400" smtClean="0">
                <a:solidFill>
                  <a:srgbClr val="FF0000"/>
                </a:solidFill>
                <a:latin typeface="宋体" pitchFamily="2" charset="-122"/>
              </a:rPr>
              <a:t>、花生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、玉米</a:t>
            </a:r>
          </a:p>
        </p:txBody>
      </p:sp>
      <p:sp>
        <p:nvSpPr>
          <p:cNvPr id="13353" name="Text Box 58"/>
          <p:cNvSpPr txBox="1">
            <a:spLocks noChangeArrowheads="1"/>
          </p:cNvSpPr>
          <p:nvPr/>
        </p:nvSpPr>
        <p:spPr bwMode="auto">
          <a:xfrm>
            <a:off x="7104557" y="5283761"/>
            <a:ext cx="39850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春小麦、甜菜</a:t>
            </a:r>
            <a:r>
              <a:rPr lang="zh-CN" altLang="en-US" sz="2400" smtClean="0">
                <a:solidFill>
                  <a:srgbClr val="FF0000"/>
                </a:solidFill>
                <a:latin typeface="宋体" pitchFamily="2" charset="-122"/>
              </a:rPr>
              <a:t>、玉米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、大豆</a:t>
            </a:r>
          </a:p>
        </p:txBody>
      </p:sp>
      <p:sp>
        <p:nvSpPr>
          <p:cNvPr id="13354" name="Text Box 66"/>
          <p:cNvSpPr txBox="1">
            <a:spLocks noChangeArrowheads="1"/>
          </p:cNvSpPr>
          <p:nvPr/>
        </p:nvSpPr>
        <p:spPr bwMode="auto">
          <a:xfrm>
            <a:off x="360437" y="843072"/>
            <a:ext cx="107981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>
                <a:solidFill>
                  <a:srgbClr val="0000FF"/>
                </a:solidFill>
                <a:latin typeface="宋体" pitchFamily="2" charset="-122"/>
              </a:rPr>
              <a:t>1.</a:t>
            </a:r>
            <a:r>
              <a:rPr lang="zh-CN" altLang="en-US" sz="2400">
                <a:solidFill>
                  <a:srgbClr val="0000FF"/>
                </a:solidFill>
                <a:latin typeface="宋体" pitchFamily="2" charset="-122"/>
              </a:rPr>
              <a:t>哈尔滨地处东北平原，济南地处华北平原。阅读两城市气温年变化曲线与各月降水柱状图，结合所学知识，比较华北平原和东北平原的地区差异。</a:t>
            </a:r>
          </a:p>
        </p:txBody>
      </p:sp>
      <p:sp>
        <p:nvSpPr>
          <p:cNvPr id="13355" name="WordArt 67"/>
          <p:cNvSpPr>
            <a:spLocks noChangeArrowheads="1" noChangeShapeType="1" noTextEdit="1"/>
          </p:cNvSpPr>
          <p:nvPr/>
        </p:nvSpPr>
        <p:spPr bwMode="auto">
          <a:xfrm>
            <a:off x="360437" y="215751"/>
            <a:ext cx="1584325" cy="603514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宋体" pitchFamily="2" charset="-122"/>
              </a:rPr>
              <a:t>合作探究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474017" y="1079847"/>
            <a:ext cx="1052353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宋体" pitchFamily="2" charset="-122"/>
              </a:rPr>
              <a:t>2.</a:t>
            </a: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议一议，东北平原和华北平原农业生产的差异与气候的关系。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74017" y="1777330"/>
            <a:ext cx="10615612" cy="2792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东北平原</a:t>
            </a:r>
            <a:r>
              <a:rPr lang="en-US" altLang="zh-CN" sz="2800">
                <a:solidFill>
                  <a:srgbClr val="FF0000"/>
                </a:solidFill>
                <a:latin typeface="宋体" pitchFamily="2" charset="-122"/>
              </a:rPr>
              <a:t>—</a:t>
            </a:r>
            <a:r>
              <a:rPr lang="zh-CN" altLang="en-US" sz="2800">
                <a:latin typeface="宋体" pitchFamily="2" charset="-122"/>
              </a:rPr>
              <a:t>纬度较高，气温较低，适宜种植春小麦、玉米、大豆、高粱、甜菜等，农作物一年一熟。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华北平原</a:t>
            </a:r>
            <a:r>
              <a:rPr lang="en-US" altLang="zh-CN" sz="2800">
                <a:solidFill>
                  <a:srgbClr val="FF0000"/>
                </a:solidFill>
                <a:latin typeface="宋体" pitchFamily="2" charset="-122"/>
              </a:rPr>
              <a:t>—</a:t>
            </a:r>
            <a:r>
              <a:rPr lang="zh-CN" altLang="en-US" sz="2800">
                <a:latin typeface="宋体" pitchFamily="2" charset="-122"/>
              </a:rPr>
              <a:t>纬度较低，气温较高，适宜种植冬小麦、玉米、棉花、花生、谷子等，农作物一年一熟或两年三熟。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u=3990849410,568529506&amp;fm=23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5236" y="674579"/>
            <a:ext cx="3978888" cy="1989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7" descr="u=125775105,1107501006&amp;fm=23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5862" y="3380906"/>
            <a:ext cx="3909711" cy="2379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804319" y="526552"/>
            <a:ext cx="4908262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宋体" pitchFamily="2" charset="-122"/>
              </a:rPr>
              <a:t>    </a:t>
            </a:r>
            <a:r>
              <a:rPr lang="zh-CN" altLang="en-US" sz="2800" b="1" smtClean="0">
                <a:latin typeface="宋体" pitchFamily="2" charset="-122"/>
              </a:rPr>
              <a:t>北方</a:t>
            </a:r>
            <a:r>
              <a:rPr lang="zh-CN" altLang="en-US" sz="2800" b="1">
                <a:latin typeface="宋体" pitchFamily="2" charset="-122"/>
              </a:rPr>
              <a:t>大地四季分明。春季绿草茵茵，风和日丽；夏季，万物披绿，田野里笼罩起“青纱帐”；秋季，玉米黄，高粱红，果实压弯枝头；冬季，千里冰封，银装素裹。</a:t>
            </a:r>
          </a:p>
        </p:txBody>
      </p:sp>
      <p:sp>
        <p:nvSpPr>
          <p:cNvPr id="3077" name="AutoShape 9"/>
          <p:cNvSpPr>
            <a:spLocks noChangeArrowheads="1"/>
          </p:cNvSpPr>
          <p:nvPr/>
        </p:nvSpPr>
        <p:spPr bwMode="auto">
          <a:xfrm>
            <a:off x="762588" y="3563590"/>
            <a:ext cx="4899025" cy="1836737"/>
          </a:xfrm>
          <a:prstGeom prst="cloudCallout">
            <a:avLst>
              <a:gd name="adj1" fmla="val 51866"/>
              <a:gd name="adj2" fmla="val 57095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 sz="2800">
              <a:latin typeface="宋体" pitchFamily="2" charset="-122"/>
            </a:endParaRPr>
          </a:p>
        </p:txBody>
      </p:sp>
      <p:sp>
        <p:nvSpPr>
          <p:cNvPr id="3078" name="Text Box 10"/>
          <p:cNvSpPr txBox="1">
            <a:spLocks noChangeArrowheads="1"/>
          </p:cNvSpPr>
          <p:nvPr/>
        </p:nvSpPr>
        <p:spPr bwMode="auto">
          <a:xfrm>
            <a:off x="1536117" y="3960167"/>
            <a:ext cx="337442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宋体" pitchFamily="2" charset="-122"/>
              </a:rPr>
              <a:t>    </a:t>
            </a:r>
            <a:r>
              <a:rPr lang="zh-CN" altLang="en-US" sz="2800" b="1" smtClean="0">
                <a:latin typeface="宋体" pitchFamily="2" charset="-122"/>
              </a:rPr>
              <a:t>关于</a:t>
            </a:r>
            <a:r>
              <a:rPr lang="zh-CN" altLang="en-US" sz="2800" b="1">
                <a:latin typeface="宋体" pitchFamily="2" charset="-122"/>
              </a:rPr>
              <a:t>北方地区，你还知道些什么？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lum bright="-18000" contras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67"/>
          <a:stretch>
            <a:fillRect/>
          </a:stretch>
        </p:blipFill>
        <p:spPr bwMode="auto">
          <a:xfrm>
            <a:off x="432008" y="503783"/>
            <a:ext cx="6557818" cy="4368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11" descr="](0CO{[2C[GVEGE_]0TT`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9189" y="2282752"/>
            <a:ext cx="3993284" cy="3261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6239" y="594605"/>
            <a:ext cx="9273099" cy="516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728587" y="1234260"/>
            <a:ext cx="4273550" cy="63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读图，完成下列任务</a:t>
            </a:r>
          </a:p>
        </p:txBody>
      </p:sp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728587" y="2174427"/>
            <a:ext cx="10001002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宋体" pitchFamily="2" charset="-122"/>
              </a:rPr>
              <a:t>1.</a:t>
            </a: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找出大兴安岭、小兴安岭、长白山脉、太行山脉、华北平原、黄土高原、辽东丘陵、山东丘陵。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宋体" pitchFamily="2" charset="-122"/>
              </a:rPr>
              <a:t>2.</a:t>
            </a: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找出渤海、黄海、黑龙江、松花江、淮河以及京杭运河。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3116263" y="2197100"/>
            <a:ext cx="5470525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28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171" name="Group 7"/>
          <p:cNvGrpSpPr>
            <a:grpSpLocks/>
          </p:cNvGrpSpPr>
          <p:nvPr/>
        </p:nvGrpSpPr>
        <p:grpSpPr bwMode="auto">
          <a:xfrm>
            <a:off x="647700" y="720725"/>
            <a:ext cx="10369550" cy="4752975"/>
            <a:chOff x="0" y="0"/>
            <a:chExt cx="6101" cy="4320"/>
          </a:xfrm>
        </p:grpSpPr>
        <p:sp>
          <p:nvSpPr>
            <p:cNvPr id="7270" name="Text Box 8"/>
            <p:cNvSpPr txBox="1">
              <a:spLocks noChangeArrowheads="1"/>
            </p:cNvSpPr>
            <p:nvPr/>
          </p:nvSpPr>
          <p:spPr bwMode="auto">
            <a:xfrm>
              <a:off x="2925" y="391"/>
              <a:ext cx="1452" cy="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800">
                  <a:latin typeface="微软雅黑" pitchFamily="34" charset="-122"/>
                  <a:ea typeface="微软雅黑" pitchFamily="34" charset="-122"/>
                </a:rPr>
                <a:t>（一）地形</a:t>
              </a:r>
            </a:p>
          </p:txBody>
        </p:sp>
        <p:sp>
          <p:nvSpPr>
            <p:cNvPr id="7271" name="Text Box 9"/>
            <p:cNvSpPr txBox="1">
              <a:spLocks noChangeArrowheads="1"/>
            </p:cNvSpPr>
            <p:nvPr/>
          </p:nvSpPr>
          <p:spPr bwMode="auto">
            <a:xfrm>
              <a:off x="3016" y="1024"/>
              <a:ext cx="3085" cy="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kumimoji="1"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72" name="Text Box 10"/>
            <p:cNvSpPr txBox="1">
              <a:spLocks noChangeArrowheads="1"/>
            </p:cNvSpPr>
            <p:nvPr/>
          </p:nvSpPr>
          <p:spPr bwMode="auto">
            <a:xfrm>
              <a:off x="3016" y="0"/>
              <a:ext cx="2857" cy="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80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二、自然地理环境特征</a:t>
              </a:r>
              <a:endParaRPr lang="zh-CN" altLang="en-US" sz="28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73" name="Text Box 11"/>
            <p:cNvSpPr txBox="1">
              <a:spLocks noChangeArrowheads="1"/>
            </p:cNvSpPr>
            <p:nvPr/>
          </p:nvSpPr>
          <p:spPr bwMode="auto">
            <a:xfrm>
              <a:off x="3016" y="708"/>
              <a:ext cx="1179" cy="2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2800">
                  <a:latin typeface="微软雅黑" pitchFamily="34" charset="-122"/>
                  <a:ea typeface="微软雅黑" pitchFamily="34" charset="-122"/>
                </a:rPr>
                <a:t>、东北区</a:t>
              </a:r>
            </a:p>
            <a:p>
              <a:pPr eaLnBrk="1" hangingPunct="1">
                <a:spcBef>
                  <a:spcPct val="50000"/>
                </a:spcBef>
              </a:pPr>
              <a:endParaRPr lang="zh-CN" altLang="en-US" sz="2800"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spcBef>
                  <a:spcPct val="50000"/>
                </a:spcBef>
              </a:pPr>
              <a:endParaRPr lang="zh-CN" altLang="en-US" sz="2800"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spcBef>
                  <a:spcPct val="50000"/>
                </a:spcBef>
              </a:pPr>
              <a:endParaRPr lang="zh-CN" altLang="en-US" sz="2800"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2800">
                  <a:latin typeface="微软雅黑" pitchFamily="34" charset="-122"/>
                  <a:ea typeface="微软雅黑" pitchFamily="34" charset="-122"/>
                </a:rPr>
                <a:t>、华北区</a:t>
              </a:r>
            </a:p>
          </p:txBody>
        </p:sp>
        <p:sp>
          <p:nvSpPr>
            <p:cNvPr id="7274" name="Text Box 12"/>
            <p:cNvSpPr txBox="1">
              <a:spLocks noChangeArrowheads="1"/>
            </p:cNvSpPr>
            <p:nvPr/>
          </p:nvSpPr>
          <p:spPr bwMode="auto">
            <a:xfrm>
              <a:off x="2993" y="2614"/>
              <a:ext cx="2767" cy="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7275" name="Picture 13" descr="北方地区0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76" name="Freeform 14"/>
            <p:cNvSpPr>
              <a:spLocks/>
            </p:cNvSpPr>
            <p:nvPr/>
          </p:nvSpPr>
          <p:spPr bwMode="auto">
            <a:xfrm>
              <a:off x="2094" y="2704"/>
              <a:ext cx="1058" cy="953"/>
            </a:xfrm>
            <a:custGeom>
              <a:avLst/>
              <a:gdLst>
                <a:gd name="T0" fmla="*/ 106 w 1058"/>
                <a:gd name="T1" fmla="*/ 0 h 953"/>
                <a:gd name="T2" fmla="*/ 106 w 1058"/>
                <a:gd name="T3" fmla="*/ 182 h 953"/>
                <a:gd name="T4" fmla="*/ 60 w 1058"/>
                <a:gd name="T5" fmla="*/ 227 h 953"/>
                <a:gd name="T6" fmla="*/ 60 w 1058"/>
                <a:gd name="T7" fmla="*/ 318 h 953"/>
                <a:gd name="T8" fmla="*/ 15 w 1058"/>
                <a:gd name="T9" fmla="*/ 363 h 953"/>
                <a:gd name="T10" fmla="*/ 15 w 1058"/>
                <a:gd name="T11" fmla="*/ 454 h 953"/>
                <a:gd name="T12" fmla="*/ 15 w 1058"/>
                <a:gd name="T13" fmla="*/ 590 h 953"/>
                <a:gd name="T14" fmla="*/ 15 w 1058"/>
                <a:gd name="T15" fmla="*/ 681 h 953"/>
                <a:gd name="T16" fmla="*/ 15 w 1058"/>
                <a:gd name="T17" fmla="*/ 771 h 953"/>
                <a:gd name="T18" fmla="*/ 15 w 1058"/>
                <a:gd name="T19" fmla="*/ 908 h 953"/>
                <a:gd name="T20" fmla="*/ 106 w 1058"/>
                <a:gd name="T21" fmla="*/ 953 h 953"/>
                <a:gd name="T22" fmla="*/ 196 w 1058"/>
                <a:gd name="T23" fmla="*/ 908 h 953"/>
                <a:gd name="T24" fmla="*/ 332 w 1058"/>
                <a:gd name="T25" fmla="*/ 862 h 953"/>
                <a:gd name="T26" fmla="*/ 423 w 1058"/>
                <a:gd name="T27" fmla="*/ 862 h 953"/>
                <a:gd name="T28" fmla="*/ 514 w 1058"/>
                <a:gd name="T29" fmla="*/ 862 h 953"/>
                <a:gd name="T30" fmla="*/ 559 w 1058"/>
                <a:gd name="T31" fmla="*/ 817 h 953"/>
                <a:gd name="T32" fmla="*/ 650 w 1058"/>
                <a:gd name="T33" fmla="*/ 726 h 953"/>
                <a:gd name="T34" fmla="*/ 741 w 1058"/>
                <a:gd name="T35" fmla="*/ 681 h 953"/>
                <a:gd name="T36" fmla="*/ 831 w 1058"/>
                <a:gd name="T37" fmla="*/ 635 h 953"/>
                <a:gd name="T38" fmla="*/ 786 w 1058"/>
                <a:gd name="T39" fmla="*/ 590 h 953"/>
                <a:gd name="T40" fmla="*/ 877 w 1058"/>
                <a:gd name="T41" fmla="*/ 499 h 953"/>
                <a:gd name="T42" fmla="*/ 922 w 1058"/>
                <a:gd name="T43" fmla="*/ 454 h 953"/>
                <a:gd name="T44" fmla="*/ 967 w 1058"/>
                <a:gd name="T45" fmla="*/ 363 h 953"/>
                <a:gd name="T46" fmla="*/ 1058 w 1058"/>
                <a:gd name="T47" fmla="*/ 318 h 95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58" h="953">
                  <a:moveTo>
                    <a:pt x="106" y="0"/>
                  </a:moveTo>
                  <a:cubicBezTo>
                    <a:pt x="110" y="72"/>
                    <a:pt x="114" y="144"/>
                    <a:pt x="106" y="182"/>
                  </a:cubicBezTo>
                  <a:cubicBezTo>
                    <a:pt x="98" y="220"/>
                    <a:pt x="68" y="204"/>
                    <a:pt x="60" y="227"/>
                  </a:cubicBezTo>
                  <a:cubicBezTo>
                    <a:pt x="52" y="250"/>
                    <a:pt x="67" y="295"/>
                    <a:pt x="60" y="318"/>
                  </a:cubicBezTo>
                  <a:cubicBezTo>
                    <a:pt x="53" y="341"/>
                    <a:pt x="22" y="340"/>
                    <a:pt x="15" y="363"/>
                  </a:cubicBezTo>
                  <a:cubicBezTo>
                    <a:pt x="8" y="386"/>
                    <a:pt x="15" y="416"/>
                    <a:pt x="15" y="454"/>
                  </a:cubicBezTo>
                  <a:cubicBezTo>
                    <a:pt x="15" y="492"/>
                    <a:pt x="15" y="552"/>
                    <a:pt x="15" y="590"/>
                  </a:cubicBezTo>
                  <a:cubicBezTo>
                    <a:pt x="15" y="628"/>
                    <a:pt x="15" y="651"/>
                    <a:pt x="15" y="681"/>
                  </a:cubicBezTo>
                  <a:cubicBezTo>
                    <a:pt x="15" y="711"/>
                    <a:pt x="15" y="733"/>
                    <a:pt x="15" y="771"/>
                  </a:cubicBezTo>
                  <a:cubicBezTo>
                    <a:pt x="15" y="809"/>
                    <a:pt x="0" y="878"/>
                    <a:pt x="15" y="908"/>
                  </a:cubicBezTo>
                  <a:cubicBezTo>
                    <a:pt x="30" y="938"/>
                    <a:pt x="76" y="953"/>
                    <a:pt x="106" y="953"/>
                  </a:cubicBezTo>
                  <a:cubicBezTo>
                    <a:pt x="136" y="953"/>
                    <a:pt x="158" y="923"/>
                    <a:pt x="196" y="908"/>
                  </a:cubicBezTo>
                  <a:cubicBezTo>
                    <a:pt x="234" y="893"/>
                    <a:pt x="294" y="870"/>
                    <a:pt x="332" y="862"/>
                  </a:cubicBezTo>
                  <a:cubicBezTo>
                    <a:pt x="370" y="854"/>
                    <a:pt x="393" y="862"/>
                    <a:pt x="423" y="862"/>
                  </a:cubicBezTo>
                  <a:cubicBezTo>
                    <a:pt x="453" y="862"/>
                    <a:pt x="491" y="869"/>
                    <a:pt x="514" y="862"/>
                  </a:cubicBezTo>
                  <a:cubicBezTo>
                    <a:pt x="537" y="855"/>
                    <a:pt x="536" y="840"/>
                    <a:pt x="559" y="817"/>
                  </a:cubicBezTo>
                  <a:cubicBezTo>
                    <a:pt x="582" y="794"/>
                    <a:pt x="620" y="749"/>
                    <a:pt x="650" y="726"/>
                  </a:cubicBezTo>
                  <a:cubicBezTo>
                    <a:pt x="680" y="703"/>
                    <a:pt x="711" y="696"/>
                    <a:pt x="741" y="681"/>
                  </a:cubicBezTo>
                  <a:cubicBezTo>
                    <a:pt x="771" y="666"/>
                    <a:pt x="824" y="650"/>
                    <a:pt x="831" y="635"/>
                  </a:cubicBezTo>
                  <a:cubicBezTo>
                    <a:pt x="838" y="620"/>
                    <a:pt x="778" y="613"/>
                    <a:pt x="786" y="590"/>
                  </a:cubicBezTo>
                  <a:cubicBezTo>
                    <a:pt x="794" y="567"/>
                    <a:pt x="854" y="522"/>
                    <a:pt x="877" y="499"/>
                  </a:cubicBezTo>
                  <a:cubicBezTo>
                    <a:pt x="900" y="476"/>
                    <a:pt x="907" y="477"/>
                    <a:pt x="922" y="454"/>
                  </a:cubicBezTo>
                  <a:cubicBezTo>
                    <a:pt x="937" y="431"/>
                    <a:pt x="944" y="386"/>
                    <a:pt x="967" y="363"/>
                  </a:cubicBezTo>
                  <a:cubicBezTo>
                    <a:pt x="990" y="340"/>
                    <a:pt x="1024" y="329"/>
                    <a:pt x="1058" y="318"/>
                  </a:cubicBezTo>
                </a:path>
              </a:pathLst>
            </a:custGeom>
            <a:noFill/>
            <a:ln w="44450" cap="sq" cmpd="sng">
              <a:solidFill>
                <a:srgbClr val="00FF99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25620" name="Text Box 20"/>
          <p:cNvSpPr txBox="1">
            <a:spLocks noChangeArrowheads="1"/>
          </p:cNvSpPr>
          <p:nvPr/>
        </p:nvSpPr>
        <p:spPr bwMode="auto">
          <a:xfrm>
            <a:off x="6691313" y="1439863"/>
            <a:ext cx="61595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东 北 平 原</a:t>
            </a:r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5540375" y="3313113"/>
            <a:ext cx="615950" cy="223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华 北  平 原</a:t>
            </a:r>
          </a:p>
        </p:txBody>
      </p:sp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2880717" y="4161134"/>
            <a:ext cx="2016224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黄 土 高 原</a:t>
            </a:r>
          </a:p>
        </p:txBody>
      </p:sp>
      <p:sp>
        <p:nvSpPr>
          <p:cNvPr id="25623" name="WordArt 23"/>
          <p:cNvSpPr>
            <a:spLocks noChangeArrowheads="1" noChangeShapeType="1" noTextEdit="1"/>
          </p:cNvSpPr>
          <p:nvPr/>
        </p:nvSpPr>
        <p:spPr bwMode="auto">
          <a:xfrm>
            <a:off x="6696075" y="4032250"/>
            <a:ext cx="1776413" cy="331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2800" kern="10">
                <a:ln w="9525">
                  <a:round/>
                  <a:headEnd/>
                  <a:tailEnd/>
                </a:ln>
                <a:solidFill>
                  <a:srgbClr val="FF0066"/>
                </a:solidFill>
                <a:latin typeface="微软雅黑"/>
                <a:ea typeface="微软雅黑"/>
              </a:rPr>
              <a:t>山东半岛</a:t>
            </a:r>
          </a:p>
        </p:txBody>
      </p:sp>
      <p:sp>
        <p:nvSpPr>
          <p:cNvPr id="25624" name="WordArt 24"/>
          <p:cNvSpPr>
            <a:spLocks noChangeArrowheads="1" noChangeShapeType="1" noTextEdit="1"/>
          </p:cNvSpPr>
          <p:nvPr/>
        </p:nvSpPr>
        <p:spPr bwMode="auto">
          <a:xfrm>
            <a:off x="6913563" y="3455988"/>
            <a:ext cx="1776412" cy="333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2800" kern="10">
                <a:ln w="9525">
                  <a:round/>
                  <a:headEnd/>
                  <a:tailEnd/>
                </a:ln>
                <a:solidFill>
                  <a:srgbClr val="FF0066"/>
                </a:solidFill>
                <a:latin typeface="微软雅黑"/>
                <a:ea typeface="微软雅黑"/>
              </a:rPr>
              <a:t>辽东半岛</a:t>
            </a:r>
          </a:p>
        </p:txBody>
      </p:sp>
      <p:grpSp>
        <p:nvGrpSpPr>
          <p:cNvPr id="25628" name="Group 28"/>
          <p:cNvGrpSpPr>
            <a:grpSpLocks/>
          </p:cNvGrpSpPr>
          <p:nvPr/>
        </p:nvGrpSpPr>
        <p:grpSpPr bwMode="auto">
          <a:xfrm>
            <a:off x="1079500" y="3384550"/>
            <a:ext cx="1541463" cy="1689100"/>
            <a:chOff x="2208" y="1104"/>
            <a:chExt cx="1488" cy="2568"/>
          </a:xfrm>
        </p:grpSpPr>
        <p:sp>
          <p:nvSpPr>
            <p:cNvPr id="7178" name="Rectangle 29"/>
            <p:cNvSpPr>
              <a:spLocks noChangeArrowheads="1"/>
            </p:cNvSpPr>
            <p:nvPr/>
          </p:nvSpPr>
          <p:spPr bwMode="auto">
            <a:xfrm>
              <a:off x="3576" y="3026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79" name="Rectangle 30"/>
            <p:cNvSpPr>
              <a:spLocks noChangeArrowheads="1"/>
            </p:cNvSpPr>
            <p:nvPr/>
          </p:nvSpPr>
          <p:spPr bwMode="auto">
            <a:xfrm>
              <a:off x="3456" y="3026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80" name="Rectangle 31"/>
            <p:cNvSpPr>
              <a:spLocks noChangeArrowheads="1"/>
            </p:cNvSpPr>
            <p:nvPr/>
          </p:nvSpPr>
          <p:spPr bwMode="auto">
            <a:xfrm>
              <a:off x="3331" y="3026"/>
              <a:ext cx="12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81" name="Rectangle 32"/>
            <p:cNvSpPr>
              <a:spLocks noChangeArrowheads="1"/>
            </p:cNvSpPr>
            <p:nvPr/>
          </p:nvSpPr>
          <p:spPr bwMode="auto">
            <a:xfrm>
              <a:off x="3216" y="3026"/>
              <a:ext cx="11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82" name="Rectangle 33"/>
            <p:cNvSpPr>
              <a:spLocks noChangeArrowheads="1"/>
            </p:cNvSpPr>
            <p:nvPr/>
          </p:nvSpPr>
          <p:spPr bwMode="auto">
            <a:xfrm>
              <a:off x="3091" y="3026"/>
              <a:ext cx="12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83" name="Rectangle 34"/>
            <p:cNvSpPr>
              <a:spLocks noChangeArrowheads="1"/>
            </p:cNvSpPr>
            <p:nvPr/>
          </p:nvSpPr>
          <p:spPr bwMode="auto">
            <a:xfrm>
              <a:off x="2976" y="3026"/>
              <a:ext cx="11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84" name="Rectangle 35"/>
            <p:cNvSpPr>
              <a:spLocks noChangeArrowheads="1"/>
            </p:cNvSpPr>
            <p:nvPr/>
          </p:nvSpPr>
          <p:spPr bwMode="auto">
            <a:xfrm>
              <a:off x="2856" y="3026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85" name="Rectangle 36"/>
            <p:cNvSpPr>
              <a:spLocks noChangeArrowheads="1"/>
            </p:cNvSpPr>
            <p:nvPr/>
          </p:nvSpPr>
          <p:spPr bwMode="auto">
            <a:xfrm>
              <a:off x="2731" y="3026"/>
              <a:ext cx="12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86" name="Rectangle 37"/>
            <p:cNvSpPr>
              <a:spLocks noChangeArrowheads="1"/>
            </p:cNvSpPr>
            <p:nvPr/>
          </p:nvSpPr>
          <p:spPr bwMode="auto">
            <a:xfrm>
              <a:off x="2616" y="3026"/>
              <a:ext cx="11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87" name="Rectangle 38"/>
            <p:cNvSpPr>
              <a:spLocks noChangeArrowheads="1"/>
            </p:cNvSpPr>
            <p:nvPr/>
          </p:nvSpPr>
          <p:spPr bwMode="auto">
            <a:xfrm>
              <a:off x="2496" y="3026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88" name="Rectangle 39"/>
            <p:cNvSpPr>
              <a:spLocks noChangeArrowheads="1"/>
            </p:cNvSpPr>
            <p:nvPr/>
          </p:nvSpPr>
          <p:spPr bwMode="auto">
            <a:xfrm>
              <a:off x="2376" y="3026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89" name="Rectangle 40"/>
            <p:cNvSpPr>
              <a:spLocks noChangeArrowheads="1"/>
            </p:cNvSpPr>
            <p:nvPr/>
          </p:nvSpPr>
          <p:spPr bwMode="auto">
            <a:xfrm>
              <a:off x="2256" y="3026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90" name="Rectangle 41"/>
            <p:cNvSpPr>
              <a:spLocks noChangeArrowheads="1"/>
            </p:cNvSpPr>
            <p:nvPr/>
          </p:nvSpPr>
          <p:spPr bwMode="auto">
            <a:xfrm>
              <a:off x="3576" y="2380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91" name="Rectangle 42"/>
            <p:cNvSpPr>
              <a:spLocks noChangeArrowheads="1"/>
            </p:cNvSpPr>
            <p:nvPr/>
          </p:nvSpPr>
          <p:spPr bwMode="auto">
            <a:xfrm>
              <a:off x="3456" y="2380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92" name="Rectangle 43"/>
            <p:cNvSpPr>
              <a:spLocks noChangeArrowheads="1"/>
            </p:cNvSpPr>
            <p:nvPr/>
          </p:nvSpPr>
          <p:spPr bwMode="auto">
            <a:xfrm>
              <a:off x="3331" y="2380"/>
              <a:ext cx="12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93" name="Rectangle 44"/>
            <p:cNvSpPr>
              <a:spLocks noChangeArrowheads="1"/>
            </p:cNvSpPr>
            <p:nvPr/>
          </p:nvSpPr>
          <p:spPr bwMode="auto">
            <a:xfrm>
              <a:off x="3216" y="2380"/>
              <a:ext cx="11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94" name="Rectangle 45"/>
            <p:cNvSpPr>
              <a:spLocks noChangeArrowheads="1"/>
            </p:cNvSpPr>
            <p:nvPr/>
          </p:nvSpPr>
          <p:spPr bwMode="auto">
            <a:xfrm>
              <a:off x="3091" y="2380"/>
              <a:ext cx="12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95" name="Rectangle 46"/>
            <p:cNvSpPr>
              <a:spLocks noChangeArrowheads="1"/>
            </p:cNvSpPr>
            <p:nvPr/>
          </p:nvSpPr>
          <p:spPr bwMode="auto">
            <a:xfrm>
              <a:off x="2976" y="2380"/>
              <a:ext cx="11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96" name="Rectangle 47"/>
            <p:cNvSpPr>
              <a:spLocks noChangeArrowheads="1"/>
            </p:cNvSpPr>
            <p:nvPr/>
          </p:nvSpPr>
          <p:spPr bwMode="auto">
            <a:xfrm>
              <a:off x="2856" y="2380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97" name="Rectangle 48"/>
            <p:cNvSpPr>
              <a:spLocks noChangeArrowheads="1"/>
            </p:cNvSpPr>
            <p:nvPr/>
          </p:nvSpPr>
          <p:spPr bwMode="auto">
            <a:xfrm>
              <a:off x="2731" y="2380"/>
              <a:ext cx="12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98" name="Rectangle 49"/>
            <p:cNvSpPr>
              <a:spLocks noChangeArrowheads="1"/>
            </p:cNvSpPr>
            <p:nvPr/>
          </p:nvSpPr>
          <p:spPr bwMode="auto">
            <a:xfrm>
              <a:off x="2616" y="2380"/>
              <a:ext cx="11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99" name="Rectangle 50"/>
            <p:cNvSpPr>
              <a:spLocks noChangeArrowheads="1"/>
            </p:cNvSpPr>
            <p:nvPr/>
          </p:nvSpPr>
          <p:spPr bwMode="auto">
            <a:xfrm>
              <a:off x="2496" y="2380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00" name="Rectangle 51"/>
            <p:cNvSpPr>
              <a:spLocks noChangeArrowheads="1"/>
            </p:cNvSpPr>
            <p:nvPr/>
          </p:nvSpPr>
          <p:spPr bwMode="auto">
            <a:xfrm>
              <a:off x="2376" y="2380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01" name="Rectangle 52"/>
            <p:cNvSpPr>
              <a:spLocks noChangeArrowheads="1"/>
            </p:cNvSpPr>
            <p:nvPr/>
          </p:nvSpPr>
          <p:spPr bwMode="auto">
            <a:xfrm>
              <a:off x="2256" y="2380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02" name="Rectangle 53"/>
            <p:cNvSpPr>
              <a:spLocks noChangeArrowheads="1"/>
            </p:cNvSpPr>
            <p:nvPr/>
          </p:nvSpPr>
          <p:spPr bwMode="auto">
            <a:xfrm>
              <a:off x="3576" y="1734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03" name="Rectangle 54"/>
            <p:cNvSpPr>
              <a:spLocks noChangeArrowheads="1"/>
            </p:cNvSpPr>
            <p:nvPr/>
          </p:nvSpPr>
          <p:spPr bwMode="auto">
            <a:xfrm>
              <a:off x="3456" y="1734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04" name="Rectangle 55"/>
            <p:cNvSpPr>
              <a:spLocks noChangeArrowheads="1"/>
            </p:cNvSpPr>
            <p:nvPr/>
          </p:nvSpPr>
          <p:spPr bwMode="auto">
            <a:xfrm>
              <a:off x="3331" y="1734"/>
              <a:ext cx="12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05" name="Rectangle 56"/>
            <p:cNvSpPr>
              <a:spLocks noChangeArrowheads="1"/>
            </p:cNvSpPr>
            <p:nvPr/>
          </p:nvSpPr>
          <p:spPr bwMode="auto">
            <a:xfrm>
              <a:off x="3216" y="1734"/>
              <a:ext cx="11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06" name="Rectangle 57"/>
            <p:cNvSpPr>
              <a:spLocks noChangeArrowheads="1"/>
            </p:cNvSpPr>
            <p:nvPr/>
          </p:nvSpPr>
          <p:spPr bwMode="auto">
            <a:xfrm>
              <a:off x="3091" y="1734"/>
              <a:ext cx="12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07" name="Rectangle 58"/>
            <p:cNvSpPr>
              <a:spLocks noChangeArrowheads="1"/>
            </p:cNvSpPr>
            <p:nvPr/>
          </p:nvSpPr>
          <p:spPr bwMode="auto">
            <a:xfrm>
              <a:off x="2976" y="1734"/>
              <a:ext cx="11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08" name="Rectangle 59"/>
            <p:cNvSpPr>
              <a:spLocks noChangeArrowheads="1"/>
            </p:cNvSpPr>
            <p:nvPr/>
          </p:nvSpPr>
          <p:spPr bwMode="auto">
            <a:xfrm>
              <a:off x="2856" y="1734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09" name="Rectangle 60"/>
            <p:cNvSpPr>
              <a:spLocks noChangeArrowheads="1"/>
            </p:cNvSpPr>
            <p:nvPr/>
          </p:nvSpPr>
          <p:spPr bwMode="auto">
            <a:xfrm>
              <a:off x="2731" y="1734"/>
              <a:ext cx="12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10" name="Rectangle 61"/>
            <p:cNvSpPr>
              <a:spLocks noChangeArrowheads="1"/>
            </p:cNvSpPr>
            <p:nvPr/>
          </p:nvSpPr>
          <p:spPr bwMode="auto">
            <a:xfrm>
              <a:off x="2616" y="1734"/>
              <a:ext cx="115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11" name="Rectangle 62"/>
            <p:cNvSpPr>
              <a:spLocks noChangeArrowheads="1"/>
            </p:cNvSpPr>
            <p:nvPr/>
          </p:nvSpPr>
          <p:spPr bwMode="auto">
            <a:xfrm>
              <a:off x="2496" y="1734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12" name="Rectangle 63"/>
            <p:cNvSpPr>
              <a:spLocks noChangeArrowheads="1"/>
            </p:cNvSpPr>
            <p:nvPr/>
          </p:nvSpPr>
          <p:spPr bwMode="auto">
            <a:xfrm>
              <a:off x="2376" y="1734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13" name="Rectangle 64"/>
            <p:cNvSpPr>
              <a:spLocks noChangeArrowheads="1"/>
            </p:cNvSpPr>
            <p:nvPr/>
          </p:nvSpPr>
          <p:spPr bwMode="auto">
            <a:xfrm>
              <a:off x="2256" y="1734"/>
              <a:ext cx="120" cy="64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14" name="Rectangle 65"/>
            <p:cNvSpPr>
              <a:spLocks noChangeArrowheads="1"/>
            </p:cNvSpPr>
            <p:nvPr/>
          </p:nvSpPr>
          <p:spPr bwMode="auto">
            <a:xfrm>
              <a:off x="3576" y="1104"/>
              <a:ext cx="120" cy="63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15" name="Rectangle 66"/>
            <p:cNvSpPr>
              <a:spLocks noChangeArrowheads="1"/>
            </p:cNvSpPr>
            <p:nvPr/>
          </p:nvSpPr>
          <p:spPr bwMode="auto">
            <a:xfrm>
              <a:off x="3456" y="1104"/>
              <a:ext cx="120" cy="63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16" name="Rectangle 67"/>
            <p:cNvSpPr>
              <a:spLocks noChangeArrowheads="1"/>
            </p:cNvSpPr>
            <p:nvPr/>
          </p:nvSpPr>
          <p:spPr bwMode="auto">
            <a:xfrm>
              <a:off x="3331" y="1104"/>
              <a:ext cx="125" cy="63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17" name="Rectangle 68"/>
            <p:cNvSpPr>
              <a:spLocks noChangeArrowheads="1"/>
            </p:cNvSpPr>
            <p:nvPr/>
          </p:nvSpPr>
          <p:spPr bwMode="auto">
            <a:xfrm>
              <a:off x="3216" y="1104"/>
              <a:ext cx="115" cy="63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18" name="Rectangle 69"/>
            <p:cNvSpPr>
              <a:spLocks noChangeArrowheads="1"/>
            </p:cNvSpPr>
            <p:nvPr/>
          </p:nvSpPr>
          <p:spPr bwMode="auto">
            <a:xfrm>
              <a:off x="3091" y="1104"/>
              <a:ext cx="125" cy="63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19" name="Rectangle 70"/>
            <p:cNvSpPr>
              <a:spLocks noChangeArrowheads="1"/>
            </p:cNvSpPr>
            <p:nvPr/>
          </p:nvSpPr>
          <p:spPr bwMode="auto">
            <a:xfrm>
              <a:off x="2976" y="1104"/>
              <a:ext cx="115" cy="63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20" name="Rectangle 71"/>
            <p:cNvSpPr>
              <a:spLocks noChangeArrowheads="1"/>
            </p:cNvSpPr>
            <p:nvPr/>
          </p:nvSpPr>
          <p:spPr bwMode="auto">
            <a:xfrm>
              <a:off x="2856" y="1104"/>
              <a:ext cx="120" cy="63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21" name="Rectangle 72"/>
            <p:cNvSpPr>
              <a:spLocks noChangeArrowheads="1"/>
            </p:cNvSpPr>
            <p:nvPr/>
          </p:nvSpPr>
          <p:spPr bwMode="auto">
            <a:xfrm>
              <a:off x="2731" y="1104"/>
              <a:ext cx="125" cy="63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22" name="Rectangle 73"/>
            <p:cNvSpPr>
              <a:spLocks noChangeArrowheads="1"/>
            </p:cNvSpPr>
            <p:nvPr/>
          </p:nvSpPr>
          <p:spPr bwMode="auto">
            <a:xfrm>
              <a:off x="2616" y="1104"/>
              <a:ext cx="115" cy="63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23" name="Rectangle 74"/>
            <p:cNvSpPr>
              <a:spLocks noChangeArrowheads="1"/>
            </p:cNvSpPr>
            <p:nvPr/>
          </p:nvSpPr>
          <p:spPr bwMode="auto">
            <a:xfrm>
              <a:off x="2496" y="1104"/>
              <a:ext cx="120" cy="63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24" name="Rectangle 75"/>
            <p:cNvSpPr>
              <a:spLocks noChangeArrowheads="1"/>
            </p:cNvSpPr>
            <p:nvPr/>
          </p:nvSpPr>
          <p:spPr bwMode="auto">
            <a:xfrm>
              <a:off x="2376" y="1104"/>
              <a:ext cx="120" cy="63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25" name="Rectangle 76"/>
            <p:cNvSpPr>
              <a:spLocks noChangeArrowheads="1"/>
            </p:cNvSpPr>
            <p:nvPr/>
          </p:nvSpPr>
          <p:spPr bwMode="auto">
            <a:xfrm>
              <a:off x="2256" y="1104"/>
              <a:ext cx="120" cy="63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26" name="Line 77"/>
            <p:cNvSpPr>
              <a:spLocks noChangeShapeType="1"/>
            </p:cNvSpPr>
            <p:nvPr/>
          </p:nvSpPr>
          <p:spPr bwMode="auto">
            <a:xfrm>
              <a:off x="2256" y="1104"/>
              <a:ext cx="1440" cy="0"/>
            </a:xfrm>
            <a:prstGeom prst="line">
              <a:avLst/>
            </a:prstGeom>
            <a:noFill/>
            <a:ln w="28575" cap="sq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7" name="Line 78"/>
            <p:cNvSpPr>
              <a:spLocks noChangeShapeType="1"/>
            </p:cNvSpPr>
            <p:nvPr/>
          </p:nvSpPr>
          <p:spPr bwMode="auto">
            <a:xfrm>
              <a:off x="2256" y="1734"/>
              <a:ext cx="1440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8" name="Line 79"/>
            <p:cNvSpPr>
              <a:spLocks noChangeShapeType="1"/>
            </p:cNvSpPr>
            <p:nvPr/>
          </p:nvSpPr>
          <p:spPr bwMode="auto">
            <a:xfrm>
              <a:off x="2256" y="2380"/>
              <a:ext cx="1440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9" name="Line 80"/>
            <p:cNvSpPr>
              <a:spLocks noChangeShapeType="1"/>
            </p:cNvSpPr>
            <p:nvPr/>
          </p:nvSpPr>
          <p:spPr bwMode="auto">
            <a:xfrm>
              <a:off x="2256" y="3026"/>
              <a:ext cx="1440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0" name="Line 81"/>
            <p:cNvSpPr>
              <a:spLocks noChangeShapeType="1"/>
            </p:cNvSpPr>
            <p:nvPr/>
          </p:nvSpPr>
          <p:spPr bwMode="auto">
            <a:xfrm>
              <a:off x="2256" y="3672"/>
              <a:ext cx="1440" cy="0"/>
            </a:xfrm>
            <a:prstGeom prst="line">
              <a:avLst/>
            </a:prstGeom>
            <a:noFill/>
            <a:ln w="28575" cap="sq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1" name="Line 82"/>
            <p:cNvSpPr>
              <a:spLocks noChangeShapeType="1"/>
            </p:cNvSpPr>
            <p:nvPr/>
          </p:nvSpPr>
          <p:spPr bwMode="auto">
            <a:xfrm>
              <a:off x="2256" y="1104"/>
              <a:ext cx="0" cy="2568"/>
            </a:xfrm>
            <a:prstGeom prst="line">
              <a:avLst/>
            </a:prstGeom>
            <a:noFill/>
            <a:ln w="28575" cap="sq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2" name="Line 83"/>
            <p:cNvSpPr>
              <a:spLocks noChangeShapeType="1"/>
            </p:cNvSpPr>
            <p:nvPr/>
          </p:nvSpPr>
          <p:spPr bwMode="auto">
            <a:xfrm>
              <a:off x="2376" y="1104"/>
              <a:ext cx="0" cy="256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3" name="Line 84"/>
            <p:cNvSpPr>
              <a:spLocks noChangeShapeType="1"/>
            </p:cNvSpPr>
            <p:nvPr/>
          </p:nvSpPr>
          <p:spPr bwMode="auto">
            <a:xfrm>
              <a:off x="2496" y="1104"/>
              <a:ext cx="0" cy="256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4" name="Line 85"/>
            <p:cNvSpPr>
              <a:spLocks noChangeShapeType="1"/>
            </p:cNvSpPr>
            <p:nvPr/>
          </p:nvSpPr>
          <p:spPr bwMode="auto">
            <a:xfrm>
              <a:off x="2616" y="1104"/>
              <a:ext cx="0" cy="256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5" name="Line 86"/>
            <p:cNvSpPr>
              <a:spLocks noChangeShapeType="1"/>
            </p:cNvSpPr>
            <p:nvPr/>
          </p:nvSpPr>
          <p:spPr bwMode="auto">
            <a:xfrm>
              <a:off x="2731" y="1104"/>
              <a:ext cx="0" cy="256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6" name="Line 87"/>
            <p:cNvSpPr>
              <a:spLocks noChangeShapeType="1"/>
            </p:cNvSpPr>
            <p:nvPr/>
          </p:nvSpPr>
          <p:spPr bwMode="auto">
            <a:xfrm>
              <a:off x="2856" y="1104"/>
              <a:ext cx="0" cy="256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7" name="Line 88"/>
            <p:cNvSpPr>
              <a:spLocks noChangeShapeType="1"/>
            </p:cNvSpPr>
            <p:nvPr/>
          </p:nvSpPr>
          <p:spPr bwMode="auto">
            <a:xfrm>
              <a:off x="2976" y="1104"/>
              <a:ext cx="0" cy="256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8" name="Line 89"/>
            <p:cNvSpPr>
              <a:spLocks noChangeShapeType="1"/>
            </p:cNvSpPr>
            <p:nvPr/>
          </p:nvSpPr>
          <p:spPr bwMode="auto">
            <a:xfrm>
              <a:off x="3091" y="1104"/>
              <a:ext cx="0" cy="256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9" name="Line 90"/>
            <p:cNvSpPr>
              <a:spLocks noChangeShapeType="1"/>
            </p:cNvSpPr>
            <p:nvPr/>
          </p:nvSpPr>
          <p:spPr bwMode="auto">
            <a:xfrm>
              <a:off x="3216" y="1104"/>
              <a:ext cx="0" cy="256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0" name="Line 91"/>
            <p:cNvSpPr>
              <a:spLocks noChangeShapeType="1"/>
            </p:cNvSpPr>
            <p:nvPr/>
          </p:nvSpPr>
          <p:spPr bwMode="auto">
            <a:xfrm>
              <a:off x="3331" y="1104"/>
              <a:ext cx="0" cy="256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1" name="Line 92"/>
            <p:cNvSpPr>
              <a:spLocks noChangeShapeType="1"/>
            </p:cNvSpPr>
            <p:nvPr/>
          </p:nvSpPr>
          <p:spPr bwMode="auto">
            <a:xfrm>
              <a:off x="3456" y="1104"/>
              <a:ext cx="0" cy="256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2" name="Line 93"/>
            <p:cNvSpPr>
              <a:spLocks noChangeShapeType="1"/>
            </p:cNvSpPr>
            <p:nvPr/>
          </p:nvSpPr>
          <p:spPr bwMode="auto">
            <a:xfrm>
              <a:off x="3576" y="1104"/>
              <a:ext cx="0" cy="256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3" name="Line 94"/>
            <p:cNvSpPr>
              <a:spLocks noChangeShapeType="1"/>
            </p:cNvSpPr>
            <p:nvPr/>
          </p:nvSpPr>
          <p:spPr bwMode="auto">
            <a:xfrm>
              <a:off x="3696" y="1104"/>
              <a:ext cx="0" cy="2568"/>
            </a:xfrm>
            <a:prstGeom prst="line">
              <a:avLst/>
            </a:prstGeom>
            <a:noFill/>
            <a:ln w="28575" cap="sq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244" name="Group 95"/>
            <p:cNvGrpSpPr>
              <a:grpSpLocks/>
            </p:cNvGrpSpPr>
            <p:nvPr/>
          </p:nvGrpSpPr>
          <p:grpSpPr bwMode="auto">
            <a:xfrm>
              <a:off x="2263" y="1392"/>
              <a:ext cx="1399" cy="2071"/>
              <a:chOff x="1056" y="528"/>
              <a:chExt cx="3648" cy="3312"/>
            </a:xfrm>
          </p:grpSpPr>
          <p:sp>
            <p:nvSpPr>
              <p:cNvPr id="7258" name="Oval 96"/>
              <p:cNvSpPr>
                <a:spLocks noChangeArrowheads="1"/>
              </p:cNvSpPr>
              <p:nvPr/>
            </p:nvSpPr>
            <p:spPr bwMode="auto">
              <a:xfrm>
                <a:off x="1056" y="3696"/>
                <a:ext cx="144" cy="144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59" name="Oval 97"/>
              <p:cNvSpPr>
                <a:spLocks noChangeArrowheads="1"/>
              </p:cNvSpPr>
              <p:nvPr/>
            </p:nvSpPr>
            <p:spPr bwMode="auto">
              <a:xfrm>
                <a:off x="1344" y="3312"/>
                <a:ext cx="144" cy="144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60" name="Oval 98"/>
              <p:cNvSpPr>
                <a:spLocks noChangeArrowheads="1"/>
              </p:cNvSpPr>
              <p:nvPr/>
            </p:nvSpPr>
            <p:spPr bwMode="auto">
              <a:xfrm>
                <a:off x="1680" y="2592"/>
                <a:ext cx="144" cy="144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61" name="Oval 99"/>
              <p:cNvSpPr>
                <a:spLocks noChangeArrowheads="1"/>
              </p:cNvSpPr>
              <p:nvPr/>
            </p:nvSpPr>
            <p:spPr bwMode="auto">
              <a:xfrm>
                <a:off x="2016" y="1632"/>
                <a:ext cx="144" cy="144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62" name="Oval 100"/>
              <p:cNvSpPr>
                <a:spLocks noChangeArrowheads="1"/>
              </p:cNvSpPr>
              <p:nvPr/>
            </p:nvSpPr>
            <p:spPr bwMode="auto">
              <a:xfrm>
                <a:off x="2304" y="1104"/>
                <a:ext cx="144" cy="144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63" name="Oval 101"/>
              <p:cNvSpPr>
                <a:spLocks noChangeArrowheads="1"/>
              </p:cNvSpPr>
              <p:nvPr/>
            </p:nvSpPr>
            <p:spPr bwMode="auto">
              <a:xfrm>
                <a:off x="2640" y="624"/>
                <a:ext cx="144" cy="144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64" name="Oval 102"/>
              <p:cNvSpPr>
                <a:spLocks noChangeArrowheads="1"/>
              </p:cNvSpPr>
              <p:nvPr/>
            </p:nvSpPr>
            <p:spPr bwMode="auto">
              <a:xfrm>
                <a:off x="2976" y="528"/>
                <a:ext cx="144" cy="144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65" name="Oval 103"/>
              <p:cNvSpPr>
                <a:spLocks noChangeArrowheads="1"/>
              </p:cNvSpPr>
              <p:nvPr/>
            </p:nvSpPr>
            <p:spPr bwMode="auto">
              <a:xfrm>
                <a:off x="3312" y="624"/>
                <a:ext cx="144" cy="144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66" name="Oval 104"/>
              <p:cNvSpPr>
                <a:spLocks noChangeArrowheads="1"/>
              </p:cNvSpPr>
              <p:nvPr/>
            </p:nvSpPr>
            <p:spPr bwMode="auto">
              <a:xfrm>
                <a:off x="3600" y="1104"/>
                <a:ext cx="144" cy="144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67" name="Oval 105"/>
              <p:cNvSpPr>
                <a:spLocks noChangeArrowheads="1"/>
              </p:cNvSpPr>
              <p:nvPr/>
            </p:nvSpPr>
            <p:spPr bwMode="auto">
              <a:xfrm>
                <a:off x="3888" y="1728"/>
                <a:ext cx="144" cy="144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68" name="Oval 106"/>
              <p:cNvSpPr>
                <a:spLocks noChangeArrowheads="1"/>
              </p:cNvSpPr>
              <p:nvPr/>
            </p:nvSpPr>
            <p:spPr bwMode="auto">
              <a:xfrm>
                <a:off x="4224" y="2688"/>
                <a:ext cx="144" cy="144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69" name="Oval 107"/>
              <p:cNvSpPr>
                <a:spLocks noChangeArrowheads="1"/>
              </p:cNvSpPr>
              <p:nvPr/>
            </p:nvSpPr>
            <p:spPr bwMode="auto">
              <a:xfrm>
                <a:off x="4560" y="3456"/>
                <a:ext cx="144" cy="144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245" name="Freeform 108"/>
            <p:cNvSpPr>
              <a:spLocks/>
            </p:cNvSpPr>
            <p:nvPr/>
          </p:nvSpPr>
          <p:spPr bwMode="auto">
            <a:xfrm>
              <a:off x="2208" y="1422"/>
              <a:ext cx="1488" cy="2082"/>
            </a:xfrm>
            <a:custGeom>
              <a:avLst/>
              <a:gdLst>
                <a:gd name="T0" fmla="*/ 0 w 3882"/>
                <a:gd name="T1" fmla="*/ 2082 h 3329"/>
                <a:gd name="T2" fmla="*/ 33 w 3882"/>
                <a:gd name="T3" fmla="*/ 2049 h 3329"/>
                <a:gd name="T4" fmla="*/ 53 w 3882"/>
                <a:gd name="T5" fmla="*/ 2022 h 3329"/>
                <a:gd name="T6" fmla="*/ 69 w 3882"/>
                <a:gd name="T7" fmla="*/ 1989 h 3329"/>
                <a:gd name="T8" fmla="*/ 82 w 3882"/>
                <a:gd name="T9" fmla="*/ 1976 h 3329"/>
                <a:gd name="T10" fmla="*/ 106 w 3882"/>
                <a:gd name="T11" fmla="*/ 1916 h 3329"/>
                <a:gd name="T12" fmla="*/ 147 w 3882"/>
                <a:gd name="T13" fmla="*/ 1829 h 3329"/>
                <a:gd name="T14" fmla="*/ 168 w 3882"/>
                <a:gd name="T15" fmla="*/ 1796 h 3329"/>
                <a:gd name="T16" fmla="*/ 184 w 3882"/>
                <a:gd name="T17" fmla="*/ 1762 h 3329"/>
                <a:gd name="T18" fmla="*/ 188 w 3882"/>
                <a:gd name="T19" fmla="*/ 1742 h 3329"/>
                <a:gd name="T20" fmla="*/ 196 w 3882"/>
                <a:gd name="T21" fmla="*/ 1729 h 3329"/>
                <a:gd name="T22" fmla="*/ 212 w 3882"/>
                <a:gd name="T23" fmla="*/ 1689 h 3329"/>
                <a:gd name="T24" fmla="*/ 212 w 3882"/>
                <a:gd name="T25" fmla="*/ 1689 h 3329"/>
                <a:gd name="T26" fmla="*/ 233 w 3882"/>
                <a:gd name="T27" fmla="*/ 1629 h 3329"/>
                <a:gd name="T28" fmla="*/ 258 w 3882"/>
                <a:gd name="T29" fmla="*/ 1562 h 3329"/>
                <a:gd name="T30" fmla="*/ 282 w 3882"/>
                <a:gd name="T31" fmla="*/ 1488 h 3329"/>
                <a:gd name="T32" fmla="*/ 294 w 3882"/>
                <a:gd name="T33" fmla="*/ 1448 h 3329"/>
                <a:gd name="T34" fmla="*/ 307 w 3882"/>
                <a:gd name="T35" fmla="*/ 1388 h 3329"/>
                <a:gd name="T36" fmla="*/ 396 w 3882"/>
                <a:gd name="T37" fmla="*/ 915 h 3329"/>
                <a:gd name="T38" fmla="*/ 425 w 3882"/>
                <a:gd name="T39" fmla="*/ 748 h 3329"/>
                <a:gd name="T40" fmla="*/ 442 w 3882"/>
                <a:gd name="T41" fmla="*/ 695 h 3329"/>
                <a:gd name="T42" fmla="*/ 503 w 3882"/>
                <a:gd name="T43" fmla="*/ 455 h 3329"/>
                <a:gd name="T44" fmla="*/ 601 w 3882"/>
                <a:gd name="T45" fmla="*/ 201 h 3329"/>
                <a:gd name="T46" fmla="*/ 658 w 3882"/>
                <a:gd name="T47" fmla="*/ 114 h 3329"/>
                <a:gd name="T48" fmla="*/ 773 w 3882"/>
                <a:gd name="T49" fmla="*/ 1 h 3329"/>
                <a:gd name="T50" fmla="*/ 887 w 3882"/>
                <a:gd name="T51" fmla="*/ 21 h 3329"/>
                <a:gd name="T52" fmla="*/ 953 w 3882"/>
                <a:gd name="T53" fmla="*/ 88 h 3329"/>
                <a:gd name="T54" fmla="*/ 977 w 3882"/>
                <a:gd name="T55" fmla="*/ 114 h 3329"/>
                <a:gd name="T56" fmla="*/ 989 w 3882"/>
                <a:gd name="T57" fmla="*/ 128 h 3329"/>
                <a:gd name="T58" fmla="*/ 1010 w 3882"/>
                <a:gd name="T59" fmla="*/ 181 h 3329"/>
                <a:gd name="T60" fmla="*/ 1043 w 3882"/>
                <a:gd name="T61" fmla="*/ 248 h 3329"/>
                <a:gd name="T62" fmla="*/ 1051 w 3882"/>
                <a:gd name="T63" fmla="*/ 288 h 3329"/>
                <a:gd name="T64" fmla="*/ 1059 w 3882"/>
                <a:gd name="T65" fmla="*/ 308 h 3329"/>
                <a:gd name="T66" fmla="*/ 1075 w 3882"/>
                <a:gd name="T67" fmla="*/ 375 h 3329"/>
                <a:gd name="T68" fmla="*/ 1132 w 3882"/>
                <a:gd name="T69" fmla="*/ 555 h 3329"/>
                <a:gd name="T70" fmla="*/ 1141 w 3882"/>
                <a:gd name="T71" fmla="*/ 595 h 3329"/>
                <a:gd name="T72" fmla="*/ 1149 w 3882"/>
                <a:gd name="T73" fmla="*/ 615 h 3329"/>
                <a:gd name="T74" fmla="*/ 1165 w 3882"/>
                <a:gd name="T75" fmla="*/ 675 h 3329"/>
                <a:gd name="T76" fmla="*/ 1186 w 3882"/>
                <a:gd name="T77" fmla="*/ 781 h 3329"/>
                <a:gd name="T78" fmla="*/ 1214 w 3882"/>
                <a:gd name="T79" fmla="*/ 908 h 3329"/>
                <a:gd name="T80" fmla="*/ 1247 w 3882"/>
                <a:gd name="T81" fmla="*/ 1075 h 3329"/>
                <a:gd name="T82" fmla="*/ 1263 w 3882"/>
                <a:gd name="T83" fmla="*/ 1175 h 3329"/>
                <a:gd name="T84" fmla="*/ 1365 w 3882"/>
                <a:gd name="T85" fmla="*/ 1622 h 3329"/>
                <a:gd name="T86" fmla="*/ 1378 w 3882"/>
                <a:gd name="T87" fmla="*/ 1662 h 3329"/>
                <a:gd name="T88" fmla="*/ 1402 w 3882"/>
                <a:gd name="T89" fmla="*/ 1756 h 3329"/>
                <a:gd name="T90" fmla="*/ 1435 w 3882"/>
                <a:gd name="T91" fmla="*/ 1849 h 3329"/>
                <a:gd name="T92" fmla="*/ 1463 w 3882"/>
                <a:gd name="T93" fmla="*/ 1896 h 3329"/>
                <a:gd name="T94" fmla="*/ 1488 w 3882"/>
                <a:gd name="T95" fmla="*/ 1929 h 332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882" h="3329">
                  <a:moveTo>
                    <a:pt x="0" y="3329"/>
                  </a:moveTo>
                  <a:cubicBezTo>
                    <a:pt x="37" y="3318"/>
                    <a:pt x="53" y="3297"/>
                    <a:pt x="85" y="3276"/>
                  </a:cubicBezTo>
                  <a:cubicBezTo>
                    <a:pt x="126" y="3214"/>
                    <a:pt x="82" y="3266"/>
                    <a:pt x="138" y="3233"/>
                  </a:cubicBezTo>
                  <a:cubicBezTo>
                    <a:pt x="169" y="3215"/>
                    <a:pt x="155" y="3206"/>
                    <a:pt x="181" y="3180"/>
                  </a:cubicBezTo>
                  <a:cubicBezTo>
                    <a:pt x="190" y="3171"/>
                    <a:pt x="202" y="3166"/>
                    <a:pt x="213" y="3159"/>
                  </a:cubicBezTo>
                  <a:cubicBezTo>
                    <a:pt x="263" y="3084"/>
                    <a:pt x="242" y="3116"/>
                    <a:pt x="277" y="3063"/>
                  </a:cubicBezTo>
                  <a:cubicBezTo>
                    <a:pt x="305" y="3024"/>
                    <a:pt x="357" y="2956"/>
                    <a:pt x="384" y="2924"/>
                  </a:cubicBezTo>
                  <a:cubicBezTo>
                    <a:pt x="412" y="2881"/>
                    <a:pt x="394" y="2899"/>
                    <a:pt x="437" y="2871"/>
                  </a:cubicBezTo>
                  <a:cubicBezTo>
                    <a:pt x="450" y="2852"/>
                    <a:pt x="468" y="2837"/>
                    <a:pt x="480" y="2817"/>
                  </a:cubicBezTo>
                  <a:cubicBezTo>
                    <a:pt x="486" y="2807"/>
                    <a:pt x="484" y="2795"/>
                    <a:pt x="490" y="2785"/>
                  </a:cubicBezTo>
                  <a:cubicBezTo>
                    <a:pt x="495" y="2776"/>
                    <a:pt x="506" y="2772"/>
                    <a:pt x="512" y="2764"/>
                  </a:cubicBezTo>
                  <a:lnTo>
                    <a:pt x="554" y="2700"/>
                  </a:lnTo>
                  <a:cubicBezTo>
                    <a:pt x="554" y="2700"/>
                    <a:pt x="554" y="2700"/>
                    <a:pt x="554" y="2700"/>
                  </a:cubicBezTo>
                  <a:cubicBezTo>
                    <a:pt x="566" y="2665"/>
                    <a:pt x="608" y="2604"/>
                    <a:pt x="608" y="2604"/>
                  </a:cubicBezTo>
                  <a:cubicBezTo>
                    <a:pt x="628" y="2570"/>
                    <a:pt x="651" y="2534"/>
                    <a:pt x="672" y="2497"/>
                  </a:cubicBezTo>
                  <a:cubicBezTo>
                    <a:pt x="684" y="2459"/>
                    <a:pt x="707" y="2407"/>
                    <a:pt x="736" y="2380"/>
                  </a:cubicBezTo>
                  <a:cubicBezTo>
                    <a:pt x="770" y="2273"/>
                    <a:pt x="717" y="2430"/>
                    <a:pt x="768" y="2316"/>
                  </a:cubicBezTo>
                  <a:cubicBezTo>
                    <a:pt x="782" y="2285"/>
                    <a:pt x="789" y="2252"/>
                    <a:pt x="800" y="2220"/>
                  </a:cubicBezTo>
                  <a:cubicBezTo>
                    <a:pt x="882" y="1969"/>
                    <a:pt x="963" y="1717"/>
                    <a:pt x="1034" y="1463"/>
                  </a:cubicBezTo>
                  <a:cubicBezTo>
                    <a:pt x="1059" y="1374"/>
                    <a:pt x="1080" y="1284"/>
                    <a:pt x="1109" y="1196"/>
                  </a:cubicBezTo>
                  <a:cubicBezTo>
                    <a:pt x="1122" y="1158"/>
                    <a:pt x="1124" y="1138"/>
                    <a:pt x="1152" y="1111"/>
                  </a:cubicBezTo>
                  <a:cubicBezTo>
                    <a:pt x="1186" y="1033"/>
                    <a:pt x="1275" y="820"/>
                    <a:pt x="1312" y="727"/>
                  </a:cubicBezTo>
                  <a:cubicBezTo>
                    <a:pt x="1381" y="595"/>
                    <a:pt x="1501" y="412"/>
                    <a:pt x="1568" y="321"/>
                  </a:cubicBezTo>
                  <a:cubicBezTo>
                    <a:pt x="1605" y="265"/>
                    <a:pt x="1666" y="227"/>
                    <a:pt x="1717" y="183"/>
                  </a:cubicBezTo>
                  <a:cubicBezTo>
                    <a:pt x="1807" y="106"/>
                    <a:pt x="1904" y="40"/>
                    <a:pt x="2016" y="1"/>
                  </a:cubicBezTo>
                  <a:cubicBezTo>
                    <a:pt x="2154" y="8"/>
                    <a:pt x="2207" y="0"/>
                    <a:pt x="2314" y="33"/>
                  </a:cubicBezTo>
                  <a:cubicBezTo>
                    <a:pt x="2392" y="56"/>
                    <a:pt x="2446" y="115"/>
                    <a:pt x="2485" y="140"/>
                  </a:cubicBezTo>
                  <a:cubicBezTo>
                    <a:pt x="2509" y="148"/>
                    <a:pt x="2528" y="169"/>
                    <a:pt x="2549" y="183"/>
                  </a:cubicBezTo>
                  <a:cubicBezTo>
                    <a:pt x="2560" y="190"/>
                    <a:pt x="2581" y="204"/>
                    <a:pt x="2581" y="204"/>
                  </a:cubicBezTo>
                  <a:cubicBezTo>
                    <a:pt x="2595" y="222"/>
                    <a:pt x="2616" y="266"/>
                    <a:pt x="2634" y="289"/>
                  </a:cubicBezTo>
                  <a:cubicBezTo>
                    <a:pt x="2657" y="321"/>
                    <a:pt x="2702" y="368"/>
                    <a:pt x="2720" y="396"/>
                  </a:cubicBezTo>
                  <a:cubicBezTo>
                    <a:pt x="2730" y="416"/>
                    <a:pt x="2734" y="439"/>
                    <a:pt x="2741" y="460"/>
                  </a:cubicBezTo>
                  <a:cubicBezTo>
                    <a:pt x="2745" y="472"/>
                    <a:pt x="2756" y="481"/>
                    <a:pt x="2762" y="492"/>
                  </a:cubicBezTo>
                  <a:cubicBezTo>
                    <a:pt x="2779" y="526"/>
                    <a:pt x="2788" y="565"/>
                    <a:pt x="2805" y="599"/>
                  </a:cubicBezTo>
                  <a:cubicBezTo>
                    <a:pt x="2854" y="696"/>
                    <a:pt x="2894" y="795"/>
                    <a:pt x="2954" y="887"/>
                  </a:cubicBezTo>
                  <a:cubicBezTo>
                    <a:pt x="2966" y="906"/>
                    <a:pt x="2969" y="930"/>
                    <a:pt x="2976" y="951"/>
                  </a:cubicBezTo>
                  <a:cubicBezTo>
                    <a:pt x="2980" y="963"/>
                    <a:pt x="2992" y="971"/>
                    <a:pt x="2997" y="983"/>
                  </a:cubicBezTo>
                  <a:cubicBezTo>
                    <a:pt x="3045" y="1093"/>
                    <a:pt x="2992" y="1009"/>
                    <a:pt x="3040" y="1079"/>
                  </a:cubicBezTo>
                  <a:cubicBezTo>
                    <a:pt x="3059" y="1136"/>
                    <a:pt x="3076" y="1192"/>
                    <a:pt x="3093" y="1249"/>
                  </a:cubicBezTo>
                  <a:cubicBezTo>
                    <a:pt x="3113" y="1318"/>
                    <a:pt x="3127" y="1392"/>
                    <a:pt x="3168" y="1452"/>
                  </a:cubicBezTo>
                  <a:cubicBezTo>
                    <a:pt x="3197" y="1540"/>
                    <a:pt x="3229" y="1629"/>
                    <a:pt x="3253" y="1719"/>
                  </a:cubicBezTo>
                  <a:cubicBezTo>
                    <a:pt x="3267" y="1773"/>
                    <a:pt x="3278" y="1827"/>
                    <a:pt x="3296" y="1879"/>
                  </a:cubicBezTo>
                  <a:cubicBezTo>
                    <a:pt x="3330" y="2133"/>
                    <a:pt x="3451" y="2368"/>
                    <a:pt x="3562" y="2593"/>
                  </a:cubicBezTo>
                  <a:cubicBezTo>
                    <a:pt x="3573" y="2614"/>
                    <a:pt x="3584" y="2635"/>
                    <a:pt x="3594" y="2657"/>
                  </a:cubicBezTo>
                  <a:cubicBezTo>
                    <a:pt x="3617" y="2709"/>
                    <a:pt x="3618" y="2765"/>
                    <a:pt x="3658" y="2807"/>
                  </a:cubicBezTo>
                  <a:cubicBezTo>
                    <a:pt x="3678" y="2864"/>
                    <a:pt x="3709" y="2909"/>
                    <a:pt x="3744" y="2956"/>
                  </a:cubicBezTo>
                  <a:cubicBezTo>
                    <a:pt x="3802" y="3033"/>
                    <a:pt x="3758" y="3010"/>
                    <a:pt x="3818" y="3031"/>
                  </a:cubicBezTo>
                  <a:cubicBezTo>
                    <a:pt x="3838" y="3051"/>
                    <a:pt x="3863" y="3063"/>
                    <a:pt x="3882" y="3084"/>
                  </a:cubicBezTo>
                </a:path>
              </a:pathLst>
            </a:custGeom>
            <a:noFill/>
            <a:ln w="57150" cmpd="sng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6" name="Rectangle 109"/>
            <p:cNvSpPr>
              <a:spLocks noChangeArrowheads="1"/>
            </p:cNvSpPr>
            <p:nvPr/>
          </p:nvSpPr>
          <p:spPr bwMode="auto">
            <a:xfrm>
              <a:off x="2256" y="3610"/>
              <a:ext cx="109" cy="38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47" name="Rectangle 110"/>
            <p:cNvSpPr>
              <a:spLocks noChangeArrowheads="1"/>
            </p:cNvSpPr>
            <p:nvPr/>
          </p:nvSpPr>
          <p:spPr bwMode="auto">
            <a:xfrm>
              <a:off x="3477" y="3572"/>
              <a:ext cx="110" cy="76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48" name="Rectangle 111"/>
            <p:cNvSpPr>
              <a:spLocks noChangeArrowheads="1"/>
            </p:cNvSpPr>
            <p:nvPr/>
          </p:nvSpPr>
          <p:spPr bwMode="auto">
            <a:xfrm>
              <a:off x="2511" y="3572"/>
              <a:ext cx="110" cy="76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49" name="Rectangle 112"/>
            <p:cNvSpPr>
              <a:spLocks noChangeArrowheads="1"/>
            </p:cNvSpPr>
            <p:nvPr/>
          </p:nvSpPr>
          <p:spPr bwMode="auto">
            <a:xfrm>
              <a:off x="2621" y="3495"/>
              <a:ext cx="109" cy="153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50" name="Rectangle 113"/>
            <p:cNvSpPr>
              <a:spLocks noChangeArrowheads="1"/>
            </p:cNvSpPr>
            <p:nvPr/>
          </p:nvSpPr>
          <p:spPr bwMode="auto">
            <a:xfrm>
              <a:off x="2730" y="3419"/>
              <a:ext cx="128" cy="229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51" name="Rectangle 114"/>
            <p:cNvSpPr>
              <a:spLocks noChangeArrowheads="1"/>
            </p:cNvSpPr>
            <p:nvPr/>
          </p:nvSpPr>
          <p:spPr bwMode="auto">
            <a:xfrm>
              <a:off x="2858" y="3113"/>
              <a:ext cx="127" cy="535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52" name="Rectangle 115"/>
            <p:cNvSpPr>
              <a:spLocks noChangeArrowheads="1"/>
            </p:cNvSpPr>
            <p:nvPr/>
          </p:nvSpPr>
          <p:spPr bwMode="auto">
            <a:xfrm>
              <a:off x="2985" y="2197"/>
              <a:ext cx="128" cy="1451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53" name="Rectangle 116"/>
            <p:cNvSpPr>
              <a:spLocks noChangeArrowheads="1"/>
            </p:cNvSpPr>
            <p:nvPr/>
          </p:nvSpPr>
          <p:spPr bwMode="auto">
            <a:xfrm>
              <a:off x="3113" y="1968"/>
              <a:ext cx="109" cy="168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54" name="Rectangle 117"/>
            <p:cNvSpPr>
              <a:spLocks noChangeArrowheads="1"/>
            </p:cNvSpPr>
            <p:nvPr/>
          </p:nvSpPr>
          <p:spPr bwMode="auto">
            <a:xfrm>
              <a:off x="3222" y="3266"/>
              <a:ext cx="109" cy="382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55" name="Rectangle 118"/>
            <p:cNvSpPr>
              <a:spLocks noChangeArrowheads="1"/>
            </p:cNvSpPr>
            <p:nvPr/>
          </p:nvSpPr>
          <p:spPr bwMode="auto">
            <a:xfrm>
              <a:off x="3331" y="3495"/>
              <a:ext cx="146" cy="153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56" name="Rectangle 119"/>
            <p:cNvSpPr>
              <a:spLocks noChangeArrowheads="1"/>
            </p:cNvSpPr>
            <p:nvPr/>
          </p:nvSpPr>
          <p:spPr bwMode="auto">
            <a:xfrm>
              <a:off x="2384" y="3572"/>
              <a:ext cx="109" cy="76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57" name="Rectangle 120"/>
            <p:cNvSpPr>
              <a:spLocks noChangeArrowheads="1"/>
            </p:cNvSpPr>
            <p:nvPr/>
          </p:nvSpPr>
          <p:spPr bwMode="auto">
            <a:xfrm>
              <a:off x="3587" y="3610"/>
              <a:ext cx="109" cy="38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0" grpId="0"/>
      <p:bldP spid="25621" grpId="0"/>
      <p:bldP spid="25622" grpId="0"/>
      <p:bldP spid="25623" grpId="0" animBg="1"/>
      <p:bldP spid="256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5"/>
          <p:cNvSpPr txBox="1">
            <a:spLocks noChangeArrowheads="1"/>
          </p:cNvSpPr>
          <p:nvPr/>
        </p:nvSpPr>
        <p:spPr bwMode="auto">
          <a:xfrm>
            <a:off x="1008509" y="2466384"/>
            <a:ext cx="677108" cy="1776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latin typeface="宋体" pitchFamily="2" charset="-122"/>
              </a:rPr>
              <a:t>北方地区</a:t>
            </a:r>
          </a:p>
        </p:txBody>
      </p:sp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2352838" y="1006599"/>
            <a:ext cx="953294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smtClean="0">
                <a:latin typeface="宋体" pitchFamily="2" charset="-122"/>
              </a:rPr>
              <a:t>位置：</a:t>
            </a:r>
            <a:endParaRPr lang="zh-CN" altLang="en-US" sz="2800">
              <a:latin typeface="宋体" pitchFamily="2" charset="-122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989873" y="647799"/>
            <a:ext cx="5256584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宋体" pitchFamily="2" charset="-122"/>
              </a:rPr>
              <a:t>大兴安岭，青藏高原以东，</a:t>
            </a:r>
          </a:p>
          <a:p>
            <a:pPr eaLnBrk="1" hangingPunct="1"/>
            <a:r>
              <a:rPr lang="zh-CN" altLang="en-US" sz="2800">
                <a:latin typeface="宋体" pitchFamily="2" charset="-122"/>
              </a:rPr>
              <a:t>              </a:t>
            </a:r>
          </a:p>
          <a:p>
            <a:pPr eaLnBrk="1" hangingPunct="1"/>
            <a:r>
              <a:rPr lang="zh-CN" altLang="en-US" sz="2800">
                <a:latin typeface="宋体" pitchFamily="2" charset="-122"/>
              </a:rPr>
              <a:t>内蒙古高原以南，秦岭淮河以北。</a:t>
            </a:r>
          </a:p>
        </p:txBody>
      </p:sp>
      <p:sp>
        <p:nvSpPr>
          <p:cNvPr id="8197" name="Text Box 8"/>
          <p:cNvSpPr txBox="1">
            <a:spLocks noChangeArrowheads="1"/>
          </p:cNvSpPr>
          <p:nvPr/>
        </p:nvSpPr>
        <p:spPr bwMode="auto">
          <a:xfrm>
            <a:off x="2352838" y="3251324"/>
            <a:ext cx="12049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地形：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3557825" y="3116387"/>
            <a:ext cx="172525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以高原、平原为主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5718066" y="2952055"/>
            <a:ext cx="46085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东部</a:t>
            </a:r>
            <a:r>
              <a:rPr lang="en-US" altLang="zh-CN" sz="2800">
                <a:latin typeface="宋体" pitchFamily="2" charset="-122"/>
              </a:rPr>
              <a:t>—</a:t>
            </a:r>
            <a:r>
              <a:rPr lang="zh-CN" altLang="en-US" sz="2800">
                <a:latin typeface="宋体" pitchFamily="2" charset="-122"/>
              </a:rPr>
              <a:t>东北平原、华北平原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5718065" y="3543175"/>
            <a:ext cx="39020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西部</a:t>
            </a:r>
            <a:r>
              <a:rPr lang="en-US" altLang="zh-CN" sz="2800">
                <a:latin typeface="宋体" pitchFamily="2" charset="-122"/>
              </a:rPr>
              <a:t>—</a:t>
            </a:r>
            <a:r>
              <a:rPr lang="zh-CN" altLang="en-US" sz="2800">
                <a:latin typeface="宋体" pitchFamily="2" charset="-122"/>
              </a:rPr>
              <a:t>黄土高原</a:t>
            </a:r>
          </a:p>
        </p:txBody>
      </p:sp>
      <p:sp>
        <p:nvSpPr>
          <p:cNvPr id="8201" name="Text Box 12"/>
          <p:cNvSpPr txBox="1">
            <a:spLocks noChangeArrowheads="1"/>
          </p:cNvSpPr>
          <p:nvPr/>
        </p:nvSpPr>
        <p:spPr bwMode="auto">
          <a:xfrm>
            <a:off x="2352838" y="4953124"/>
            <a:ext cx="12049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气候：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3704099" y="4953124"/>
            <a:ext cx="29940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温带季风气候</a:t>
            </a: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6654169" y="4545137"/>
            <a:ext cx="3810000" cy="116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冬季寒冷干燥，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夏季高温多雨</a:t>
            </a:r>
          </a:p>
        </p:txBody>
      </p:sp>
      <p:sp>
        <p:nvSpPr>
          <p:cNvPr id="8204" name="AutoShape 15"/>
          <p:cNvSpPr>
            <a:spLocks/>
          </p:cNvSpPr>
          <p:nvPr/>
        </p:nvSpPr>
        <p:spPr bwMode="auto">
          <a:xfrm>
            <a:off x="1774730" y="1143124"/>
            <a:ext cx="409100" cy="4422775"/>
          </a:xfrm>
          <a:prstGeom prst="leftBrace">
            <a:avLst>
              <a:gd name="adj1" fmla="val 67687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宋体" pitchFamily="2" charset="-122"/>
            </a:endParaRPr>
          </a:p>
        </p:txBody>
      </p:sp>
      <p:sp>
        <p:nvSpPr>
          <p:cNvPr id="16400" name="AutoShape 16"/>
          <p:cNvSpPr>
            <a:spLocks/>
          </p:cNvSpPr>
          <p:nvPr/>
        </p:nvSpPr>
        <p:spPr bwMode="auto">
          <a:xfrm>
            <a:off x="3534256" y="735137"/>
            <a:ext cx="338099" cy="1292225"/>
          </a:xfrm>
          <a:prstGeom prst="leftBrace">
            <a:avLst>
              <a:gd name="adj1" fmla="val 19777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宋体" pitchFamily="2" charset="-122"/>
            </a:endParaRPr>
          </a:p>
        </p:txBody>
      </p:sp>
      <p:sp>
        <p:nvSpPr>
          <p:cNvPr id="16402" name="AutoShape 18"/>
          <p:cNvSpPr>
            <a:spLocks/>
          </p:cNvSpPr>
          <p:nvPr/>
        </p:nvSpPr>
        <p:spPr bwMode="auto">
          <a:xfrm>
            <a:off x="6150113" y="4680074"/>
            <a:ext cx="338099" cy="1020763"/>
          </a:xfrm>
          <a:prstGeom prst="leftBrace">
            <a:avLst>
              <a:gd name="adj1" fmla="val 15622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宋体" pitchFamily="2" charset="-122"/>
            </a:endParaRPr>
          </a:p>
        </p:txBody>
      </p:sp>
      <p:sp>
        <p:nvSpPr>
          <p:cNvPr id="16403" name="AutoShape 19"/>
          <p:cNvSpPr>
            <a:spLocks/>
          </p:cNvSpPr>
          <p:nvPr/>
        </p:nvSpPr>
        <p:spPr bwMode="auto">
          <a:xfrm>
            <a:off x="5214009" y="3048124"/>
            <a:ext cx="337114" cy="1020763"/>
          </a:xfrm>
          <a:prstGeom prst="leftBrace">
            <a:avLst>
              <a:gd name="adj1" fmla="val 15668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  <p:bldP spid="16393" grpId="0"/>
      <p:bldP spid="16394" grpId="0"/>
      <p:bldP spid="16395" grpId="0"/>
      <p:bldP spid="16397" grpId="0"/>
      <p:bldP spid="16398" grpId="0"/>
      <p:bldP spid="16400" grpId="0" animBg="1"/>
      <p:bldP spid="16402" grpId="0" animBg="1"/>
      <p:bldP spid="16402" grpId="1" animBg="1"/>
      <p:bldP spid="1640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2">
            <a:lum bright="-12000" contras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50"/>
          <a:stretch>
            <a:fillRect/>
          </a:stretch>
        </p:blipFill>
        <p:spPr bwMode="auto">
          <a:xfrm>
            <a:off x="1440557" y="438298"/>
            <a:ext cx="8618537" cy="582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31" name="Group 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0130585"/>
              </p:ext>
            </p:extLst>
          </p:nvPr>
        </p:nvGraphicFramePr>
        <p:xfrm>
          <a:off x="432445" y="1439887"/>
          <a:ext cx="10707688" cy="4083547"/>
        </p:xfrm>
        <a:graphic>
          <a:graphicData uri="http://schemas.openxmlformats.org/drawingml/2006/table">
            <a:tbl>
              <a:tblPr/>
              <a:tblGrid>
                <a:gridCol w="2447925"/>
                <a:gridCol w="2994025"/>
                <a:gridCol w="5265738"/>
              </a:tblGrid>
              <a:tr h="8640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1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黑土地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黄土地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60" name="Text Box 53"/>
          <p:cNvSpPr txBox="1">
            <a:spLocks noChangeArrowheads="1"/>
          </p:cNvSpPr>
          <p:nvPr/>
        </p:nvSpPr>
        <p:spPr bwMode="auto">
          <a:xfrm>
            <a:off x="2146548" y="431775"/>
            <a:ext cx="68056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600" b="1">
                <a:latin typeface="宋体" pitchFamily="2" charset="-122"/>
              </a:rPr>
              <a:t>黑土地和黄土地</a:t>
            </a:r>
          </a:p>
        </p:txBody>
      </p:sp>
      <p:sp>
        <p:nvSpPr>
          <p:cNvPr id="19511" name="Text Box 55"/>
          <p:cNvSpPr txBox="1">
            <a:spLocks noChangeArrowheads="1"/>
          </p:cNvSpPr>
          <p:nvPr/>
        </p:nvSpPr>
        <p:spPr bwMode="auto">
          <a:xfrm>
            <a:off x="3676825" y="3024063"/>
            <a:ext cx="16380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东北平原</a:t>
            </a:r>
          </a:p>
        </p:txBody>
      </p:sp>
      <p:sp>
        <p:nvSpPr>
          <p:cNvPr id="19512" name="Text Box 56"/>
          <p:cNvSpPr txBox="1">
            <a:spLocks noChangeArrowheads="1"/>
          </p:cNvSpPr>
          <p:nvPr/>
        </p:nvSpPr>
        <p:spPr bwMode="auto">
          <a:xfrm>
            <a:off x="3676825" y="4516412"/>
            <a:ext cx="16380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黄土高原</a:t>
            </a:r>
          </a:p>
        </p:txBody>
      </p:sp>
      <p:sp>
        <p:nvSpPr>
          <p:cNvPr id="10263" name="Text Box 64"/>
          <p:cNvSpPr txBox="1">
            <a:spLocks noChangeArrowheads="1"/>
          </p:cNvSpPr>
          <p:nvPr/>
        </p:nvSpPr>
        <p:spPr bwMode="auto">
          <a:xfrm>
            <a:off x="3062933" y="1606550"/>
            <a:ext cx="29019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000066"/>
                </a:solidFill>
                <a:latin typeface="宋体" pitchFamily="2" charset="-122"/>
              </a:rPr>
              <a:t>分 布</a:t>
            </a:r>
          </a:p>
        </p:txBody>
      </p:sp>
      <p:sp>
        <p:nvSpPr>
          <p:cNvPr id="10264" name="Text Box 65"/>
          <p:cNvSpPr txBox="1">
            <a:spLocks noChangeArrowheads="1"/>
          </p:cNvSpPr>
          <p:nvPr/>
        </p:nvSpPr>
        <p:spPr bwMode="auto">
          <a:xfrm>
            <a:off x="6963420" y="1606550"/>
            <a:ext cx="29019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000066"/>
                </a:solidFill>
                <a:latin typeface="宋体" pitchFamily="2" charset="-122"/>
              </a:rPr>
              <a:t>主要物产</a:t>
            </a:r>
          </a:p>
        </p:txBody>
      </p:sp>
      <p:sp>
        <p:nvSpPr>
          <p:cNvPr id="10265" name="Text Box 72"/>
          <p:cNvSpPr txBox="1">
            <a:spLocks noChangeArrowheads="1"/>
          </p:cNvSpPr>
          <p:nvPr/>
        </p:nvSpPr>
        <p:spPr bwMode="auto">
          <a:xfrm>
            <a:off x="6510983" y="3376613"/>
            <a:ext cx="40830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800">
              <a:latin typeface="宋体" pitchFamily="2" charset="-122"/>
            </a:endParaRPr>
          </a:p>
        </p:txBody>
      </p:sp>
      <p:sp>
        <p:nvSpPr>
          <p:cNvPr id="19529" name="Text Box 73"/>
          <p:cNvSpPr txBox="1">
            <a:spLocks noChangeArrowheads="1"/>
          </p:cNvSpPr>
          <p:nvPr/>
        </p:nvSpPr>
        <p:spPr bwMode="auto">
          <a:xfrm>
            <a:off x="6073451" y="2664023"/>
            <a:ext cx="4808537" cy="95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春小麦、玉米、大豆、高粱、甜菜。</a:t>
            </a:r>
          </a:p>
        </p:txBody>
      </p:sp>
      <p:sp>
        <p:nvSpPr>
          <p:cNvPr id="19530" name="Text Box 74"/>
          <p:cNvSpPr txBox="1">
            <a:spLocks noChangeArrowheads="1"/>
          </p:cNvSpPr>
          <p:nvPr/>
        </p:nvSpPr>
        <p:spPr bwMode="auto">
          <a:xfrm>
            <a:off x="6683052" y="4158331"/>
            <a:ext cx="3564041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冬小麦、玉米、棉花、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花生、谷子（小米）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11" grpId="0"/>
      <p:bldP spid="19512" grpId="0"/>
      <p:bldP spid="19529" grpId="0"/>
      <p:bldP spid="19530" grpId="0"/>
    </p:bldLst>
  </p:timing>
</p:sld>
</file>

<file path=ppt/theme/theme1.xml><?xml version="1.0" encoding="utf-8"?>
<a:theme xmlns:a="http://schemas.openxmlformats.org/drawingml/2006/main" name="A000120140530A99PPBG">
  <a:themeElements>
    <a:clrScheme name="自定义 418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0081C8"/>
      </a:accent1>
      <a:accent2>
        <a:srgbClr val="00A9B1"/>
      </a:accent2>
      <a:accent3>
        <a:srgbClr val="84ADE4"/>
      </a:accent3>
      <a:accent4>
        <a:srgbClr val="BDC468"/>
      </a:accent4>
      <a:accent5>
        <a:srgbClr val="FFC000"/>
      </a:accent5>
      <a:accent6>
        <a:srgbClr val="C00000"/>
      </a:accent6>
      <a:hlink>
        <a:srgbClr val="00B0F0"/>
      </a:hlink>
      <a:folHlink>
        <a:srgbClr val="AFB2B4"/>
      </a:folHlink>
    </a:clrScheme>
    <a:fontScheme name="自定义 7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</Words>
  <Paragraphs>81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A000120140530A99PPBG</vt:lpstr>
      <vt:lpstr>区 域 特 征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工业区与工业城市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</cp:lastModifiedBy>
  <dcterms:modified xsi:type="dcterms:W3CDTF">2018-10-09T02:24:42Z</dcterms:modified>
</cp:coreProperties>
</file>