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4"/>
  </p:notesMasterIdLst>
  <p:sldIdLst>
    <p:sldId id="694" r:id="rId2"/>
    <p:sldId id="772" r:id="rId3"/>
    <p:sldId id="696" r:id="rId4"/>
    <p:sldId id="928" r:id="rId5"/>
    <p:sldId id="929" r:id="rId6"/>
    <p:sldId id="930" r:id="rId7"/>
    <p:sldId id="931" r:id="rId8"/>
    <p:sldId id="932" r:id="rId9"/>
    <p:sldId id="933" r:id="rId10"/>
    <p:sldId id="934" r:id="rId11"/>
    <p:sldId id="935" r:id="rId12"/>
    <p:sldId id="936" r:id="rId13"/>
    <p:sldId id="937" r:id="rId14"/>
    <p:sldId id="938" r:id="rId15"/>
    <p:sldId id="950" r:id="rId16"/>
    <p:sldId id="939" r:id="rId17"/>
    <p:sldId id="940" r:id="rId18"/>
    <p:sldId id="941" r:id="rId19"/>
    <p:sldId id="942" r:id="rId20"/>
    <p:sldId id="943" r:id="rId21"/>
    <p:sldId id="944" r:id="rId22"/>
    <p:sldId id="946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6BE"/>
    <a:srgbClr val="0000FF"/>
    <a:srgbClr val="ECFBA3"/>
    <a:srgbClr val="BCADF1"/>
    <a:srgbClr val="8C99AA"/>
    <a:srgbClr val="99CC00"/>
    <a:srgbClr val="6DFF44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702"/>
    <p:restoredTop sz="94620"/>
  </p:normalViewPr>
  <p:slideViewPr>
    <p:cSldViewPr>
      <p:cViewPr varScale="1">
        <p:scale>
          <a:sx n="91" d="100"/>
          <a:sy n="91" d="100"/>
        </p:scale>
        <p:origin x="-150" y="-90"/>
      </p:cViewPr>
      <p:guideLst>
        <p:guide orient="horz" pos="3426"/>
        <p:guide pos="29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2BDEFFCD-B3BA-4B44-807B-475C1024AE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B0670F13-EB9D-4EB8-94C9-BA59C912F401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AF36F4A8-E6C3-4D08-AB25-D707BCC57A7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8AA9F-E14A-4A5B-98C3-31EDDFE8D1F6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99D11-E50E-4F86-B73C-480A15EDD40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D129A0-21F8-453C-BB92-92BE672B4B1F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8A6CD-6A05-4132-94CB-10A020E2135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199C0E-2AA7-4D77-86A9-A8F6AFD03D8E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92873-7CAC-4FBB-80FA-9A810BEC273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50B9BB-528B-4231-8AC1-4E2811022643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F7723-1CA3-4147-BCE6-75B1C3EC890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E066B2-18B1-455F-88C8-AE16391B31EF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6F3F9-810B-4131-AD53-7C9F037055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639BE1-8232-47B7-BF59-FA6ED9762FDA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67E3B-F4B7-4B85-BD9F-654F00C562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1CE8DD-6C41-4244-BBCE-FB1EAA7A961B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81F1A-726E-4D45-8394-4E7417024D2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9F229-1D33-4264-BA90-FB15B8BB4E41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9A946-28A3-495C-8365-1E79984CFC6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8038E9-3CEB-48D6-ABAA-A7C13D2970D3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0D378-5408-4FB7-9054-10B9CD03341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047C48-49CC-4999-8DFD-F2202382C377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7DD9B-CCEF-441D-B2AA-F39075CCB4C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E06AAC6-90AB-498B-8C88-29A9B3489242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35C3505-69E1-4C6C-8D4A-BE13A96687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slide" Target="slide6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2555875" y="1628775"/>
            <a:ext cx="4246563" cy="2219325"/>
            <a:chOff x="3857" y="2387"/>
            <a:chExt cx="6690" cy="3491"/>
          </a:xfrm>
        </p:grpSpPr>
        <p:sp>
          <p:nvSpPr>
            <p:cNvPr id="16388" name="文本框 1"/>
            <p:cNvSpPr txBox="1">
              <a:spLocks noChangeArrowheads="1"/>
            </p:cNvSpPr>
            <p:nvPr/>
          </p:nvSpPr>
          <p:spPr bwMode="auto">
            <a:xfrm>
              <a:off x="3857" y="3720"/>
              <a:ext cx="6690" cy="2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 typeface="Arial" charset="0"/>
                <a:buNone/>
              </a:pPr>
              <a:r>
                <a:rPr lang="zh-CN" altLang="en-US" sz="4000">
                  <a:latin typeface="黑体" pitchFamily="49" charset="-122"/>
                  <a:ea typeface="黑体" pitchFamily="49" charset="-122"/>
                </a:rPr>
                <a:t>第一节  区域特征</a:t>
              </a:r>
            </a:p>
            <a:p>
              <a:pPr algn="ctr">
                <a:lnSpc>
                  <a:spcPct val="120000"/>
                </a:lnSpc>
                <a:buFont typeface="Arial" charset="0"/>
                <a:buNone/>
              </a:pPr>
              <a:endParaRPr lang="zh-CN" altLang="en-US" sz="300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6389" name="文本框 3"/>
            <p:cNvSpPr txBox="1">
              <a:spLocks noChangeArrowheads="1"/>
            </p:cNvSpPr>
            <p:nvPr/>
          </p:nvSpPr>
          <p:spPr bwMode="auto">
            <a:xfrm>
              <a:off x="4820" y="2387"/>
              <a:ext cx="4762" cy="1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000">
                  <a:solidFill>
                    <a:srgbClr val="ECEEE1"/>
                  </a:solidFill>
                  <a:latin typeface="Calibri" pitchFamily="34" charset="0"/>
                  <a:sym typeface="宋体" charset="-122"/>
                </a:rPr>
                <a:t>第六章  北方地区</a:t>
              </a:r>
              <a:endParaRPr lang="en-US" altLang="zh-CN" sz="3000">
                <a:solidFill>
                  <a:srgbClr val="ECEEE1"/>
                </a:solidFill>
                <a:latin typeface="Calibri" pitchFamily="34" charset="0"/>
                <a:sym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17761"/>
          <p:cNvSpPr>
            <a:spLocks noGrp="1"/>
          </p:cNvSpPr>
          <p:nvPr>
            <p:ph type="title" idx="4294967295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6626" name="文本占位符 117762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4800600"/>
          </a:xfrm>
          <a:solidFill>
            <a:srgbClr val="FFFFFF"/>
          </a:solidFill>
        </p:spPr>
      </p:pic>
      <p:sp>
        <p:nvSpPr>
          <p:cNvPr id="117764" name="文本框 117763" descr="绿色大理石"/>
          <p:cNvSpPr txBox="1">
            <a:spLocks noChangeArrowheads="1"/>
          </p:cNvSpPr>
          <p:nvPr/>
        </p:nvSpPr>
        <p:spPr bwMode="auto">
          <a:xfrm>
            <a:off x="0" y="4953000"/>
            <a:ext cx="914400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</a:rPr>
              <a:t>东北平原“黑土地”土壤肥沃，适宜种植小麦、玉米、大豆、高梁，是我国重要的商品粮基地</a:t>
            </a:r>
          </a:p>
        </p:txBody>
      </p:sp>
      <p:sp>
        <p:nvSpPr>
          <p:cNvPr id="117765" name="文本框 117764" descr="褐色大理石"/>
          <p:cNvSpPr txBox="1">
            <a:spLocks noChangeArrowheads="1"/>
          </p:cNvSpPr>
          <p:nvPr/>
        </p:nvSpPr>
        <p:spPr bwMode="auto">
          <a:xfrm>
            <a:off x="0" y="6096000"/>
            <a:ext cx="914400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</a:rPr>
              <a:t>华北平原由黄河、海河冲积而成，被称为“黄土地”，是我国冬小麦、玉米、大棉花、花生、小米</a:t>
            </a:r>
            <a:r>
              <a:rPr lang="zh-CN" altLang="en-US" sz="2400" b="1">
                <a:solidFill>
                  <a:srgbClr val="FF3300"/>
                </a:solidFill>
                <a:hlinkClick r:id="rId3" action="ppaction://hlinksldjump"/>
              </a:rPr>
              <a:t>的主产区</a:t>
            </a:r>
            <a:r>
              <a:rPr lang="zh-CN" altLang="en-US" sz="2400" b="1">
                <a:solidFill>
                  <a:srgbClr val="FF3300"/>
                </a:solidFill>
              </a:rPr>
              <a:t>。</a:t>
            </a:r>
          </a:p>
        </p:txBody>
      </p:sp>
      <p:grpSp>
        <p:nvGrpSpPr>
          <p:cNvPr id="117766" name="组合 117765"/>
          <p:cNvGrpSpPr>
            <a:grpSpLocks/>
          </p:cNvGrpSpPr>
          <p:nvPr/>
        </p:nvGrpSpPr>
        <p:grpSpPr bwMode="auto">
          <a:xfrm>
            <a:off x="6248400" y="762000"/>
            <a:ext cx="2895600" cy="2371725"/>
            <a:chOff x="3936" y="480"/>
            <a:chExt cx="1824" cy="1494"/>
          </a:xfrm>
        </p:grpSpPr>
        <p:grpSp>
          <p:nvGrpSpPr>
            <p:cNvPr id="26634" name="组合 117766"/>
            <p:cNvGrpSpPr>
              <a:grpSpLocks/>
            </p:cNvGrpSpPr>
            <p:nvPr/>
          </p:nvGrpSpPr>
          <p:grpSpPr bwMode="auto">
            <a:xfrm>
              <a:off x="3936" y="480"/>
              <a:ext cx="1824" cy="1494"/>
              <a:chOff x="3936" y="480"/>
              <a:chExt cx="1824" cy="1494"/>
            </a:xfrm>
          </p:grpSpPr>
          <p:sp>
            <p:nvSpPr>
              <p:cNvPr id="26636" name="椭圆 117767"/>
              <p:cNvSpPr>
                <a:spLocks noChangeArrowheads="1"/>
              </p:cNvSpPr>
              <p:nvPr/>
            </p:nvSpPr>
            <p:spPr bwMode="auto">
              <a:xfrm rot="1736089">
                <a:off x="3936" y="480"/>
                <a:ext cx="672" cy="1296"/>
              </a:xfrm>
              <a:prstGeom prst="ellips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buFont typeface="Arial" charset="0"/>
                  <a:buNone/>
                </a:pPr>
                <a:endParaRPr lang="zh-CN" altLang="en-US"/>
              </a:p>
            </p:txBody>
          </p:sp>
          <p:sp>
            <p:nvSpPr>
              <p:cNvPr id="26637" name="文本框 117768"/>
              <p:cNvSpPr txBox="1">
                <a:spLocks noChangeArrowheads="1"/>
              </p:cNvSpPr>
              <p:nvPr/>
            </p:nvSpPr>
            <p:spPr bwMode="auto">
              <a:xfrm>
                <a:off x="4608" y="1680"/>
                <a:ext cx="1152" cy="294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400" b="1">
                    <a:solidFill>
                      <a:srgbClr val="0033CC"/>
                    </a:solidFill>
                    <a:hlinkClick r:id="" action="ppaction://hlinkshowjump?jump=nextslide"/>
                  </a:rPr>
                  <a:t>东北平原</a:t>
                </a:r>
                <a:endParaRPr lang="zh-CN" altLang="en-US" sz="2400" b="1">
                  <a:solidFill>
                    <a:srgbClr val="0033CC"/>
                  </a:solidFill>
                </a:endParaRPr>
              </a:p>
            </p:txBody>
          </p:sp>
        </p:grpSp>
        <p:sp>
          <p:nvSpPr>
            <p:cNvPr id="26635" name="直接连接符 117769"/>
            <p:cNvSpPr>
              <a:spLocks noChangeShapeType="1"/>
            </p:cNvSpPr>
            <p:nvPr/>
          </p:nvSpPr>
          <p:spPr bwMode="auto">
            <a:xfrm flipH="1" flipV="1">
              <a:off x="4416" y="1392"/>
              <a:ext cx="38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7771" name="组合 117770"/>
          <p:cNvGrpSpPr>
            <a:grpSpLocks/>
          </p:cNvGrpSpPr>
          <p:nvPr/>
        </p:nvGrpSpPr>
        <p:grpSpPr bwMode="auto">
          <a:xfrm>
            <a:off x="4419600" y="2743200"/>
            <a:ext cx="2971800" cy="2066925"/>
            <a:chOff x="2784" y="1728"/>
            <a:chExt cx="1872" cy="1302"/>
          </a:xfrm>
        </p:grpSpPr>
        <p:sp>
          <p:nvSpPr>
            <p:cNvPr id="26631" name="椭圆 117771"/>
            <p:cNvSpPr>
              <a:spLocks noChangeArrowheads="1"/>
            </p:cNvSpPr>
            <p:nvPr/>
          </p:nvSpPr>
          <p:spPr bwMode="auto">
            <a:xfrm rot="365042">
              <a:off x="2784" y="1728"/>
              <a:ext cx="672" cy="1296"/>
            </a:xfrm>
            <a:prstGeom prst="ellips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26632" name="文本框 117772"/>
            <p:cNvSpPr txBox="1">
              <a:spLocks noChangeArrowheads="1"/>
            </p:cNvSpPr>
            <p:nvPr/>
          </p:nvSpPr>
          <p:spPr bwMode="auto">
            <a:xfrm>
              <a:off x="3456" y="2736"/>
              <a:ext cx="1200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CC"/>
                  </a:solidFill>
                  <a:hlinkClick r:id="rId4" action="ppaction://hlinksldjump"/>
                </a:rPr>
                <a:t>华北平原</a:t>
              </a:r>
              <a:endParaRPr lang="zh-CN" altLang="en-US" sz="2400" b="1">
                <a:solidFill>
                  <a:srgbClr val="0033CC"/>
                </a:solidFill>
              </a:endParaRPr>
            </a:p>
          </p:txBody>
        </p:sp>
        <p:sp>
          <p:nvSpPr>
            <p:cNvPr id="26633" name="直接连接符 117773"/>
            <p:cNvSpPr>
              <a:spLocks noChangeShapeType="1"/>
            </p:cNvSpPr>
            <p:nvPr/>
          </p:nvSpPr>
          <p:spPr bwMode="auto">
            <a:xfrm flipH="1" flipV="1">
              <a:off x="3360" y="2352"/>
              <a:ext cx="432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24929" descr="20100204005638_W0201002033178335995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28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1" name="文本框 124930" descr="绿色大理石"/>
          <p:cNvSpPr txBox="1">
            <a:spLocks noChangeArrowheads="1"/>
          </p:cNvSpPr>
          <p:nvPr/>
        </p:nvSpPr>
        <p:spPr bwMode="auto">
          <a:xfrm>
            <a:off x="0" y="5013325"/>
            <a:ext cx="9324975" cy="2197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东北平原</a:t>
            </a:r>
            <a:r>
              <a:rPr lang="zh-CN" altLang="en-US" sz="4000" b="1">
                <a:solidFill>
                  <a:srgbClr val="FF0000"/>
                </a:solidFill>
              </a:rPr>
              <a:t> ： </a:t>
            </a:r>
            <a:r>
              <a:rPr lang="zh-CN" altLang="en-US" sz="2800" b="1">
                <a:solidFill>
                  <a:srgbClr val="FF0000"/>
                </a:solidFill>
              </a:rPr>
              <a:t>我国的第一大平原，土壤为黑色土壤被称为：”黑土地，农业生产机械化。主要的农作物有春小麦、玉米，</a:t>
            </a:r>
            <a:r>
              <a:rPr lang="zh-CN" altLang="en-US" sz="2800" b="1">
                <a:solidFill>
                  <a:srgbClr val="FF0000"/>
                </a:solidFill>
                <a:hlinkClick r:id="rId3" action="ppaction://hlinksldjump"/>
              </a:rPr>
              <a:t>大豆等</a:t>
            </a:r>
            <a:r>
              <a:rPr lang="zh-CN" altLang="en-US" sz="2800" b="1">
                <a:solidFill>
                  <a:srgbClr val="FF0000"/>
                </a:solidFill>
              </a:rPr>
              <a:t>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4932" name="矩形 124931"/>
          <p:cNvSpPr>
            <a:spLocks noChangeArrowheads="1" noChangeShapeType="1" noTextEdit="1"/>
          </p:cNvSpPr>
          <p:nvPr/>
        </p:nvSpPr>
        <p:spPr bwMode="auto">
          <a:xfrm>
            <a:off x="3635375" y="3789363"/>
            <a:ext cx="1981200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黑土地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bldLvl="0" animBg="1"/>
      <p:bldP spid="1249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文本占位符 125954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58825" y="292100"/>
            <a:ext cx="4648200" cy="6092825"/>
          </a:xfrm>
        </p:spPr>
      </p:pic>
      <p:pic>
        <p:nvPicPr>
          <p:cNvPr id="28674" name="图片 12595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517525"/>
            <a:ext cx="3363913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7" name="矩形 125956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6624637" cy="12239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黄土地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--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华北平原</a:t>
            </a:r>
          </a:p>
        </p:txBody>
      </p:sp>
      <p:sp>
        <p:nvSpPr>
          <p:cNvPr id="125958" name="文本框 125957"/>
          <p:cNvSpPr txBox="1">
            <a:spLocks noChangeArrowheads="1"/>
          </p:cNvSpPr>
          <p:nvPr/>
        </p:nvSpPr>
        <p:spPr bwMode="auto">
          <a:xfrm>
            <a:off x="277813" y="5087938"/>
            <a:ext cx="896461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FF00"/>
                </a:solidFill>
                <a:ea typeface="微软雅黑" pitchFamily="34" charset="-122"/>
              </a:rPr>
              <a:t>华北平原：</a:t>
            </a:r>
            <a:r>
              <a:rPr lang="zh-CN" altLang="en-US" sz="2800" b="1">
                <a:solidFill>
                  <a:srgbClr val="FFFF00"/>
                </a:solidFill>
              </a:rPr>
              <a:t>由黄河、海河等冲积而成，土壤为黄壤，被称为“黄土地”是我国的第二大平原，主要的农作物有冬小麦、玉米、花生、</a:t>
            </a:r>
            <a:r>
              <a:rPr lang="zh-CN" altLang="en-US" sz="2800" b="1">
                <a:solidFill>
                  <a:srgbClr val="FFFF00"/>
                </a:solidFill>
                <a:hlinkClick r:id="rId4" action="ppaction://hlinksldjump"/>
              </a:rPr>
              <a:t>棉花等</a:t>
            </a:r>
            <a:r>
              <a:rPr lang="zh-CN" altLang="en-US" sz="2800" b="1">
                <a:solidFill>
                  <a:srgbClr val="FFFF0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5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5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29025" descr="褐色大理石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557338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200" b="1">
                <a:solidFill>
                  <a:srgbClr val="FF0066"/>
                </a:solidFill>
              </a:rPr>
              <a:t>东北小麦、玉米和大豆</a:t>
            </a:r>
          </a:p>
        </p:txBody>
      </p:sp>
      <p:pic>
        <p:nvPicPr>
          <p:cNvPr id="29698" name="文本占位符 129026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225" y="1069975"/>
            <a:ext cx="4654550" cy="5229225"/>
          </a:xfrm>
        </p:spPr>
      </p:pic>
      <p:pic>
        <p:nvPicPr>
          <p:cNvPr id="29699" name="图片 1290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77925"/>
            <a:ext cx="45005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图片 12902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373438"/>
            <a:ext cx="4500562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文本框 129029" descr="再生纸"/>
          <p:cNvSpPr txBox="1">
            <a:spLocks noChangeArrowheads="1"/>
          </p:cNvSpPr>
          <p:nvPr/>
        </p:nvSpPr>
        <p:spPr bwMode="auto">
          <a:xfrm>
            <a:off x="1042988" y="6092825"/>
            <a:ext cx="1296987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99"/>
                </a:solidFill>
                <a:hlinkClick r:id="rId5" action="ppaction://hlinksldjump"/>
              </a:rPr>
              <a:t>春小麦</a:t>
            </a:r>
            <a:endParaRPr lang="zh-CN" altLang="en-US" sz="2400" b="1">
              <a:solidFill>
                <a:srgbClr val="003399"/>
              </a:solidFill>
            </a:endParaRPr>
          </a:p>
        </p:txBody>
      </p:sp>
      <p:pic>
        <p:nvPicPr>
          <p:cNvPr id="29702" name="Picture 2" descr="C:\Users\zyglb\Desktop\标题33\探究新知1.png探究新知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925" y="-57150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文本占位符 130050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" y="1146175"/>
            <a:ext cx="4006850" cy="5229225"/>
          </a:xfrm>
        </p:spPr>
      </p:pic>
      <p:sp>
        <p:nvSpPr>
          <p:cNvPr id="30722" name="文本框 130051" descr="再生纸"/>
          <p:cNvSpPr txBox="1">
            <a:spLocks noChangeArrowheads="1"/>
          </p:cNvSpPr>
          <p:nvPr/>
        </p:nvSpPr>
        <p:spPr bwMode="auto">
          <a:xfrm>
            <a:off x="1042988" y="6092825"/>
            <a:ext cx="1296987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99"/>
                </a:solidFill>
                <a:hlinkClick r:id="rId3" action="ppaction://hlinksldjump"/>
              </a:rPr>
              <a:t>冬小麦</a:t>
            </a:r>
            <a:endParaRPr lang="zh-CN" altLang="en-US" sz="2400" b="1">
              <a:solidFill>
                <a:srgbClr val="003399"/>
              </a:solidFill>
            </a:endParaRPr>
          </a:p>
        </p:txBody>
      </p:sp>
      <p:pic>
        <p:nvPicPr>
          <p:cNvPr id="30723" name="图片 13005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3525" y="1184275"/>
            <a:ext cx="50038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图片 13005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30675" y="3473450"/>
            <a:ext cx="50038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标题 130054" descr="褐色大理石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403350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200" b="1">
                <a:solidFill>
                  <a:srgbClr val="FF0066"/>
                </a:solidFill>
              </a:rPr>
              <a:t>华北冬小麦、棉花和花生</a:t>
            </a:r>
          </a:p>
        </p:txBody>
      </p:sp>
      <p:pic>
        <p:nvPicPr>
          <p:cNvPr id="30726" name="Picture 2" descr="C:\Users\zyglb\Desktop\标题33\探究新知1.png探究新知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925" y="-57150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03" name="Group 275"/>
          <p:cNvGraphicFramePr>
            <a:graphicFrameLocks noGrp="1"/>
          </p:cNvGraphicFramePr>
          <p:nvPr>
            <p:ph idx="4294967295"/>
          </p:nvPr>
        </p:nvGraphicFramePr>
        <p:xfrm>
          <a:off x="142875" y="785813"/>
          <a:ext cx="8858250" cy="5568950"/>
        </p:xfrm>
        <a:graphic>
          <a:graphicData uri="http://schemas.openxmlformats.org/drawingml/2006/table">
            <a:tbl>
              <a:tblPr/>
              <a:tblGrid>
                <a:gridCol w="506413"/>
                <a:gridCol w="1422400"/>
                <a:gridCol w="3714750"/>
                <a:gridCol w="3214687"/>
              </a:tblGrid>
              <a:tr h="4064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楷体_GB2312"/>
                          <a:cs typeface="楷体_GB2312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楷体_GB2312"/>
                          <a:cs typeface="楷体_GB2312"/>
                        </a:rPr>
                        <a:t>黑土地”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楷体_GB2312"/>
                          <a:cs typeface="楷体_GB2312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楷体_GB2312"/>
                          <a:cs typeface="楷体_GB2312"/>
                        </a:rPr>
                        <a:t>黄土地”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位置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耕地类型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自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然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地形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温度带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干湿区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23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农作物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农作物熟制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开发历史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" name="Group 82"/>
          <p:cNvGrpSpPr>
            <a:grpSpLocks/>
          </p:cNvGrpSpPr>
          <p:nvPr/>
        </p:nvGrpSpPr>
        <p:grpSpPr bwMode="auto">
          <a:xfrm>
            <a:off x="2143125" y="1357313"/>
            <a:ext cx="6572250" cy="431800"/>
            <a:chOff x="1582" y="798"/>
            <a:chExt cx="3148" cy="488"/>
          </a:xfrm>
        </p:grpSpPr>
        <p:sp>
          <p:nvSpPr>
            <p:cNvPr id="31813" name="Text Box 83"/>
            <p:cNvSpPr txBox="1">
              <a:spLocks noChangeArrowheads="1"/>
            </p:cNvSpPr>
            <p:nvPr/>
          </p:nvSpPr>
          <p:spPr bwMode="auto">
            <a:xfrm>
              <a:off x="3361" y="798"/>
              <a:ext cx="1369" cy="488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华北平原、黄土高原</a:t>
              </a:r>
            </a:p>
          </p:txBody>
        </p:sp>
        <p:sp>
          <p:nvSpPr>
            <p:cNvPr id="31814" name="Text Box 84"/>
            <p:cNvSpPr txBox="1">
              <a:spLocks noChangeArrowheads="1"/>
            </p:cNvSpPr>
            <p:nvPr/>
          </p:nvSpPr>
          <p:spPr bwMode="auto">
            <a:xfrm>
              <a:off x="1582" y="798"/>
              <a:ext cx="816" cy="48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东北平原</a:t>
              </a:r>
            </a:p>
          </p:txBody>
        </p:sp>
      </p:grpSp>
      <p:grpSp>
        <p:nvGrpSpPr>
          <p:cNvPr id="5" name="Group 85"/>
          <p:cNvGrpSpPr>
            <a:grpSpLocks/>
          </p:cNvGrpSpPr>
          <p:nvPr/>
        </p:nvGrpSpPr>
        <p:grpSpPr bwMode="auto">
          <a:xfrm>
            <a:off x="2143125" y="2071688"/>
            <a:ext cx="4857750" cy="430212"/>
            <a:chOff x="1244" y="1248"/>
            <a:chExt cx="3509" cy="271"/>
          </a:xfrm>
        </p:grpSpPr>
        <p:sp>
          <p:nvSpPr>
            <p:cNvPr id="31811" name="Text Box 86"/>
            <p:cNvSpPr txBox="1">
              <a:spLocks noChangeArrowheads="1"/>
            </p:cNvSpPr>
            <p:nvPr/>
          </p:nvSpPr>
          <p:spPr bwMode="auto">
            <a:xfrm>
              <a:off x="1244" y="1248"/>
              <a:ext cx="774" cy="27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旱地</a:t>
              </a:r>
              <a:r>
                <a:rPr lang="zh-CN" altLang="en-US" sz="2200">
                  <a:solidFill>
                    <a:schemeClr val="bg2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31812" name="Text Box 87"/>
            <p:cNvSpPr txBox="1">
              <a:spLocks noChangeArrowheads="1"/>
            </p:cNvSpPr>
            <p:nvPr/>
          </p:nvSpPr>
          <p:spPr bwMode="auto">
            <a:xfrm>
              <a:off x="3975" y="1248"/>
              <a:ext cx="778" cy="27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旱地</a:t>
              </a:r>
              <a:r>
                <a:rPr lang="zh-CN" altLang="en-US" sz="2200">
                  <a:solidFill>
                    <a:schemeClr val="bg2"/>
                  </a:solidFill>
                  <a:latin typeface="Times New Roman" pitchFamily="18" charset="0"/>
                </a:rPr>
                <a:t> </a:t>
              </a:r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143125" y="2714625"/>
            <a:ext cx="6499225" cy="430213"/>
            <a:chOff x="1241" y="1680"/>
            <a:chExt cx="2904" cy="452"/>
          </a:xfrm>
        </p:grpSpPr>
        <p:sp>
          <p:nvSpPr>
            <p:cNvPr id="31809" name="Text Box 89"/>
            <p:cNvSpPr txBox="1">
              <a:spLocks noChangeArrowheads="1"/>
            </p:cNvSpPr>
            <p:nvPr/>
          </p:nvSpPr>
          <p:spPr bwMode="auto">
            <a:xfrm>
              <a:off x="1241" y="1680"/>
              <a:ext cx="606" cy="45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东北平原</a:t>
              </a:r>
              <a:r>
                <a:rPr lang="zh-CN" altLang="en-US" sz="2200">
                  <a:solidFill>
                    <a:schemeClr val="bg2"/>
                  </a:solidFill>
                  <a:latin typeface="宋体" charset="-122"/>
                </a:rPr>
                <a:t> </a:t>
              </a:r>
            </a:p>
          </p:txBody>
        </p:sp>
        <p:sp>
          <p:nvSpPr>
            <p:cNvPr id="31810" name="Text Box 90"/>
            <p:cNvSpPr txBox="1">
              <a:spLocks noChangeArrowheads="1"/>
            </p:cNvSpPr>
            <p:nvPr/>
          </p:nvSpPr>
          <p:spPr bwMode="auto">
            <a:xfrm>
              <a:off x="2897" y="1680"/>
              <a:ext cx="1248" cy="45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黄土高原、华北平原</a:t>
              </a:r>
              <a:r>
                <a:rPr lang="zh-CN" altLang="en-US" sz="2200">
                  <a:solidFill>
                    <a:schemeClr val="bg2"/>
                  </a:solidFill>
                  <a:latin typeface="宋体" charset="-122"/>
                </a:rPr>
                <a:t> </a:t>
              </a:r>
            </a:p>
          </p:txBody>
        </p:sp>
      </p:grpSp>
      <p:grpSp>
        <p:nvGrpSpPr>
          <p:cNvPr id="7" name="Group 91"/>
          <p:cNvGrpSpPr>
            <a:grpSpLocks/>
          </p:cNvGrpSpPr>
          <p:nvPr/>
        </p:nvGrpSpPr>
        <p:grpSpPr bwMode="auto">
          <a:xfrm>
            <a:off x="2143125" y="3286125"/>
            <a:ext cx="5049838" cy="431800"/>
            <a:chOff x="1344" y="2016"/>
            <a:chExt cx="2180" cy="485"/>
          </a:xfrm>
        </p:grpSpPr>
        <p:sp>
          <p:nvSpPr>
            <p:cNvPr id="31807" name="Text Box 92"/>
            <p:cNvSpPr txBox="1">
              <a:spLocks noChangeArrowheads="1"/>
            </p:cNvSpPr>
            <p:nvPr/>
          </p:nvSpPr>
          <p:spPr bwMode="auto">
            <a:xfrm>
              <a:off x="1344" y="2016"/>
              <a:ext cx="956" cy="48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中温带和寒温带</a:t>
              </a:r>
              <a:r>
                <a:rPr lang="zh-CN" altLang="en-US" sz="2200">
                  <a:solidFill>
                    <a:schemeClr val="bg2"/>
                  </a:solidFill>
                  <a:latin typeface="宋体" charset="-122"/>
                </a:rPr>
                <a:t> </a:t>
              </a:r>
            </a:p>
          </p:txBody>
        </p:sp>
        <p:sp>
          <p:nvSpPr>
            <p:cNvPr id="31808" name="Text Box 93"/>
            <p:cNvSpPr txBox="1">
              <a:spLocks noChangeArrowheads="1"/>
            </p:cNvSpPr>
            <p:nvPr/>
          </p:nvSpPr>
          <p:spPr bwMode="auto">
            <a:xfrm>
              <a:off x="2948" y="2016"/>
              <a:ext cx="576" cy="48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暖温带</a:t>
              </a:r>
              <a:r>
                <a:rPr lang="zh-CN" altLang="en-US" sz="2200">
                  <a:solidFill>
                    <a:schemeClr val="bg2"/>
                  </a:solidFill>
                  <a:latin typeface="宋体" charset="-122"/>
                </a:rPr>
                <a:t> </a:t>
              </a:r>
            </a:p>
          </p:txBody>
        </p:sp>
      </p:grpSp>
      <p:grpSp>
        <p:nvGrpSpPr>
          <p:cNvPr id="8" name="Group 94"/>
          <p:cNvGrpSpPr>
            <a:grpSpLocks/>
          </p:cNvGrpSpPr>
          <p:nvPr/>
        </p:nvGrpSpPr>
        <p:grpSpPr bwMode="auto">
          <a:xfrm>
            <a:off x="2143125" y="3857625"/>
            <a:ext cx="6715125" cy="498475"/>
            <a:chOff x="1440" y="2352"/>
            <a:chExt cx="2930" cy="485"/>
          </a:xfrm>
        </p:grpSpPr>
        <p:sp>
          <p:nvSpPr>
            <p:cNvPr id="31805" name="Text Box 95"/>
            <p:cNvSpPr txBox="1">
              <a:spLocks noChangeArrowheads="1"/>
            </p:cNvSpPr>
            <p:nvPr/>
          </p:nvSpPr>
          <p:spPr bwMode="auto">
            <a:xfrm>
              <a:off x="1440" y="2352"/>
              <a:ext cx="966" cy="41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湿润和半湿润区</a:t>
              </a:r>
              <a:r>
                <a:rPr lang="zh-CN" altLang="en-US" sz="2200">
                  <a:solidFill>
                    <a:schemeClr val="bg2"/>
                  </a:solidFill>
                  <a:latin typeface="宋体" charset="-122"/>
                </a:rPr>
                <a:t> </a:t>
              </a:r>
            </a:p>
          </p:txBody>
        </p:sp>
        <p:sp>
          <p:nvSpPr>
            <p:cNvPr id="31806" name="Text Box 96"/>
            <p:cNvSpPr txBox="1">
              <a:spLocks noChangeArrowheads="1"/>
            </p:cNvSpPr>
            <p:nvPr/>
          </p:nvSpPr>
          <p:spPr bwMode="auto">
            <a:xfrm>
              <a:off x="3074" y="2352"/>
              <a:ext cx="1296" cy="48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半湿润和半干旱区</a:t>
              </a:r>
              <a:r>
                <a:rPr lang="zh-CN" altLang="en-US" sz="2200">
                  <a:solidFill>
                    <a:schemeClr val="bg2"/>
                  </a:solidFill>
                  <a:latin typeface="宋体" charset="-122"/>
                </a:rPr>
                <a:t> </a:t>
              </a:r>
            </a:p>
          </p:txBody>
        </p:sp>
      </p:grpSp>
      <p:grpSp>
        <p:nvGrpSpPr>
          <p:cNvPr id="9" name="Group 97"/>
          <p:cNvGrpSpPr>
            <a:grpSpLocks/>
          </p:cNvGrpSpPr>
          <p:nvPr/>
        </p:nvGrpSpPr>
        <p:grpSpPr bwMode="auto">
          <a:xfrm>
            <a:off x="2212975" y="4500563"/>
            <a:ext cx="6361113" cy="938212"/>
            <a:chOff x="1466" y="2640"/>
            <a:chExt cx="2349" cy="922"/>
          </a:xfrm>
        </p:grpSpPr>
        <p:sp>
          <p:nvSpPr>
            <p:cNvPr id="31803" name="Text Box 98"/>
            <p:cNvSpPr txBox="1">
              <a:spLocks noChangeArrowheads="1"/>
            </p:cNvSpPr>
            <p:nvPr/>
          </p:nvSpPr>
          <p:spPr bwMode="auto">
            <a:xfrm>
              <a:off x="1466" y="2640"/>
              <a:ext cx="739" cy="92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春小麦、玉米、</a:t>
              </a:r>
              <a:endParaRPr lang="en-US" altLang="zh-CN" sz="2200" b="1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大豆、甜菜 </a:t>
              </a:r>
            </a:p>
          </p:txBody>
        </p:sp>
        <p:sp>
          <p:nvSpPr>
            <p:cNvPr id="31804" name="Text Box 99"/>
            <p:cNvSpPr txBox="1">
              <a:spLocks noChangeArrowheads="1"/>
            </p:cNvSpPr>
            <p:nvPr/>
          </p:nvSpPr>
          <p:spPr bwMode="auto">
            <a:xfrm>
              <a:off x="2812" y="2640"/>
              <a:ext cx="1003" cy="92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冬小麦、玉米、谷子、</a:t>
              </a:r>
              <a:endParaRPr lang="en-US" altLang="zh-CN" sz="2200" b="1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花生、棉花 </a:t>
              </a:r>
            </a:p>
          </p:txBody>
        </p:sp>
      </p:grpSp>
      <p:grpSp>
        <p:nvGrpSpPr>
          <p:cNvPr id="10" name="Group 100"/>
          <p:cNvGrpSpPr>
            <a:grpSpLocks/>
          </p:cNvGrpSpPr>
          <p:nvPr/>
        </p:nvGrpSpPr>
        <p:grpSpPr bwMode="auto">
          <a:xfrm>
            <a:off x="2241550" y="5505450"/>
            <a:ext cx="6424613" cy="452438"/>
            <a:chOff x="1406" y="2893"/>
            <a:chExt cx="4047" cy="285"/>
          </a:xfrm>
        </p:grpSpPr>
        <p:sp>
          <p:nvSpPr>
            <p:cNvPr id="31801" name="Text Box 101"/>
            <p:cNvSpPr txBox="1">
              <a:spLocks noChangeArrowheads="1"/>
            </p:cNvSpPr>
            <p:nvPr/>
          </p:nvSpPr>
          <p:spPr bwMode="auto">
            <a:xfrm>
              <a:off x="1406" y="2907"/>
              <a:ext cx="855" cy="27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一年一熟</a:t>
              </a:r>
              <a:r>
                <a:rPr lang="zh-CN" altLang="en-US" sz="2200">
                  <a:solidFill>
                    <a:schemeClr val="bg2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31802" name="Text Box 102"/>
            <p:cNvSpPr txBox="1">
              <a:spLocks noChangeArrowheads="1"/>
            </p:cNvSpPr>
            <p:nvPr/>
          </p:nvSpPr>
          <p:spPr bwMode="auto">
            <a:xfrm>
              <a:off x="3698" y="2893"/>
              <a:ext cx="1755" cy="27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两年三熟或一年两熟</a:t>
              </a:r>
              <a:r>
                <a:rPr lang="zh-CN" altLang="en-US" sz="2200">
                  <a:solidFill>
                    <a:schemeClr val="bg2"/>
                  </a:solidFill>
                  <a:latin typeface="Times New Roman" pitchFamily="18" charset="0"/>
                </a:rPr>
                <a:t> </a:t>
              </a:r>
            </a:p>
          </p:txBody>
        </p:sp>
      </p:grpSp>
      <p:grpSp>
        <p:nvGrpSpPr>
          <p:cNvPr id="11" name="Group 103"/>
          <p:cNvGrpSpPr>
            <a:grpSpLocks/>
          </p:cNvGrpSpPr>
          <p:nvPr/>
        </p:nvGrpSpPr>
        <p:grpSpPr bwMode="auto">
          <a:xfrm>
            <a:off x="2549525" y="5978525"/>
            <a:ext cx="4572000" cy="434975"/>
            <a:chOff x="1392" y="3357"/>
            <a:chExt cx="2880" cy="274"/>
          </a:xfrm>
        </p:grpSpPr>
        <p:sp>
          <p:nvSpPr>
            <p:cNvPr id="31799" name="Text Box 104"/>
            <p:cNvSpPr txBox="1">
              <a:spLocks noChangeArrowheads="1"/>
            </p:cNvSpPr>
            <p:nvPr/>
          </p:nvSpPr>
          <p:spPr bwMode="auto">
            <a:xfrm>
              <a:off x="1392" y="3360"/>
              <a:ext cx="585" cy="27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较短</a:t>
              </a:r>
            </a:p>
          </p:txBody>
        </p:sp>
        <p:sp>
          <p:nvSpPr>
            <p:cNvPr id="31800" name="Text Box 105"/>
            <p:cNvSpPr txBox="1">
              <a:spLocks noChangeArrowheads="1"/>
            </p:cNvSpPr>
            <p:nvPr/>
          </p:nvSpPr>
          <p:spPr bwMode="auto">
            <a:xfrm>
              <a:off x="3732" y="3357"/>
              <a:ext cx="540" cy="27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200" b="1">
                  <a:latin typeface="Times New Roman" pitchFamily="18" charset="0"/>
                </a:rPr>
                <a:t>悠久 </a:t>
              </a:r>
            </a:p>
          </p:txBody>
        </p:sp>
      </p:grpSp>
      <p:sp>
        <p:nvSpPr>
          <p:cNvPr id="31797" name="Rectangle 261"/>
          <p:cNvSpPr>
            <a:spLocks noChangeArrowheads="1"/>
          </p:cNvSpPr>
          <p:nvPr/>
        </p:nvSpPr>
        <p:spPr bwMode="auto">
          <a:xfrm>
            <a:off x="2592388" y="139700"/>
            <a:ext cx="6048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CC0000"/>
                </a:solidFill>
              </a:rPr>
              <a:t>黄土地与黑土地的差异</a:t>
            </a:r>
          </a:p>
        </p:txBody>
      </p:sp>
      <p:pic>
        <p:nvPicPr>
          <p:cNvPr id="31798" name="Picture 2" descr="C:\Users\zyglb\Desktop\标题33\探究新知1.png探究新知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725" y="-68263"/>
            <a:ext cx="2232025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文本占位符 118785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334000"/>
          </a:xfrm>
        </p:spPr>
      </p:pic>
      <p:sp>
        <p:nvSpPr>
          <p:cNvPr id="32770" name="文本框 118786"/>
          <p:cNvSpPr txBox="1">
            <a:spLocks noChangeArrowheads="1"/>
          </p:cNvSpPr>
          <p:nvPr/>
        </p:nvSpPr>
        <p:spPr bwMode="auto">
          <a:xfrm>
            <a:off x="685800" y="5715000"/>
            <a:ext cx="3810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/>
          </a:p>
        </p:txBody>
      </p:sp>
      <p:sp>
        <p:nvSpPr>
          <p:cNvPr id="118788" name="文本框 118787" descr="绿色大理石"/>
          <p:cNvSpPr txBox="1">
            <a:spLocks noChangeArrowheads="1"/>
          </p:cNvSpPr>
          <p:nvPr/>
        </p:nvSpPr>
        <p:spPr bwMode="auto">
          <a:xfrm>
            <a:off x="0" y="5334000"/>
            <a:ext cx="91440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</a:rPr>
              <a:t>石油：有我国第一大油田</a:t>
            </a:r>
            <a:r>
              <a:rPr lang="en-US" altLang="zh-CN" sz="2400" b="1">
                <a:solidFill>
                  <a:srgbClr val="FF3300"/>
                </a:solidFill>
              </a:rPr>
              <a:t>---</a:t>
            </a:r>
            <a:r>
              <a:rPr lang="zh-CN" altLang="en-US" sz="2400" b="1">
                <a:solidFill>
                  <a:srgbClr val="FF3300"/>
                </a:solidFill>
              </a:rPr>
              <a:t>大庆油田，第二大油田</a:t>
            </a:r>
            <a:r>
              <a:rPr lang="en-US" altLang="zh-CN" sz="2400" b="1">
                <a:solidFill>
                  <a:srgbClr val="FF3300"/>
                </a:solidFill>
              </a:rPr>
              <a:t>---</a:t>
            </a:r>
            <a:r>
              <a:rPr lang="zh-CN" altLang="en-US" sz="2400" b="1">
                <a:solidFill>
                  <a:srgbClr val="FF3300"/>
                </a:solidFill>
              </a:rPr>
              <a:t>胜利油田</a:t>
            </a:r>
            <a:endParaRPr lang="zh-CN" altLang="en-US" sz="2000" b="1">
              <a:solidFill>
                <a:srgbClr val="FF3300"/>
              </a:solidFill>
            </a:endParaRPr>
          </a:p>
        </p:txBody>
      </p:sp>
      <p:sp>
        <p:nvSpPr>
          <p:cNvPr id="118789" name="文本框 118788"/>
          <p:cNvSpPr txBox="1">
            <a:spLocks noChangeArrowheads="1"/>
          </p:cNvSpPr>
          <p:nvPr/>
        </p:nvSpPr>
        <p:spPr bwMode="auto">
          <a:xfrm>
            <a:off x="4876800" y="5805488"/>
            <a:ext cx="426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CC"/>
                </a:solidFill>
              </a:rPr>
              <a:t>铁矿：鞍山、迁安等大型铁矿。</a:t>
            </a:r>
          </a:p>
        </p:txBody>
      </p:sp>
      <p:sp>
        <p:nvSpPr>
          <p:cNvPr id="118790" name="文本框 118789"/>
          <p:cNvSpPr txBox="1">
            <a:spLocks noChangeArrowheads="1"/>
          </p:cNvSpPr>
          <p:nvPr/>
        </p:nvSpPr>
        <p:spPr bwMode="auto">
          <a:xfrm>
            <a:off x="0" y="6338888"/>
            <a:ext cx="9144000" cy="528637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两大工业基地：京津唐   、   辽中南</a:t>
            </a:r>
          </a:p>
        </p:txBody>
      </p:sp>
      <p:sp>
        <p:nvSpPr>
          <p:cNvPr id="118791" name="椭圆 118790"/>
          <p:cNvSpPr>
            <a:spLocks noChangeArrowheads="1"/>
          </p:cNvSpPr>
          <p:nvPr/>
        </p:nvSpPr>
        <p:spPr bwMode="auto">
          <a:xfrm>
            <a:off x="6553200" y="1219200"/>
            <a:ext cx="609600" cy="762000"/>
          </a:xfrm>
          <a:prstGeom prst="ellipse">
            <a:avLst/>
          </a:prstGeom>
          <a:noFill/>
          <a:ln w="2857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18792" name="椭圆 118791"/>
          <p:cNvSpPr>
            <a:spLocks noChangeArrowheads="1"/>
          </p:cNvSpPr>
          <p:nvPr/>
        </p:nvSpPr>
        <p:spPr bwMode="auto">
          <a:xfrm>
            <a:off x="5181600" y="3733800"/>
            <a:ext cx="609600" cy="762000"/>
          </a:xfrm>
          <a:prstGeom prst="ellipse">
            <a:avLst/>
          </a:prstGeom>
          <a:noFill/>
          <a:ln w="2857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18793" name="椭圆 118792"/>
          <p:cNvSpPr>
            <a:spLocks noChangeArrowheads="1"/>
          </p:cNvSpPr>
          <p:nvPr/>
        </p:nvSpPr>
        <p:spPr bwMode="auto">
          <a:xfrm>
            <a:off x="3886200" y="2819400"/>
            <a:ext cx="609600" cy="7620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18794" name="椭圆 118793"/>
          <p:cNvSpPr>
            <a:spLocks noChangeArrowheads="1"/>
          </p:cNvSpPr>
          <p:nvPr/>
        </p:nvSpPr>
        <p:spPr bwMode="auto">
          <a:xfrm>
            <a:off x="3200400" y="3124200"/>
            <a:ext cx="609600" cy="7620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18795" name="椭圆 118794"/>
          <p:cNvSpPr>
            <a:spLocks noChangeArrowheads="1"/>
          </p:cNvSpPr>
          <p:nvPr/>
        </p:nvSpPr>
        <p:spPr bwMode="auto">
          <a:xfrm>
            <a:off x="6324600" y="2743200"/>
            <a:ext cx="609600" cy="533400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18796" name="椭圆 118795"/>
          <p:cNvSpPr>
            <a:spLocks noChangeArrowheads="1"/>
          </p:cNvSpPr>
          <p:nvPr/>
        </p:nvSpPr>
        <p:spPr bwMode="auto">
          <a:xfrm>
            <a:off x="5486400" y="2819400"/>
            <a:ext cx="609600" cy="533400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18797" name="矩形 118796"/>
          <p:cNvSpPr>
            <a:spLocks noChangeArrowheads="1"/>
          </p:cNvSpPr>
          <p:nvPr/>
        </p:nvSpPr>
        <p:spPr bwMode="auto">
          <a:xfrm>
            <a:off x="4572000" y="2667000"/>
            <a:ext cx="1295400" cy="9906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18798" name="矩形 118797"/>
          <p:cNvSpPr>
            <a:spLocks noChangeArrowheads="1"/>
          </p:cNvSpPr>
          <p:nvPr/>
        </p:nvSpPr>
        <p:spPr bwMode="auto">
          <a:xfrm>
            <a:off x="6172200" y="2514600"/>
            <a:ext cx="1143000" cy="9144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18799" name="矩形 118798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8191500" cy="12541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2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北方地区煤、铁、石油等矿产资源十分丰富。</a:t>
            </a:r>
          </a:p>
        </p:txBody>
      </p:sp>
      <p:sp>
        <p:nvSpPr>
          <p:cNvPr id="118800" name="矩形 118799"/>
          <p:cNvSpPr>
            <a:spLocks noChangeArrowheads="1"/>
          </p:cNvSpPr>
          <p:nvPr/>
        </p:nvSpPr>
        <p:spPr bwMode="auto">
          <a:xfrm>
            <a:off x="0" y="5789613"/>
            <a:ext cx="477996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</a:rPr>
              <a:t>煤矿：有大同、神府等特大煤矿。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8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8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8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8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1" grpId="0" bldLvl="0" animBg="1"/>
      <p:bldP spid="118792" grpId="0" bldLvl="0" animBg="1"/>
      <p:bldP spid="118793" grpId="0" bldLvl="0" animBg="1"/>
      <p:bldP spid="118794" grpId="0" bldLvl="0" animBg="1"/>
      <p:bldP spid="118795" grpId="0" bldLvl="0" animBg="1"/>
      <p:bldP spid="118796" grpId="0" bldLvl="0" animBg="1"/>
      <p:bldP spid="11879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3107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文本占位符 131074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400550" y="990600"/>
            <a:ext cx="4787900" cy="5373688"/>
          </a:xfrm>
        </p:spPr>
      </p:pic>
      <p:sp>
        <p:nvSpPr>
          <p:cNvPr id="33795" name="矩形 131075" descr="褐色大理石"/>
          <p:cNvSpPr>
            <a:spLocks noChangeArrowheads="1"/>
          </p:cNvSpPr>
          <p:nvPr/>
        </p:nvSpPr>
        <p:spPr bwMode="auto">
          <a:xfrm>
            <a:off x="0" y="0"/>
            <a:ext cx="9144000" cy="1444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4400" b="1">
                <a:solidFill>
                  <a:srgbClr val="FF0066"/>
                </a:solidFill>
              </a:rPr>
              <a:t>大庆油田和胜利油田</a:t>
            </a:r>
          </a:p>
        </p:txBody>
      </p:sp>
      <p:pic>
        <p:nvPicPr>
          <p:cNvPr id="33796" name="图片 13107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66800"/>
            <a:ext cx="4356100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2" descr="C:\Users\zyglb\Desktop\标题33\探究新知1.png探究新知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500" y="-68263"/>
            <a:ext cx="2232025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3312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4818" name="矩形 133123" descr="褐色大理石"/>
          <p:cNvSpPr>
            <a:spLocks noChangeArrowheads="1"/>
          </p:cNvSpPr>
          <p:nvPr/>
        </p:nvSpPr>
        <p:spPr bwMode="auto">
          <a:xfrm>
            <a:off x="601663" y="479425"/>
            <a:ext cx="8377237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4400" b="1">
                <a:solidFill>
                  <a:srgbClr val="FF0066"/>
                </a:solidFill>
              </a:rPr>
              <a:t>大同、神府等大型煤矿</a:t>
            </a:r>
          </a:p>
        </p:txBody>
      </p:sp>
      <p:pic>
        <p:nvPicPr>
          <p:cNvPr id="34819" name="文本占位符 133125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00200"/>
            <a:ext cx="4427538" cy="4637088"/>
          </a:xfrm>
        </p:spPr>
      </p:pic>
      <p:pic>
        <p:nvPicPr>
          <p:cNvPr id="34820" name="图片 1331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628775"/>
            <a:ext cx="43561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" descr="C:\Users\zyglb\Desktop\标题33\探究新知1.png探究新知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7950" y="-101600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文本占位符 132098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197475" y="1077913"/>
            <a:ext cx="3924300" cy="5373687"/>
          </a:xfrm>
        </p:spPr>
      </p:pic>
      <p:pic>
        <p:nvPicPr>
          <p:cNvPr id="35842" name="图片 13209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" y="3511550"/>
            <a:ext cx="5148263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图片 13210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50" y="869950"/>
            <a:ext cx="51117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标题 132101" descr="褐色大理石"/>
          <p:cNvSpPr>
            <a:spLocks noGrp="1"/>
          </p:cNvSpPr>
          <p:nvPr>
            <p:ph type="title" idx="4294967295"/>
          </p:nvPr>
        </p:nvSpPr>
        <p:spPr>
          <a:xfrm>
            <a:off x="2687638" y="76200"/>
            <a:ext cx="6259512" cy="923925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200" b="1">
                <a:solidFill>
                  <a:srgbClr val="FF0066"/>
                </a:solidFill>
              </a:rPr>
              <a:t>鞍山、迁安等大型铁矿钢企</a:t>
            </a:r>
          </a:p>
        </p:txBody>
      </p:sp>
      <p:pic>
        <p:nvPicPr>
          <p:cNvPr id="35845" name="Picture 2" descr="C:\Users\zyglb\Desktop\标题33\探究新知1.png探究新知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" y="-57150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C:\Users\zyglb\Desktop\标题33\学习目标1.png学习目标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63525"/>
            <a:ext cx="22066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723900" y="1798638"/>
            <a:ext cx="765333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/>
              <a:t>1.</a:t>
            </a:r>
            <a:r>
              <a:rPr lang="zh-CN" altLang="en-US" sz="2400" b="1"/>
              <a:t>了解北方地区地形，范围、气候，土壤，资源等自然环境的差异。</a:t>
            </a:r>
          </a:p>
          <a:p>
            <a:pPr>
              <a:buFont typeface="Arial" charset="0"/>
              <a:buNone/>
            </a:pPr>
            <a:r>
              <a:rPr lang="en-US" altLang="zh-CN" sz="2400" b="1"/>
              <a:t>2.</a:t>
            </a:r>
            <a:r>
              <a:rPr lang="zh-CN" altLang="en-US" sz="2400" b="1"/>
              <a:t>分析北方地区农业生产的特点。</a:t>
            </a:r>
          </a:p>
          <a:p>
            <a:pPr>
              <a:buFont typeface="Arial" charset="0"/>
              <a:buNone/>
            </a:pPr>
            <a:r>
              <a:rPr lang="en-US" altLang="zh-CN" sz="2400" b="1"/>
              <a:t>3.</a:t>
            </a:r>
            <a:r>
              <a:rPr lang="zh-CN" altLang="en-US" sz="2400" b="1"/>
              <a:t>了解北方地区耕作制度，农作物，民俗民风等方面的差异</a:t>
            </a:r>
            <a:r>
              <a:rPr lang="zh-CN" altLang="en-US" sz="2400"/>
              <a:t>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19809"/>
          <p:cNvSpPr>
            <a:spLocks noGrp="1"/>
          </p:cNvSpPr>
          <p:nvPr>
            <p:ph type="title" idx="4294967295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6866" name="文本占位符 119810"/>
          <p:cNvPicPr>
            <a:picLocks noGrp="1" noChangeAspect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96938" y="28575"/>
            <a:ext cx="8213725" cy="3727450"/>
          </a:xfrm>
          <a:solidFill>
            <a:srgbClr val="FFFFFF"/>
          </a:solidFill>
        </p:spPr>
      </p:pic>
      <p:graphicFrame>
        <p:nvGraphicFramePr>
          <p:cNvPr id="119812" name="内容占位符 119811"/>
          <p:cNvGraphicFramePr>
            <a:graphicFrameLocks noGrp="1"/>
          </p:cNvGraphicFramePr>
          <p:nvPr>
            <p:ph idx="4294967295"/>
          </p:nvPr>
        </p:nvGraphicFramePr>
        <p:xfrm>
          <a:off x="547688" y="3795713"/>
          <a:ext cx="8410575" cy="2624137"/>
        </p:xfrm>
        <a:graphic>
          <a:graphicData uri="http://schemas.openxmlformats.org/drawingml/2006/table">
            <a:tbl>
              <a:tblPr/>
              <a:tblGrid>
                <a:gridCol w="2803525"/>
                <a:gridCol w="2803525"/>
                <a:gridCol w="2803525"/>
              </a:tblGrid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比较项目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华北平原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东北平原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温度带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暖温带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中温带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干湿地区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半湿润地区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湿润地区、半湿润地区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植被类型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阔叶落叶林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针叶林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耕作制度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两年三熟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一年一熟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主要农作物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冬小 麦、玉米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春小麦、大豆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  <p:sp>
        <p:nvSpPr>
          <p:cNvPr id="36897" name="文本框 119841"/>
          <p:cNvSpPr txBox="1">
            <a:spLocks noChangeArrowheads="1"/>
          </p:cNvSpPr>
          <p:nvPr/>
        </p:nvSpPr>
        <p:spPr bwMode="auto">
          <a:xfrm>
            <a:off x="-1281113" y="4586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20833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628775"/>
          </a:xfrm>
          <a:solidFill>
            <a:schemeClr val="bg1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zh-CN" altLang="en-US" b="1">
                <a:solidFill>
                  <a:srgbClr val="0033CC"/>
                </a:solidFill>
              </a:rPr>
              <a:t>议一议，东北平原和华北平原农业生产的差异与气候的关系</a:t>
            </a:r>
          </a:p>
        </p:txBody>
      </p:sp>
      <p:sp>
        <p:nvSpPr>
          <p:cNvPr id="120835" name="内容占位符 120834"/>
          <p:cNvSpPr>
            <a:spLocks noGrp="1"/>
          </p:cNvSpPr>
          <p:nvPr>
            <p:ph idx="4294967295"/>
          </p:nvPr>
        </p:nvSpPr>
        <p:spPr>
          <a:xfrm>
            <a:off x="65088" y="2073275"/>
            <a:ext cx="9144000" cy="37211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600" b="1">
                <a:solidFill>
                  <a:srgbClr val="0033CC"/>
                </a:solidFill>
              </a:rPr>
              <a:t>东北平原纬度较高，气温较低，适宜种春小麦、大豆，农作物一年一熟。</a:t>
            </a:r>
          </a:p>
          <a:p>
            <a:r>
              <a:rPr lang="zh-CN" altLang="en-US" sz="3600" b="1">
                <a:solidFill>
                  <a:srgbClr val="0033CC"/>
                </a:solidFill>
              </a:rPr>
              <a:t>华北平原纬度相对较低，气温相比较高，适宜种冬小麦、玉米，农作物两年三熟。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uiExpand="1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占位符 134146" descr="新闻纸"/>
          <p:cNvSpPr>
            <a:spLocks noGrp="1"/>
          </p:cNvSpPr>
          <p:nvPr>
            <p:ph idx="4294967295"/>
          </p:nvPr>
        </p:nvSpPr>
        <p:spPr>
          <a:xfrm>
            <a:off x="250825" y="1268413"/>
            <a:ext cx="8893175" cy="5184775"/>
          </a:xfrm>
          <a:solidFill>
            <a:schemeClr val="bg1"/>
          </a:solidFill>
          <a:ln>
            <a:solidFill>
              <a:srgbClr val="FF0066"/>
            </a:solidFill>
            <a:miter/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1</a:t>
            </a:r>
            <a:r>
              <a:rPr lang="zh-CN" altLang="en-US" sz="2400" b="1"/>
              <a:t>、华北平原是我国重要的农耕区，塑造华北平原的主力军是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/>
              <a:t>（      ）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A</a:t>
            </a:r>
            <a:r>
              <a:rPr lang="zh-CN" altLang="en-US" sz="2400" b="1"/>
              <a:t>、海河      </a:t>
            </a:r>
            <a:r>
              <a:rPr lang="en-US" altLang="zh-CN" sz="2400" b="1"/>
              <a:t>B</a:t>
            </a:r>
            <a:r>
              <a:rPr lang="zh-CN" altLang="en-US" sz="2400" b="1"/>
              <a:t>、长江       </a:t>
            </a:r>
            <a:r>
              <a:rPr lang="en-US" altLang="zh-CN" sz="2400" b="1"/>
              <a:t>C</a:t>
            </a:r>
            <a:r>
              <a:rPr lang="zh-CN" altLang="en-US" sz="2400" b="1"/>
              <a:t>、黄河        </a:t>
            </a:r>
            <a:r>
              <a:rPr lang="en-US" altLang="zh-CN" sz="2400" b="1"/>
              <a:t>D</a:t>
            </a:r>
            <a:r>
              <a:rPr lang="zh-CN" altLang="en-US" sz="2400" b="1"/>
              <a:t>、淮河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2</a:t>
            </a:r>
            <a:r>
              <a:rPr lang="zh-CN" altLang="en-US" sz="2400" b="1"/>
              <a:t>．关于我国北方地区的耕作制度和农作物叙述错误的是（    ）。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A. </a:t>
            </a:r>
            <a:r>
              <a:rPr lang="zh-CN" altLang="en-US" sz="2400" b="1"/>
              <a:t>耕地以旱地为主</a:t>
            </a:r>
            <a:r>
              <a:rPr lang="en-US" altLang="zh-CN" sz="2400" b="1"/>
              <a:t>, </a:t>
            </a:r>
            <a:r>
              <a:rPr lang="zh-CN" altLang="en-US" sz="2400" b="1"/>
              <a:t>是小麦主产区   </a:t>
            </a:r>
            <a:r>
              <a:rPr lang="en-US" altLang="zh-CN" sz="2400" b="1"/>
              <a:t>B. </a:t>
            </a:r>
            <a:r>
              <a:rPr lang="zh-CN" altLang="en-US" sz="2400" b="1"/>
              <a:t>农作物有小麦、棉花、花生、甘蔗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C. </a:t>
            </a:r>
            <a:r>
              <a:rPr lang="zh-CN" altLang="en-US" sz="2400" b="1"/>
              <a:t>华北平原两年三熟               </a:t>
            </a:r>
            <a:r>
              <a:rPr lang="en-US" altLang="zh-CN" sz="2400" b="1"/>
              <a:t>D. </a:t>
            </a:r>
            <a:r>
              <a:rPr lang="zh-CN" altLang="en-US" sz="2400" b="1"/>
              <a:t>东北平原一年一熟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3</a:t>
            </a:r>
            <a:r>
              <a:rPr lang="zh-CN" altLang="en-US" sz="2400" b="1"/>
              <a:t>、关于北方地区位置的叙述，正确的是（      ）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A</a:t>
            </a:r>
            <a:r>
              <a:rPr lang="zh-CN" altLang="en-US" sz="2400" b="1"/>
              <a:t>、东临渤海、黄海，南临南海          </a:t>
            </a:r>
            <a:r>
              <a:rPr lang="en-US" altLang="zh-CN" sz="2400" b="1"/>
              <a:t>B</a:t>
            </a:r>
            <a:r>
              <a:rPr lang="zh-CN" altLang="en-US" sz="2400" b="1"/>
              <a:t>、位于长江以北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C</a:t>
            </a:r>
            <a:r>
              <a:rPr lang="zh-CN" altLang="en-US" sz="2400" b="1"/>
              <a:t>、大兴安岭和青藏高原以东              </a:t>
            </a:r>
            <a:r>
              <a:rPr lang="en-US" altLang="zh-CN" sz="2400" b="1"/>
              <a:t>D</a:t>
            </a:r>
            <a:r>
              <a:rPr lang="zh-CN" altLang="en-US" sz="2400" b="1"/>
              <a:t>、昆仑山脉和古长城以南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4</a:t>
            </a:r>
            <a:r>
              <a:rPr lang="zh-CN" altLang="en-US" sz="2400" b="1"/>
              <a:t>、北方地区的矿产资源丰富主要有（      ）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A</a:t>
            </a:r>
            <a:r>
              <a:rPr lang="zh-CN" altLang="en-US" sz="2400" b="1"/>
              <a:t>、铁、石油、锡                      </a:t>
            </a:r>
            <a:r>
              <a:rPr lang="en-US" altLang="zh-CN" sz="2400" b="1"/>
              <a:t>B</a:t>
            </a:r>
            <a:r>
              <a:rPr lang="zh-CN" altLang="en-US" sz="2400" b="1"/>
              <a:t>、煤、石油、稀土矿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/>
              <a:t>C</a:t>
            </a:r>
            <a:r>
              <a:rPr lang="zh-CN" altLang="en-US" sz="2400" b="1"/>
              <a:t>、煤、铁、石油                      </a:t>
            </a:r>
            <a:r>
              <a:rPr lang="en-US" altLang="zh-CN" sz="2400" b="1"/>
              <a:t>D</a:t>
            </a:r>
            <a:r>
              <a:rPr lang="zh-CN" altLang="en-US" sz="2400" b="1"/>
              <a:t>、铁、钨、铅锌矿</a:t>
            </a:r>
          </a:p>
        </p:txBody>
      </p:sp>
      <p:sp>
        <p:nvSpPr>
          <p:cNvPr id="134149" name="文本框 134148"/>
          <p:cNvSpPr txBox="1">
            <a:spLocks noChangeArrowheads="1"/>
          </p:cNvSpPr>
          <p:nvPr/>
        </p:nvSpPr>
        <p:spPr bwMode="auto">
          <a:xfrm>
            <a:off x="749300" y="1557338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0066"/>
                </a:solidFill>
              </a:rPr>
              <a:t>C</a:t>
            </a:r>
          </a:p>
        </p:txBody>
      </p:sp>
      <p:sp>
        <p:nvSpPr>
          <p:cNvPr id="134150" name="文本框 134149"/>
          <p:cNvSpPr txBox="1">
            <a:spLocks noChangeArrowheads="1"/>
          </p:cNvSpPr>
          <p:nvPr/>
        </p:nvSpPr>
        <p:spPr bwMode="auto">
          <a:xfrm>
            <a:off x="8027988" y="2205038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0066"/>
                </a:solidFill>
              </a:rPr>
              <a:t>B</a:t>
            </a:r>
          </a:p>
        </p:txBody>
      </p:sp>
      <p:sp>
        <p:nvSpPr>
          <p:cNvPr id="134151" name="文本框 134150"/>
          <p:cNvSpPr txBox="1">
            <a:spLocks noChangeArrowheads="1"/>
          </p:cNvSpPr>
          <p:nvPr/>
        </p:nvSpPr>
        <p:spPr bwMode="auto">
          <a:xfrm>
            <a:off x="6011863" y="3573463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0066"/>
                </a:solidFill>
              </a:rPr>
              <a:t>C</a:t>
            </a:r>
          </a:p>
        </p:txBody>
      </p:sp>
      <p:sp>
        <p:nvSpPr>
          <p:cNvPr id="134152" name="文本框 134151"/>
          <p:cNvSpPr txBox="1">
            <a:spLocks noChangeArrowheads="1"/>
          </p:cNvSpPr>
          <p:nvPr/>
        </p:nvSpPr>
        <p:spPr bwMode="auto">
          <a:xfrm>
            <a:off x="5364163" y="4652963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0066"/>
                </a:solidFill>
              </a:rPr>
              <a:t>C</a:t>
            </a:r>
          </a:p>
        </p:txBody>
      </p:sp>
      <p:pic>
        <p:nvPicPr>
          <p:cNvPr id="38918" name="Picture 2" descr="C:\Users\zyglb\Desktop\标题33\学以致用1.png学以致用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19050"/>
            <a:ext cx="223202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/>
      <p:bldP spid="134150" grpId="0"/>
      <p:bldP spid="134151" grpId="0"/>
      <p:bldP spid="1341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zyglb\Desktop\标题33\情境导入1.png情境导入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" y="6350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987675" y="1225550"/>
            <a:ext cx="242252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北国风光，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千里冰封，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万里雪飘。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望长城内外，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惟余莽莽，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大河上下，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顿失滔滔。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790575" y="3873500"/>
            <a:ext cx="160496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-487209" anchor="ctr">
            <a:spAutoFit/>
          </a:bodyPr>
          <a:lstStyle/>
          <a:p>
            <a:pPr>
              <a:buFont typeface="Arial" charset="0"/>
              <a:buNone/>
            </a:pPr>
            <a:endParaRPr lang="zh-CN" altLang="zh-CN">
              <a:latin typeface="Calibri" pitchFamily="34" charset="0"/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2916238" y="260350"/>
            <a:ext cx="24876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solidFill>
                  <a:srgbClr val="FF0000"/>
                </a:solidFill>
                <a:latin typeface="Calibri" pitchFamily="34" charset="0"/>
              </a:rPr>
              <a:t>诗词欣赏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1264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9325" y="768350"/>
            <a:ext cx="7491413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文本占位符 113666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8613" y="763588"/>
            <a:ext cx="8761412" cy="4818062"/>
          </a:xfrm>
          <a:solidFill>
            <a:srgbClr val="FFFFFF"/>
          </a:solidFill>
        </p:spPr>
      </p:pic>
      <p:sp>
        <p:nvSpPr>
          <p:cNvPr id="113668" name="文本框 113667" descr="蓝色面巾纸"/>
          <p:cNvSpPr txBox="1">
            <a:spLocks noChangeArrowheads="1"/>
          </p:cNvSpPr>
          <p:nvPr/>
        </p:nvSpPr>
        <p:spPr bwMode="auto">
          <a:xfrm>
            <a:off x="0" y="5638800"/>
            <a:ext cx="9144000" cy="822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u="sng">
                <a:solidFill>
                  <a:srgbClr val="FF3300"/>
                </a:solidFill>
              </a:rPr>
              <a:t>地形：北方地区位于第二、第三级阶梯</a:t>
            </a:r>
            <a:r>
              <a:rPr lang="zh-CN" altLang="en-US" sz="2400" b="1">
                <a:solidFill>
                  <a:srgbClr val="FF3300"/>
                </a:solidFill>
              </a:rPr>
              <a:t>，</a:t>
            </a:r>
            <a:r>
              <a:rPr lang="zh-CN" altLang="en-US" sz="2400" b="1" u="sng">
                <a:solidFill>
                  <a:srgbClr val="FF3300"/>
                </a:solidFill>
              </a:rPr>
              <a:t>地形以平原和高原为主</a:t>
            </a:r>
            <a:r>
              <a:rPr lang="zh-CN" altLang="en-US" sz="2400" b="1">
                <a:solidFill>
                  <a:srgbClr val="FF3300"/>
                </a:solidFill>
              </a:rPr>
              <a:t>。东部有东北平原和华北平原，西部有黄土高原。</a:t>
            </a:r>
            <a:endParaRPr lang="zh-CN" altLang="en-US" sz="2000" b="1" u="sng">
              <a:solidFill>
                <a:srgbClr val="FF3300"/>
              </a:solidFill>
            </a:endParaRPr>
          </a:p>
        </p:txBody>
      </p:sp>
      <p:grpSp>
        <p:nvGrpSpPr>
          <p:cNvPr id="113669" name="组合 113668"/>
          <p:cNvGrpSpPr>
            <a:grpSpLocks/>
          </p:cNvGrpSpPr>
          <p:nvPr/>
        </p:nvGrpSpPr>
        <p:grpSpPr bwMode="auto">
          <a:xfrm>
            <a:off x="1828800" y="2743200"/>
            <a:ext cx="1676400" cy="1219200"/>
            <a:chOff x="1152" y="1728"/>
            <a:chExt cx="1056" cy="768"/>
          </a:xfrm>
        </p:grpSpPr>
        <p:sp>
          <p:nvSpPr>
            <p:cNvPr id="21512" name="文本框 113669"/>
            <p:cNvSpPr txBox="1">
              <a:spLocks noChangeArrowheads="1"/>
            </p:cNvSpPr>
            <p:nvPr/>
          </p:nvSpPr>
          <p:spPr bwMode="auto">
            <a:xfrm>
              <a:off x="1152" y="1728"/>
              <a:ext cx="960" cy="231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76869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solidFill>
                    <a:srgbClr val="FF3300"/>
                  </a:solidFill>
                </a:rPr>
                <a:t>第二级阶梯</a:t>
              </a:r>
            </a:p>
          </p:txBody>
        </p:sp>
        <p:sp>
          <p:nvSpPr>
            <p:cNvPr id="21513" name="直接连接符 113670"/>
            <p:cNvSpPr>
              <a:spLocks noChangeShapeType="1"/>
            </p:cNvSpPr>
            <p:nvPr/>
          </p:nvSpPr>
          <p:spPr bwMode="auto">
            <a:xfrm>
              <a:off x="1728" y="1968"/>
              <a:ext cx="480" cy="52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672" name="组合 113671"/>
          <p:cNvGrpSpPr>
            <a:grpSpLocks/>
          </p:cNvGrpSpPr>
          <p:nvPr/>
        </p:nvGrpSpPr>
        <p:grpSpPr bwMode="auto">
          <a:xfrm>
            <a:off x="3563938" y="2276475"/>
            <a:ext cx="2209800" cy="762000"/>
            <a:chOff x="1152" y="1728"/>
            <a:chExt cx="1056" cy="768"/>
          </a:xfrm>
        </p:grpSpPr>
        <p:sp>
          <p:nvSpPr>
            <p:cNvPr id="21510" name="文本框 113672"/>
            <p:cNvSpPr txBox="1">
              <a:spLocks noChangeArrowheads="1"/>
            </p:cNvSpPr>
            <p:nvPr/>
          </p:nvSpPr>
          <p:spPr bwMode="auto">
            <a:xfrm>
              <a:off x="1152" y="1728"/>
              <a:ext cx="960" cy="37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76869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solidFill>
                    <a:srgbClr val="FF3300"/>
                  </a:solidFill>
                </a:rPr>
                <a:t>第三级阶梯</a:t>
              </a:r>
            </a:p>
          </p:txBody>
        </p:sp>
        <p:sp>
          <p:nvSpPr>
            <p:cNvPr id="21511" name="直接连接符 113673"/>
            <p:cNvSpPr>
              <a:spLocks noChangeShapeType="1"/>
            </p:cNvSpPr>
            <p:nvPr/>
          </p:nvSpPr>
          <p:spPr bwMode="auto">
            <a:xfrm>
              <a:off x="1728" y="1968"/>
              <a:ext cx="480" cy="52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1509" name="Picture 2" descr="C:\Users\zyglb\Desktop\标题33\探究新知1.png探究新知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5725" y="-144463"/>
            <a:ext cx="2232025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15713"/>
          <p:cNvSpPr>
            <a:spLocks noGrp="1"/>
          </p:cNvSpPr>
          <p:nvPr>
            <p:ph type="title" idx="4294967295"/>
          </p:nvPr>
        </p:nvSpPr>
        <p:spPr>
          <a:xfrm>
            <a:off x="0" y="800100"/>
            <a:ext cx="9144000" cy="1752600"/>
          </a:xfrm>
          <a:solidFill>
            <a:schemeClr val="bg1"/>
          </a:solidFill>
          <a:ln>
            <a:solidFill>
              <a:srgbClr val="000000"/>
            </a:solidFill>
          </a:ln>
        </p:spPr>
        <p:txBody>
          <a:bodyPr/>
          <a:lstStyle/>
          <a:p>
            <a:pPr algn="l"/>
            <a:r>
              <a:rPr lang="en-US" altLang="zh-CN" sz="3200" b="1">
                <a:solidFill>
                  <a:srgbClr val="FF3300"/>
                </a:solidFill>
              </a:rPr>
              <a:t>1</a:t>
            </a:r>
            <a:r>
              <a:rPr lang="zh-CN" altLang="en-US" sz="3200" b="1">
                <a:solidFill>
                  <a:srgbClr val="FF3300"/>
                </a:solidFill>
              </a:rPr>
              <a:t>、读图</a:t>
            </a:r>
            <a:r>
              <a:rPr lang="en-US" altLang="zh-CN" sz="3200" b="1">
                <a:solidFill>
                  <a:srgbClr val="FF3300"/>
                </a:solidFill>
              </a:rPr>
              <a:t>6-1-1.</a:t>
            </a:r>
            <a:r>
              <a:rPr lang="zh-CN" altLang="en-US" sz="3200" b="1">
                <a:solidFill>
                  <a:srgbClr val="FF3300"/>
                </a:solidFill>
              </a:rPr>
              <a:t>找出北方地区主要的行政区域，</a:t>
            </a:r>
            <a:br>
              <a:rPr lang="zh-CN" altLang="en-US" sz="3200" b="1">
                <a:solidFill>
                  <a:srgbClr val="FF3300"/>
                </a:solidFill>
              </a:rPr>
            </a:br>
            <a:r>
              <a:rPr lang="zh-CN" altLang="en-US" sz="3200" b="1">
                <a:solidFill>
                  <a:srgbClr val="FF3300"/>
                </a:solidFill>
              </a:rPr>
              <a:t>说出它们的省级行政中心</a:t>
            </a:r>
            <a:r>
              <a:rPr lang="zh-CN" altLang="en-US" sz="3200" b="1"/>
              <a:t>。 </a:t>
            </a:r>
            <a:br>
              <a:rPr lang="zh-CN" altLang="en-US" sz="3200" b="1"/>
            </a:br>
            <a:endParaRPr lang="zh-CN" altLang="en-US" sz="3200" b="1">
              <a:solidFill>
                <a:srgbClr val="0033CC"/>
              </a:solidFill>
            </a:endParaRPr>
          </a:p>
        </p:txBody>
      </p:sp>
      <p:sp>
        <p:nvSpPr>
          <p:cNvPr id="22530" name="内容占位符 115714"/>
          <p:cNvSpPr>
            <a:spLocks noGrp="1"/>
          </p:cNvSpPr>
          <p:nvPr>
            <p:ph idx="4294967295"/>
          </p:nvPr>
        </p:nvSpPr>
        <p:spPr>
          <a:xfrm>
            <a:off x="42863" y="4135438"/>
            <a:ext cx="9144000" cy="2282825"/>
          </a:xfrm>
          <a:solidFill>
            <a:schemeClr val="bg1"/>
          </a:solidFill>
        </p:spPr>
        <p:txBody>
          <a:bodyPr>
            <a:spAutoFit/>
          </a:bodyPr>
          <a:lstStyle/>
          <a:p>
            <a:pPr marL="0" indent="0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altLang="zh-CN" b="1">
              <a:solidFill>
                <a:srgbClr val="0033CC"/>
              </a:solidFill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33CC"/>
                </a:solidFill>
              </a:rPr>
              <a:t>包括黑龙江、吉林、辽宁、 河北、北京、天津、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33CC"/>
                </a:solidFill>
              </a:rPr>
              <a:t>山东、河南、 山西、陕西的全部或大部分，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33CC"/>
                </a:solidFill>
              </a:rPr>
              <a:t>甘 肃东部、宁夏南部和江苏、安徽 的北部、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33CC"/>
                </a:solidFill>
              </a:rPr>
              <a:t>内蒙古一部分。</a:t>
            </a:r>
          </a:p>
        </p:txBody>
      </p:sp>
      <p:sp>
        <p:nvSpPr>
          <p:cNvPr id="22531" name="矩形 115715"/>
          <p:cNvSpPr>
            <a:spLocks noChangeArrowheads="1"/>
          </p:cNvSpPr>
          <p:nvPr/>
        </p:nvSpPr>
        <p:spPr bwMode="auto">
          <a:xfrm>
            <a:off x="304800" y="2552700"/>
            <a:ext cx="8510588" cy="1187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33CC"/>
                </a:solidFill>
              </a:rPr>
              <a:t>黑龙江</a:t>
            </a:r>
            <a:r>
              <a:rPr lang="en-US" altLang="zh-CN" sz="2400" b="1">
                <a:solidFill>
                  <a:srgbClr val="0033CC"/>
                </a:solidFill>
              </a:rPr>
              <a:t>—</a:t>
            </a:r>
            <a:r>
              <a:rPr lang="zh-CN" altLang="en-US" sz="2400" b="1">
                <a:solidFill>
                  <a:srgbClr val="0033CC"/>
                </a:solidFill>
              </a:rPr>
              <a:t>哈尔滨；吉林</a:t>
            </a:r>
            <a:r>
              <a:rPr lang="en-US" altLang="zh-CN" sz="2400" b="1">
                <a:solidFill>
                  <a:srgbClr val="0033CC"/>
                </a:solidFill>
              </a:rPr>
              <a:t>—</a:t>
            </a:r>
            <a:r>
              <a:rPr lang="zh-CN" altLang="en-US" sz="2400" b="1">
                <a:solidFill>
                  <a:srgbClr val="0033CC"/>
                </a:solidFill>
              </a:rPr>
              <a:t>长春； 辽宁</a:t>
            </a:r>
            <a:r>
              <a:rPr lang="en-US" altLang="zh-CN" sz="2400" b="1">
                <a:solidFill>
                  <a:srgbClr val="0033CC"/>
                </a:solidFill>
              </a:rPr>
              <a:t>—</a:t>
            </a:r>
            <a:r>
              <a:rPr lang="zh-CN" altLang="en-US" sz="2400" b="1">
                <a:solidFill>
                  <a:srgbClr val="0033CC"/>
                </a:solidFill>
              </a:rPr>
              <a:t>沈 阳； 陕西</a:t>
            </a:r>
            <a:r>
              <a:rPr lang="en-US" altLang="zh-CN" sz="2400" b="1">
                <a:solidFill>
                  <a:srgbClr val="0033CC"/>
                </a:solidFill>
              </a:rPr>
              <a:t>—</a:t>
            </a:r>
            <a:r>
              <a:rPr lang="zh-CN" altLang="en-US" sz="2400" b="1">
                <a:solidFill>
                  <a:srgbClr val="0033CC"/>
                </a:solidFill>
              </a:rPr>
              <a:t>西安；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33CC"/>
                </a:solidFill>
              </a:rPr>
              <a:t>山西</a:t>
            </a:r>
            <a:r>
              <a:rPr lang="en-US" altLang="zh-CN" sz="2400" b="1">
                <a:solidFill>
                  <a:srgbClr val="0033CC"/>
                </a:solidFill>
              </a:rPr>
              <a:t>—</a:t>
            </a:r>
            <a:r>
              <a:rPr lang="zh-CN" altLang="en-US" sz="2400" b="1">
                <a:solidFill>
                  <a:srgbClr val="0033CC"/>
                </a:solidFill>
              </a:rPr>
              <a:t>太 原；河 南</a:t>
            </a:r>
            <a:r>
              <a:rPr lang="en-US" altLang="zh-CN" sz="2400" b="1">
                <a:solidFill>
                  <a:srgbClr val="0033CC"/>
                </a:solidFill>
              </a:rPr>
              <a:t>—</a:t>
            </a:r>
            <a:r>
              <a:rPr lang="zh-CN" altLang="en-US" sz="2400" b="1">
                <a:solidFill>
                  <a:srgbClr val="0033CC"/>
                </a:solidFill>
              </a:rPr>
              <a:t>郑州； 山东</a:t>
            </a:r>
            <a:r>
              <a:rPr lang="en-US" altLang="zh-CN" sz="2400" b="1">
                <a:solidFill>
                  <a:srgbClr val="0033CC"/>
                </a:solidFill>
              </a:rPr>
              <a:t>—</a:t>
            </a:r>
            <a:r>
              <a:rPr lang="zh-CN" altLang="en-US" sz="2400" b="1">
                <a:solidFill>
                  <a:srgbClr val="0033CC"/>
                </a:solidFill>
              </a:rPr>
              <a:t>济 南； 河北</a:t>
            </a:r>
            <a:r>
              <a:rPr lang="en-US" altLang="zh-CN" sz="2400" b="1">
                <a:solidFill>
                  <a:srgbClr val="0033CC"/>
                </a:solidFill>
              </a:rPr>
              <a:t>—</a:t>
            </a:r>
            <a:r>
              <a:rPr lang="zh-CN" altLang="en-US" sz="2400" b="1">
                <a:solidFill>
                  <a:srgbClr val="0033CC"/>
                </a:solidFill>
              </a:rPr>
              <a:t>石家庄；   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33CC"/>
                </a:solidFill>
              </a:rPr>
              <a:t>  北京；天津。</a:t>
            </a:r>
          </a:p>
        </p:txBody>
      </p:sp>
      <p:sp>
        <p:nvSpPr>
          <p:cNvPr id="22532" name="矩形 115716"/>
          <p:cNvSpPr>
            <a:spLocks noChangeArrowheads="1"/>
          </p:cNvSpPr>
          <p:nvPr/>
        </p:nvSpPr>
        <p:spPr bwMode="auto">
          <a:xfrm>
            <a:off x="304800" y="3662363"/>
            <a:ext cx="8458200" cy="976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3300"/>
                </a:solidFill>
              </a:rPr>
              <a:t>2.</a:t>
            </a:r>
            <a:r>
              <a:rPr lang="zh-CN" altLang="en-US" sz="3200" b="1">
                <a:solidFill>
                  <a:srgbClr val="FF3300"/>
                </a:solidFill>
              </a:rPr>
              <a:t>结合图</a:t>
            </a:r>
            <a:r>
              <a:rPr lang="en-US" altLang="zh-CN" sz="3200" b="1">
                <a:solidFill>
                  <a:srgbClr val="FF3300"/>
                </a:solidFill>
              </a:rPr>
              <a:t>6-1-2</a:t>
            </a:r>
            <a:r>
              <a:rPr lang="zh-CN" altLang="en-US" sz="3200" b="1">
                <a:solidFill>
                  <a:srgbClr val="FF3300"/>
                </a:solidFill>
              </a:rPr>
              <a:t>，说说北方地区的大致范围。</a:t>
            </a:r>
          </a:p>
        </p:txBody>
      </p:sp>
      <p:pic>
        <p:nvPicPr>
          <p:cNvPr id="22533" name="Picture 2" descr="C:\Users\zyglb\Desktop\标题33\探究新知1.png探究新知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725" y="-68263"/>
            <a:ext cx="2232025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文本占位符 114690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722313"/>
            <a:ext cx="7669212" cy="3132137"/>
          </a:xfrm>
          <a:solidFill>
            <a:srgbClr val="FFFFFF"/>
          </a:solidFill>
        </p:spPr>
      </p:pic>
      <p:pic>
        <p:nvPicPr>
          <p:cNvPr id="23554" name="图片 11469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" y="3803650"/>
            <a:ext cx="7813675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3" name="文本框 114692" descr="褐色大理石"/>
          <p:cNvSpPr txBox="1">
            <a:spLocks noChangeArrowheads="1"/>
          </p:cNvSpPr>
          <p:nvPr/>
        </p:nvSpPr>
        <p:spPr bwMode="auto">
          <a:xfrm>
            <a:off x="1985963" y="141288"/>
            <a:ext cx="70104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000" b="1" u="sng">
                <a:solidFill>
                  <a:srgbClr val="FF3300"/>
                </a:solidFill>
              </a:rPr>
              <a:t>北方地区属于温带季风气候，冬季寒冷干燥，夏季高温多雨。</a:t>
            </a:r>
          </a:p>
        </p:txBody>
      </p:sp>
      <p:pic>
        <p:nvPicPr>
          <p:cNvPr id="23556" name="Picture 2" descr="C:\Users\zyglb\Desktop\标题33\探究新知1.png探究新知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30175" y="-90488"/>
            <a:ext cx="2232025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36195" descr="图像(7)"/>
          <p:cNvPicPr>
            <a:picLocks noChangeAspect="1"/>
          </p:cNvPicPr>
          <p:nvPr/>
        </p:nvPicPr>
        <p:blipFill>
          <a:blip r:embed="rId2"/>
          <a:srcRect l="52112" t="10768" r="21703"/>
          <a:stretch>
            <a:fillRect/>
          </a:stretch>
        </p:blipFill>
        <p:spPr bwMode="auto">
          <a:xfrm>
            <a:off x="125413" y="836613"/>
            <a:ext cx="424815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7" name="文本框 136196"/>
          <p:cNvSpPr txBox="1">
            <a:spLocks noChangeArrowheads="1"/>
          </p:cNvSpPr>
          <p:nvPr/>
        </p:nvSpPr>
        <p:spPr bwMode="auto">
          <a:xfrm>
            <a:off x="3665538" y="3768725"/>
            <a:ext cx="1727200" cy="1552575"/>
          </a:xfrm>
          <a:prstGeom prst="rect">
            <a:avLst/>
          </a:prstGeom>
          <a:gradFill rotWithShape="1">
            <a:gsLst>
              <a:gs pos="0">
                <a:srgbClr val="9933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CC"/>
                </a:solidFill>
              </a:rPr>
              <a:t>冬冷夏热，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CC"/>
                </a:solidFill>
              </a:rPr>
              <a:t>降水分布不均</a:t>
            </a:r>
          </a:p>
          <a:p>
            <a:pPr algn="ctr">
              <a:buFont typeface="Arial" charset="0"/>
              <a:buNone/>
            </a:pPr>
            <a:endParaRPr lang="zh-CN" altLang="en-US" sz="2400" b="1">
              <a:solidFill>
                <a:srgbClr val="0000CC"/>
              </a:solidFill>
            </a:endParaRPr>
          </a:p>
        </p:txBody>
      </p:sp>
      <p:sp>
        <p:nvSpPr>
          <p:cNvPr id="24579" name="标题 136197" descr="粉色面巾纸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12825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200" b="1">
                <a:solidFill>
                  <a:srgbClr val="FF0066"/>
                </a:solidFill>
              </a:rPr>
              <a:t>北方地区属于温带季风气候，夏季高温多雨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图片 135169" descr="20091002122759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300" y="1039813"/>
            <a:ext cx="3930650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3" name="文本框 135172"/>
          <p:cNvSpPr txBox="1"/>
          <p:nvPr/>
        </p:nvSpPr>
        <p:spPr>
          <a:xfrm>
            <a:off x="1331913" y="594995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雾凇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5174" name="文本框 135173"/>
          <p:cNvSpPr txBox="1"/>
          <p:nvPr/>
        </p:nvSpPr>
        <p:spPr>
          <a:xfrm>
            <a:off x="6300788" y="5986463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冰雕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矩形 135175" descr="白色大理石"/>
          <p:cNvSpPr>
            <a:spLocks noChangeArrowheads="1"/>
          </p:cNvSpPr>
          <p:nvPr/>
        </p:nvSpPr>
        <p:spPr bwMode="auto">
          <a:xfrm>
            <a:off x="714375" y="98425"/>
            <a:ext cx="8342313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北方地区属于温带季风气候，冬季寒冷</a:t>
            </a:r>
          </a:p>
        </p:txBody>
      </p:sp>
      <p:pic>
        <p:nvPicPr>
          <p:cNvPr id="25605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7763" y="704850"/>
            <a:ext cx="3609975" cy="541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  <p:bldP spid="135174" grpId="0"/>
    </p:bldLst>
  </p:timing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1161</Words>
  <Application>WPS 演示</Application>
  <Paragraphs>120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Calibri</vt:lpstr>
      <vt:lpstr>宋体</vt:lpstr>
      <vt:lpstr>Arial</vt:lpstr>
      <vt:lpstr>Wingdings</vt:lpstr>
      <vt:lpstr>黑体</vt:lpstr>
      <vt:lpstr>微软雅黑</vt:lpstr>
      <vt:lpstr>楷体_GB2312</vt:lpstr>
      <vt:lpstr>Times New Roman</vt:lpstr>
      <vt:lpstr>古瓶荷花</vt:lpstr>
      <vt:lpstr>幻灯片 1</vt:lpstr>
      <vt:lpstr>幻灯片 2</vt:lpstr>
      <vt:lpstr>幻灯片 3</vt:lpstr>
      <vt:lpstr>幻灯片 4</vt:lpstr>
      <vt:lpstr>幻灯片 5</vt:lpstr>
      <vt:lpstr>1、读图6-1-1.找出北方地区主要的行政区域， 说出它们的省级行政中心。  </vt:lpstr>
      <vt:lpstr>幻灯片 7</vt:lpstr>
      <vt:lpstr>北方地区属于温带季风气候，夏季高温多雨</vt:lpstr>
      <vt:lpstr>幻灯片 9</vt:lpstr>
      <vt:lpstr>幻灯片 10</vt:lpstr>
      <vt:lpstr>幻灯片 11</vt:lpstr>
      <vt:lpstr>幻灯片 12</vt:lpstr>
      <vt:lpstr>东北小麦、玉米和大豆</vt:lpstr>
      <vt:lpstr>华北冬小麦、棉花和花生</vt:lpstr>
      <vt:lpstr>幻灯片 15</vt:lpstr>
      <vt:lpstr>幻灯片 16</vt:lpstr>
      <vt:lpstr>幻灯片 17</vt:lpstr>
      <vt:lpstr>幻灯片 18</vt:lpstr>
      <vt:lpstr>鞍山、迁安等大型铁矿钢企</vt:lpstr>
      <vt:lpstr>幻灯片 20</vt:lpstr>
      <vt:lpstr>议一议，东北平原和华北平原农业生产的差异与气候的关系</vt:lpstr>
      <vt:lpstr>幻灯片 22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dcterms:created xsi:type="dcterms:W3CDTF">2016-08-26T13:09:00Z</dcterms:created>
  <dcterms:modified xsi:type="dcterms:W3CDTF">2018-10-09T02:24:42Z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