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7" r:id="rId3"/>
    <p:sldId id="262" r:id="rId4"/>
    <p:sldId id="263" r:id="rId5"/>
    <p:sldId id="341" r:id="rId6"/>
    <p:sldId id="264" r:id="rId7"/>
    <p:sldId id="267" r:id="rId8"/>
    <p:sldId id="342" r:id="rId9"/>
    <p:sldId id="343" r:id="rId10"/>
    <p:sldId id="407" r:id="rId11"/>
    <p:sldId id="409" r:id="rId12"/>
    <p:sldId id="273" r:id="rId13"/>
    <p:sldId id="276" r:id="rId14"/>
    <p:sldId id="277" r:id="rId15"/>
    <p:sldId id="278" r:id="rId16"/>
    <p:sldId id="346" r:id="rId17"/>
    <p:sldId id="347" r:id="rId18"/>
    <p:sldId id="286" r:id="rId20"/>
    <p:sldId id="410" r:id="rId21"/>
    <p:sldId id="411" r:id="rId22"/>
    <p:sldId id="296" r:id="rId23"/>
    <p:sldId id="344" r:id="rId24"/>
    <p:sldId id="345" r:id="rId25"/>
    <p:sldId id="412" r:id="rId26"/>
    <p:sldId id="413" r:id="rId27"/>
    <p:sldId id="414" r:id="rId28"/>
    <p:sldId id="421" r:id="rId29"/>
    <p:sldId id="420" r:id="rId30"/>
    <p:sldId id="320" r:id="rId31"/>
    <p:sldId id="321" r:id="rId32"/>
    <p:sldId id="418" r:id="rId33"/>
    <p:sldId id="357" r:id="rId34"/>
    <p:sldId id="424" r:id="rId35"/>
    <p:sldId id="328" r:id="rId36"/>
    <p:sldId id="422" r:id="rId37"/>
    <p:sldId id="423" r:id="rId38"/>
    <p:sldId id="259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-13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1746" name="文本占位符 27650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3174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8"/>
          <p:cNvCxnSpPr/>
          <p:nvPr/>
        </p:nvCxnSpPr>
        <p:spPr>
          <a:xfrm>
            <a:off x="906463" y="4343400"/>
            <a:ext cx="740568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77467C-2C0E-4709-9D5F-0E440D1AD579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FDAD7B-2473-421F-A755-30690A328353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46A752-F107-47C3-AA67-43A5A9E9C36D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FDAD7B-2473-421F-A755-30690A328353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8"/>
          <p:cNvCxnSpPr/>
          <p:nvPr/>
        </p:nvCxnSpPr>
        <p:spPr>
          <a:xfrm>
            <a:off x="906463" y="4343400"/>
            <a:ext cx="740568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0248D8-35D3-4071-B21D-CBB9FF3AD8FD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FDAD7B-2473-421F-A755-30690A328353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FDAD7B-2473-421F-A755-30690A328353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FDAD7B-2473-421F-A755-30690A328353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Date Placeholder 6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C4BA38-BB0C-4C69-8482-608D78EF0538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2"/>
          </p:nvPr>
        </p:nvSpPr>
        <p:spPr>
          <a:xfrm>
            <a:off x="349250" y="6459538"/>
            <a:ext cx="1963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600450" y="6459538"/>
            <a:ext cx="3486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E1365B-08A9-4DE3-B9A5-7D6AE58D8F40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vert="horz" lIns="457200" tIns="457200" rIns="0" bIns="45720" rtlCol="0" anchor="t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46B642-28D5-4794-9986-AA903FCD5964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</a:ln>
        </p:spPr>
        <p:txBody>
          <a:bodyPr lIns="0" rIns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FDAD7B-2473-421F-A755-30690A328353}" type="slidenum">
              <a:rPr kumimoji="0" lang="zh-CN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4.png"/><Relationship Id="rId3" Type="http://schemas.openxmlformats.org/officeDocument/2006/relationships/image" Target="../media/image1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8.xml"/><Relationship Id="rId2" Type="http://schemas.openxmlformats.org/officeDocument/2006/relationships/slide" Target="slide1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slide" Target="slide9.xml"/><Relationship Id="rId1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slide" Target="slide6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hyperlink" Target="http://image.baidu.com/i?ct=503316480&amp;z=0&amp;tn=baiduimagedetail&amp;word=%CC%D2&amp;in=6661&amp;cl=2&amp;cm=1&amp;sc=0&amp;lm=-1&amp;pn=18&amp;rn=1&amp;di=3019656560&amp;ln=2000" TargetMode="External"/><Relationship Id="rId8" Type="http://schemas.openxmlformats.org/officeDocument/2006/relationships/image" Target="../media/image47.jpeg"/><Relationship Id="rId7" Type="http://schemas.openxmlformats.org/officeDocument/2006/relationships/hyperlink" Target="http://image.baidu.com/i?ct=503316480&amp;z=0&amp;tn=baiduimagedetail&amp;word=%D0%D3&amp;in=27891&amp;cl=2&amp;cm=1&amp;sc=0&amp;lm=-1&amp;pn=2&amp;rn=1&amp;di=2364431652&amp;ln=2000" TargetMode="External"/><Relationship Id="rId6" Type="http://schemas.openxmlformats.org/officeDocument/2006/relationships/image" Target="../media/image46.jpeg"/><Relationship Id="rId5" Type="http://schemas.openxmlformats.org/officeDocument/2006/relationships/hyperlink" Target="http://image.baidu.com/i?ct=503316480&amp;z=0&amp;tn=baiduimagedetail&amp;word=%C0%E6&amp;in=30634&amp;cl=2&amp;cm=1&amp;sc=0&amp;lm=-1&amp;pn=6&amp;rn=1&amp;di=1130336212&amp;ln=2000" TargetMode="External"/><Relationship Id="rId4" Type="http://schemas.openxmlformats.org/officeDocument/2006/relationships/image" Target="../media/image45.jpeg"/><Relationship Id="rId3" Type="http://schemas.openxmlformats.org/officeDocument/2006/relationships/hyperlink" Target="http://baike.baidu.com/pic/4/11457738700362210.jpg" TargetMode="External"/><Relationship Id="rId2" Type="http://schemas.openxmlformats.org/officeDocument/2006/relationships/image" Target="../media/image44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9.jpeg"/><Relationship Id="rId11" Type="http://schemas.openxmlformats.org/officeDocument/2006/relationships/hyperlink" Target="http://image.baidu.com/i?ct=503316480&amp;z=0&amp;tn=baiduimagedetail&amp;word=%C6%CF%CC%D1&amp;in=19615&amp;cl=2&amp;cm=1&amp;sc=0&amp;lm=-1&amp;pn=9&amp;rn=1&amp;di=1159379120&amp;ln=2000" TargetMode="External"/><Relationship Id="rId10" Type="http://schemas.openxmlformats.org/officeDocument/2006/relationships/image" Target="../media/image48.jpeg"/><Relationship Id="rId1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02" name="图片 8201" descr="鸟瞰图4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31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52805" y="1929765"/>
            <a:ext cx="743839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第一节     区域特征</a:t>
            </a:r>
            <a:endParaRPr lang="zh-CN" altLang="en-US" sz="5400" b="1" dirty="0">
              <a:solidFill>
                <a:srgbClr val="1443DA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00" b="0" i="0" u="none" strike="noStrike" kern="1200" cap="none" spc="0" normalizeH="0" baseline="0" noProof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3075" y="4387850"/>
            <a:ext cx="314960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执教老师  张沙</a:t>
            </a:r>
            <a:endParaRPr kumimoji="0" lang="zh-CN" altLang="en-US" sz="36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62065" y="6417310"/>
            <a:ext cx="268287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2017</a:t>
            </a:r>
            <a:r>
              <a:rPr kumimoji="0" lang="zh-CN" altLang="en-US" sz="2400" b="0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年  </a:t>
            </a:r>
            <a:r>
              <a:rPr kumimoji="0" lang="en-US" altLang="zh-CN" sz="2400" b="0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12</a:t>
            </a:r>
            <a:r>
              <a:rPr kumimoji="0" lang="zh-CN" altLang="en-US" sz="2400" b="0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月  </a:t>
            </a:r>
            <a:r>
              <a:rPr kumimoji="0" lang="en-US" altLang="zh-CN" sz="2400" b="0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25</a:t>
            </a:r>
            <a:r>
              <a:rPr kumimoji="0" lang="zh-CN" altLang="en-US" sz="2400" b="0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日</a:t>
            </a:r>
            <a:endParaRPr kumimoji="0" lang="zh-CN" altLang="en-US" sz="2400" b="0" i="0" u="none" strike="noStrike" kern="1200" cap="none" spc="0" normalizeH="0" baseline="0" noProof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819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247650"/>
            <a:ext cx="746125" cy="74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014413" y="358775"/>
            <a:ext cx="30575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齐河县清华园学校</a:t>
            </a:r>
            <a:endParaRPr kumimoji="0" lang="zh-CN" altLang="en-US" sz="28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北方地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990600"/>
            <a:ext cx="6934200" cy="5815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 Box 3"/>
          <p:cNvSpPr txBox="1"/>
          <p:nvPr/>
        </p:nvSpPr>
        <p:spPr>
          <a:xfrm>
            <a:off x="6477000" y="533400"/>
            <a:ext cx="1752600" cy="366713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  方  地   区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Freeform 4"/>
          <p:cNvSpPr/>
          <p:nvPr/>
        </p:nvSpPr>
        <p:spPr>
          <a:xfrm>
            <a:off x="2971800" y="1066800"/>
            <a:ext cx="5253038" cy="1744663"/>
          </a:xfrm>
          <a:custGeom>
            <a:avLst/>
            <a:gdLst/>
            <a:ahLst/>
            <a:cxnLst>
              <a:cxn ang="0">
                <a:pos x="104" y="791"/>
              </a:cxn>
              <a:cxn ang="0">
                <a:pos x="30" y="873"/>
              </a:cxn>
              <a:cxn ang="0">
                <a:pos x="12" y="891"/>
              </a:cxn>
              <a:cxn ang="0">
                <a:pos x="3" y="1029"/>
              </a:cxn>
              <a:cxn ang="0">
                <a:pos x="40" y="1047"/>
              </a:cxn>
              <a:cxn ang="0">
                <a:pos x="30" y="992"/>
              </a:cxn>
              <a:cxn ang="0">
                <a:pos x="40" y="1019"/>
              </a:cxn>
              <a:cxn ang="0">
                <a:pos x="158" y="1093"/>
              </a:cxn>
              <a:cxn ang="0">
                <a:pos x="277" y="1019"/>
              </a:cxn>
              <a:cxn ang="0">
                <a:pos x="305" y="1019"/>
              </a:cxn>
              <a:cxn ang="0">
                <a:pos x="387" y="974"/>
              </a:cxn>
              <a:cxn ang="0">
                <a:pos x="369" y="935"/>
              </a:cxn>
              <a:cxn ang="0">
                <a:pos x="396" y="917"/>
              </a:cxn>
              <a:cxn ang="0">
                <a:pos x="469" y="974"/>
              </a:cxn>
              <a:cxn ang="0">
                <a:pos x="588" y="937"/>
              </a:cxn>
              <a:cxn ang="0">
                <a:pos x="716" y="910"/>
              </a:cxn>
              <a:cxn ang="0">
                <a:pos x="808" y="837"/>
              </a:cxn>
              <a:cxn ang="0">
                <a:pos x="881" y="816"/>
              </a:cxn>
              <a:cxn ang="0">
                <a:pos x="926" y="752"/>
              </a:cxn>
              <a:cxn ang="0">
                <a:pos x="954" y="743"/>
              </a:cxn>
              <a:cxn ang="0">
                <a:pos x="981" y="716"/>
              </a:cxn>
              <a:cxn ang="0">
                <a:pos x="1009" y="707"/>
              </a:cxn>
              <a:cxn ang="0">
                <a:pos x="1063" y="615"/>
              </a:cxn>
              <a:cxn ang="0">
                <a:pos x="1137" y="551"/>
              </a:cxn>
              <a:cxn ang="0">
                <a:pos x="1155" y="524"/>
              </a:cxn>
              <a:cxn ang="0">
                <a:pos x="1164" y="487"/>
              </a:cxn>
              <a:cxn ang="0">
                <a:pos x="1164" y="453"/>
              </a:cxn>
              <a:cxn ang="0">
                <a:pos x="1219" y="425"/>
              </a:cxn>
              <a:cxn ang="0">
                <a:pos x="1283" y="259"/>
              </a:cxn>
              <a:cxn ang="0">
                <a:pos x="1274" y="158"/>
              </a:cxn>
              <a:cxn ang="0">
                <a:pos x="1246" y="149"/>
              </a:cxn>
              <a:cxn ang="0">
                <a:pos x="1237" y="121"/>
              </a:cxn>
              <a:cxn ang="0">
                <a:pos x="1338" y="67"/>
              </a:cxn>
              <a:cxn ang="0">
                <a:pos x="1420" y="21"/>
              </a:cxn>
              <a:cxn ang="0">
                <a:pos x="1493" y="3"/>
              </a:cxn>
              <a:cxn ang="0">
                <a:pos x="1895" y="12"/>
              </a:cxn>
              <a:cxn ang="0">
                <a:pos x="1905" y="39"/>
              </a:cxn>
              <a:cxn ang="0">
                <a:pos x="1969" y="57"/>
              </a:cxn>
              <a:cxn ang="0">
                <a:pos x="2005" y="176"/>
              </a:cxn>
              <a:cxn ang="0">
                <a:pos x="2014" y="222"/>
              </a:cxn>
              <a:cxn ang="0">
                <a:pos x="2042" y="231"/>
              </a:cxn>
              <a:cxn ang="0">
                <a:pos x="2051" y="277"/>
              </a:cxn>
              <a:cxn ang="0">
                <a:pos x="2078" y="286"/>
              </a:cxn>
              <a:cxn ang="0">
                <a:pos x="2097" y="359"/>
              </a:cxn>
              <a:cxn ang="0">
                <a:pos x="2124" y="377"/>
              </a:cxn>
              <a:cxn ang="0">
                <a:pos x="2161" y="423"/>
              </a:cxn>
              <a:cxn ang="0">
                <a:pos x="2142" y="498"/>
              </a:cxn>
              <a:cxn ang="0">
                <a:pos x="2353" y="553"/>
              </a:cxn>
              <a:cxn ang="0">
                <a:pos x="2471" y="579"/>
              </a:cxn>
              <a:cxn ang="0">
                <a:pos x="2499" y="654"/>
              </a:cxn>
              <a:cxn ang="0">
                <a:pos x="2563" y="754"/>
              </a:cxn>
              <a:cxn ang="0">
                <a:pos x="2645" y="791"/>
              </a:cxn>
              <a:cxn ang="0">
                <a:pos x="2865" y="681"/>
              </a:cxn>
              <a:cxn ang="0">
                <a:pos x="3112" y="544"/>
              </a:cxn>
              <a:cxn ang="0">
                <a:pos x="3121" y="398"/>
              </a:cxn>
              <a:cxn ang="0">
                <a:pos x="3285" y="288"/>
              </a:cxn>
              <a:cxn ang="0">
                <a:pos x="3212" y="288"/>
              </a:cxn>
              <a:cxn ang="0">
                <a:pos x="3102" y="581"/>
              </a:cxn>
              <a:cxn ang="0">
                <a:pos x="2883" y="716"/>
              </a:cxn>
            </a:cxnLst>
            <a:pathLst>
              <a:path w="3309" h="1099">
                <a:moveTo>
                  <a:pt x="104" y="791"/>
                </a:moveTo>
                <a:cubicBezTo>
                  <a:pt x="95" y="794"/>
                  <a:pt x="36" y="865"/>
                  <a:pt x="30" y="873"/>
                </a:cubicBezTo>
                <a:cubicBezTo>
                  <a:pt x="20" y="885"/>
                  <a:pt x="16" y="877"/>
                  <a:pt x="12" y="891"/>
                </a:cubicBezTo>
                <a:cubicBezTo>
                  <a:pt x="7" y="910"/>
                  <a:pt x="40" y="1029"/>
                  <a:pt x="3" y="1029"/>
                </a:cubicBezTo>
                <a:cubicBezTo>
                  <a:pt x="0" y="1038"/>
                  <a:pt x="40" y="1047"/>
                  <a:pt x="40" y="1047"/>
                </a:cubicBezTo>
                <a:cubicBezTo>
                  <a:pt x="58" y="1053"/>
                  <a:pt x="24" y="974"/>
                  <a:pt x="30" y="992"/>
                </a:cubicBezTo>
                <a:cubicBezTo>
                  <a:pt x="42" y="1029"/>
                  <a:pt x="5" y="995"/>
                  <a:pt x="40" y="1019"/>
                </a:cubicBezTo>
                <a:cubicBezTo>
                  <a:pt x="107" y="1016"/>
                  <a:pt x="91" y="1099"/>
                  <a:pt x="158" y="1093"/>
                </a:cubicBezTo>
                <a:cubicBezTo>
                  <a:pt x="195" y="1090"/>
                  <a:pt x="265" y="1041"/>
                  <a:pt x="277" y="1019"/>
                </a:cubicBezTo>
                <a:cubicBezTo>
                  <a:pt x="301" y="1007"/>
                  <a:pt x="287" y="1026"/>
                  <a:pt x="305" y="1019"/>
                </a:cubicBezTo>
                <a:cubicBezTo>
                  <a:pt x="338" y="1002"/>
                  <a:pt x="352" y="978"/>
                  <a:pt x="387" y="974"/>
                </a:cubicBezTo>
                <a:cubicBezTo>
                  <a:pt x="396" y="971"/>
                  <a:pt x="360" y="939"/>
                  <a:pt x="369" y="935"/>
                </a:cubicBezTo>
                <a:cubicBezTo>
                  <a:pt x="379" y="930"/>
                  <a:pt x="386" y="920"/>
                  <a:pt x="396" y="917"/>
                </a:cubicBezTo>
                <a:cubicBezTo>
                  <a:pt x="411" y="914"/>
                  <a:pt x="437" y="971"/>
                  <a:pt x="469" y="974"/>
                </a:cubicBezTo>
                <a:cubicBezTo>
                  <a:pt x="501" y="977"/>
                  <a:pt x="547" y="948"/>
                  <a:pt x="588" y="937"/>
                </a:cubicBezTo>
                <a:cubicBezTo>
                  <a:pt x="602" y="867"/>
                  <a:pt x="645" y="922"/>
                  <a:pt x="716" y="910"/>
                </a:cubicBezTo>
                <a:cubicBezTo>
                  <a:pt x="750" y="898"/>
                  <a:pt x="774" y="848"/>
                  <a:pt x="808" y="837"/>
                </a:cubicBezTo>
                <a:cubicBezTo>
                  <a:pt x="827" y="894"/>
                  <a:pt x="823" y="822"/>
                  <a:pt x="881" y="816"/>
                </a:cubicBezTo>
                <a:cubicBezTo>
                  <a:pt x="926" y="801"/>
                  <a:pt x="905" y="816"/>
                  <a:pt x="926" y="752"/>
                </a:cubicBezTo>
                <a:cubicBezTo>
                  <a:pt x="929" y="743"/>
                  <a:pt x="945" y="746"/>
                  <a:pt x="954" y="743"/>
                </a:cubicBezTo>
                <a:cubicBezTo>
                  <a:pt x="963" y="734"/>
                  <a:pt x="970" y="723"/>
                  <a:pt x="981" y="716"/>
                </a:cubicBezTo>
                <a:cubicBezTo>
                  <a:pt x="989" y="711"/>
                  <a:pt x="1004" y="715"/>
                  <a:pt x="1009" y="707"/>
                </a:cubicBezTo>
                <a:cubicBezTo>
                  <a:pt x="1039" y="654"/>
                  <a:pt x="991" y="639"/>
                  <a:pt x="1063" y="615"/>
                </a:cubicBezTo>
                <a:cubicBezTo>
                  <a:pt x="1087" y="580"/>
                  <a:pt x="1098" y="570"/>
                  <a:pt x="1137" y="551"/>
                </a:cubicBezTo>
                <a:cubicBezTo>
                  <a:pt x="1143" y="542"/>
                  <a:pt x="1151" y="534"/>
                  <a:pt x="1155" y="524"/>
                </a:cubicBezTo>
                <a:cubicBezTo>
                  <a:pt x="1160" y="512"/>
                  <a:pt x="1154" y="495"/>
                  <a:pt x="1164" y="487"/>
                </a:cubicBezTo>
                <a:cubicBezTo>
                  <a:pt x="1179" y="474"/>
                  <a:pt x="1146" y="459"/>
                  <a:pt x="1164" y="453"/>
                </a:cubicBezTo>
                <a:cubicBezTo>
                  <a:pt x="1173" y="450"/>
                  <a:pt x="1219" y="425"/>
                  <a:pt x="1219" y="425"/>
                </a:cubicBezTo>
                <a:cubicBezTo>
                  <a:pt x="1272" y="372"/>
                  <a:pt x="1260" y="327"/>
                  <a:pt x="1283" y="259"/>
                </a:cubicBezTo>
                <a:cubicBezTo>
                  <a:pt x="1280" y="225"/>
                  <a:pt x="1285" y="190"/>
                  <a:pt x="1274" y="158"/>
                </a:cubicBezTo>
                <a:cubicBezTo>
                  <a:pt x="1271" y="149"/>
                  <a:pt x="1253" y="156"/>
                  <a:pt x="1246" y="149"/>
                </a:cubicBezTo>
                <a:cubicBezTo>
                  <a:pt x="1239" y="142"/>
                  <a:pt x="1240" y="130"/>
                  <a:pt x="1237" y="121"/>
                </a:cubicBezTo>
                <a:cubicBezTo>
                  <a:pt x="1252" y="60"/>
                  <a:pt x="1273" y="76"/>
                  <a:pt x="1338" y="67"/>
                </a:cubicBezTo>
                <a:cubicBezTo>
                  <a:pt x="1386" y="49"/>
                  <a:pt x="1357" y="62"/>
                  <a:pt x="1420" y="21"/>
                </a:cubicBezTo>
                <a:cubicBezTo>
                  <a:pt x="1441" y="7"/>
                  <a:pt x="1469" y="11"/>
                  <a:pt x="1493" y="3"/>
                </a:cubicBezTo>
                <a:cubicBezTo>
                  <a:pt x="1627" y="6"/>
                  <a:pt x="1761" y="0"/>
                  <a:pt x="1895" y="12"/>
                </a:cubicBezTo>
                <a:cubicBezTo>
                  <a:pt x="1905" y="13"/>
                  <a:pt x="1898" y="32"/>
                  <a:pt x="1905" y="39"/>
                </a:cubicBezTo>
                <a:cubicBezTo>
                  <a:pt x="1910" y="44"/>
                  <a:pt x="1969" y="57"/>
                  <a:pt x="1969" y="57"/>
                </a:cubicBezTo>
                <a:cubicBezTo>
                  <a:pt x="1982" y="96"/>
                  <a:pt x="1996" y="135"/>
                  <a:pt x="2005" y="176"/>
                </a:cubicBezTo>
                <a:cubicBezTo>
                  <a:pt x="2008" y="191"/>
                  <a:pt x="2005" y="209"/>
                  <a:pt x="2014" y="222"/>
                </a:cubicBezTo>
                <a:cubicBezTo>
                  <a:pt x="2019" y="230"/>
                  <a:pt x="2033" y="228"/>
                  <a:pt x="2042" y="231"/>
                </a:cubicBezTo>
                <a:cubicBezTo>
                  <a:pt x="2045" y="246"/>
                  <a:pt x="2042" y="264"/>
                  <a:pt x="2051" y="277"/>
                </a:cubicBezTo>
                <a:cubicBezTo>
                  <a:pt x="2056" y="285"/>
                  <a:pt x="2072" y="279"/>
                  <a:pt x="2078" y="286"/>
                </a:cubicBezTo>
                <a:cubicBezTo>
                  <a:pt x="2093" y="306"/>
                  <a:pt x="2083" y="338"/>
                  <a:pt x="2097" y="359"/>
                </a:cubicBezTo>
                <a:cubicBezTo>
                  <a:pt x="2103" y="368"/>
                  <a:pt x="2116" y="370"/>
                  <a:pt x="2124" y="377"/>
                </a:cubicBezTo>
                <a:cubicBezTo>
                  <a:pt x="2140" y="390"/>
                  <a:pt x="2150" y="407"/>
                  <a:pt x="2161" y="423"/>
                </a:cubicBezTo>
                <a:cubicBezTo>
                  <a:pt x="2170" y="436"/>
                  <a:pt x="2098" y="478"/>
                  <a:pt x="2142" y="498"/>
                </a:cubicBezTo>
                <a:cubicBezTo>
                  <a:pt x="2174" y="520"/>
                  <a:pt x="2298" y="540"/>
                  <a:pt x="2353" y="553"/>
                </a:cubicBezTo>
                <a:cubicBezTo>
                  <a:pt x="2422" y="576"/>
                  <a:pt x="2411" y="531"/>
                  <a:pt x="2471" y="579"/>
                </a:cubicBezTo>
                <a:cubicBezTo>
                  <a:pt x="2493" y="597"/>
                  <a:pt x="2471" y="649"/>
                  <a:pt x="2499" y="654"/>
                </a:cubicBezTo>
                <a:cubicBezTo>
                  <a:pt x="2554" y="672"/>
                  <a:pt x="2534" y="710"/>
                  <a:pt x="2563" y="754"/>
                </a:cubicBezTo>
                <a:cubicBezTo>
                  <a:pt x="2569" y="772"/>
                  <a:pt x="2626" y="788"/>
                  <a:pt x="2645" y="791"/>
                </a:cubicBezTo>
                <a:cubicBezTo>
                  <a:pt x="2695" y="798"/>
                  <a:pt x="2817" y="665"/>
                  <a:pt x="2865" y="681"/>
                </a:cubicBezTo>
                <a:cubicBezTo>
                  <a:pt x="2934" y="645"/>
                  <a:pt x="3042" y="610"/>
                  <a:pt x="3112" y="544"/>
                </a:cubicBezTo>
                <a:cubicBezTo>
                  <a:pt x="3155" y="497"/>
                  <a:pt x="3092" y="441"/>
                  <a:pt x="3121" y="398"/>
                </a:cubicBezTo>
                <a:cubicBezTo>
                  <a:pt x="3150" y="355"/>
                  <a:pt x="3270" y="306"/>
                  <a:pt x="3285" y="288"/>
                </a:cubicBezTo>
                <a:cubicBezTo>
                  <a:pt x="3309" y="276"/>
                  <a:pt x="3243" y="239"/>
                  <a:pt x="3212" y="288"/>
                </a:cubicBezTo>
                <a:cubicBezTo>
                  <a:pt x="3181" y="337"/>
                  <a:pt x="3157" y="510"/>
                  <a:pt x="3102" y="581"/>
                </a:cubicBezTo>
                <a:cubicBezTo>
                  <a:pt x="3035" y="607"/>
                  <a:pt x="2883" y="742"/>
                  <a:pt x="2883" y="716"/>
                </a:cubicBezTo>
              </a:path>
            </a:pathLst>
          </a:custGeom>
          <a:noFill/>
          <a:ln w="889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9" name="Freeform 5"/>
          <p:cNvSpPr/>
          <p:nvPr/>
        </p:nvSpPr>
        <p:spPr>
          <a:xfrm>
            <a:off x="5867400" y="2286000"/>
            <a:ext cx="1423988" cy="1438275"/>
          </a:xfrm>
          <a:custGeom>
            <a:avLst/>
            <a:gdLst/>
            <a:ahLst/>
            <a:cxnLst>
              <a:cxn ang="0">
                <a:pos x="897" y="0"/>
              </a:cxn>
              <a:cxn ang="0">
                <a:pos x="714" y="101"/>
              </a:cxn>
              <a:cxn ang="0">
                <a:pos x="678" y="147"/>
              </a:cxn>
              <a:cxn ang="0">
                <a:pos x="668" y="174"/>
              </a:cxn>
              <a:cxn ang="0">
                <a:pos x="641" y="192"/>
              </a:cxn>
              <a:cxn ang="0">
                <a:pos x="559" y="266"/>
              </a:cxn>
              <a:cxn ang="0">
                <a:pos x="495" y="320"/>
              </a:cxn>
              <a:cxn ang="0">
                <a:pos x="284" y="357"/>
              </a:cxn>
              <a:cxn ang="0">
                <a:pos x="147" y="421"/>
              </a:cxn>
              <a:cxn ang="0">
                <a:pos x="28" y="476"/>
              </a:cxn>
              <a:cxn ang="0">
                <a:pos x="47" y="540"/>
              </a:cxn>
              <a:cxn ang="0">
                <a:pos x="193" y="586"/>
              </a:cxn>
              <a:cxn ang="0">
                <a:pos x="339" y="796"/>
              </a:cxn>
              <a:cxn ang="0">
                <a:pos x="358" y="869"/>
              </a:cxn>
              <a:cxn ang="0">
                <a:pos x="348" y="906"/>
              </a:cxn>
            </a:cxnLst>
            <a:pathLst>
              <a:path w="897" h="906">
                <a:moveTo>
                  <a:pt x="897" y="0"/>
                </a:moveTo>
                <a:cubicBezTo>
                  <a:pt x="864" y="102"/>
                  <a:pt x="804" y="92"/>
                  <a:pt x="714" y="101"/>
                </a:cubicBezTo>
                <a:cubicBezTo>
                  <a:pt x="703" y="117"/>
                  <a:pt x="688" y="130"/>
                  <a:pt x="678" y="147"/>
                </a:cubicBezTo>
                <a:cubicBezTo>
                  <a:pt x="673" y="155"/>
                  <a:pt x="674" y="167"/>
                  <a:pt x="668" y="174"/>
                </a:cubicBezTo>
                <a:cubicBezTo>
                  <a:pt x="661" y="182"/>
                  <a:pt x="649" y="185"/>
                  <a:pt x="641" y="192"/>
                </a:cubicBezTo>
                <a:cubicBezTo>
                  <a:pt x="614" y="215"/>
                  <a:pt x="583" y="240"/>
                  <a:pt x="559" y="266"/>
                </a:cubicBezTo>
                <a:cubicBezTo>
                  <a:pt x="546" y="306"/>
                  <a:pt x="537" y="310"/>
                  <a:pt x="495" y="320"/>
                </a:cubicBezTo>
                <a:cubicBezTo>
                  <a:pt x="440" y="375"/>
                  <a:pt x="362" y="353"/>
                  <a:pt x="284" y="357"/>
                </a:cubicBezTo>
                <a:cubicBezTo>
                  <a:pt x="235" y="373"/>
                  <a:pt x="190" y="393"/>
                  <a:pt x="147" y="421"/>
                </a:cubicBezTo>
                <a:cubicBezTo>
                  <a:pt x="116" y="467"/>
                  <a:pt x="76" y="461"/>
                  <a:pt x="28" y="476"/>
                </a:cubicBezTo>
                <a:cubicBezTo>
                  <a:pt x="0" y="519"/>
                  <a:pt x="13" y="508"/>
                  <a:pt x="47" y="540"/>
                </a:cubicBezTo>
                <a:cubicBezTo>
                  <a:pt x="66" y="596"/>
                  <a:pt x="140" y="581"/>
                  <a:pt x="193" y="586"/>
                </a:cubicBezTo>
                <a:cubicBezTo>
                  <a:pt x="205" y="680"/>
                  <a:pt x="235" y="775"/>
                  <a:pt x="339" y="796"/>
                </a:cubicBezTo>
                <a:cubicBezTo>
                  <a:pt x="345" y="820"/>
                  <a:pt x="352" y="845"/>
                  <a:pt x="358" y="869"/>
                </a:cubicBezTo>
                <a:cubicBezTo>
                  <a:pt x="361" y="881"/>
                  <a:pt x="348" y="906"/>
                  <a:pt x="348" y="906"/>
                </a:cubicBezTo>
              </a:path>
            </a:pathLst>
          </a:custGeom>
          <a:noFill/>
          <a:ln w="889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0" name="Freeform 6"/>
          <p:cNvSpPr/>
          <p:nvPr/>
        </p:nvSpPr>
        <p:spPr>
          <a:xfrm>
            <a:off x="838200" y="4403725"/>
            <a:ext cx="4067175" cy="1862138"/>
          </a:xfrm>
          <a:custGeom>
            <a:avLst/>
            <a:gdLst/>
            <a:ahLst/>
            <a:cxnLst>
              <a:cxn ang="0">
                <a:pos x="2562" y="536"/>
              </a:cxn>
              <a:cxn ang="0">
                <a:pos x="2535" y="554"/>
              </a:cxn>
              <a:cxn ang="0">
                <a:pos x="2408" y="698"/>
              </a:cxn>
              <a:cxn ang="0">
                <a:pos x="2078" y="1002"/>
              </a:cxn>
              <a:cxn ang="0">
                <a:pos x="1813" y="1029"/>
              </a:cxn>
              <a:cxn ang="0">
                <a:pos x="1694" y="1002"/>
              </a:cxn>
              <a:cxn ang="0">
                <a:pos x="1448" y="1034"/>
              </a:cxn>
              <a:cxn ang="0">
                <a:pos x="1496" y="842"/>
              </a:cxn>
              <a:cxn ang="0">
                <a:pos x="1496" y="650"/>
              </a:cxn>
              <a:cxn ang="0">
                <a:pos x="1544" y="554"/>
              </a:cxn>
              <a:cxn ang="0">
                <a:pos x="1529" y="472"/>
              </a:cxn>
              <a:cxn ang="0">
                <a:pos x="1592" y="362"/>
              </a:cxn>
              <a:cxn ang="0">
                <a:pos x="1611" y="179"/>
              </a:cxn>
              <a:cxn ang="0">
                <a:pos x="1256" y="26"/>
              </a:cxn>
              <a:cxn ang="0">
                <a:pos x="1081" y="24"/>
              </a:cxn>
              <a:cxn ang="0">
                <a:pos x="1016" y="122"/>
              </a:cxn>
              <a:cxn ang="0">
                <a:pos x="889" y="499"/>
              </a:cxn>
              <a:cxn ang="0">
                <a:pos x="632" y="554"/>
              </a:cxn>
              <a:cxn ang="0">
                <a:pos x="743" y="691"/>
              </a:cxn>
              <a:cxn ang="0">
                <a:pos x="536" y="698"/>
              </a:cxn>
              <a:cxn ang="0">
                <a:pos x="392" y="746"/>
              </a:cxn>
              <a:cxn ang="0">
                <a:pos x="104" y="650"/>
              </a:cxn>
              <a:cxn ang="0">
                <a:pos x="8" y="746"/>
              </a:cxn>
              <a:cxn ang="0">
                <a:pos x="152" y="986"/>
              </a:cxn>
              <a:cxn ang="0">
                <a:pos x="386" y="1157"/>
              </a:cxn>
              <a:cxn ang="0">
                <a:pos x="152" y="1082"/>
              </a:cxn>
              <a:cxn ang="0">
                <a:pos x="8" y="986"/>
              </a:cxn>
            </a:cxnLst>
            <a:pathLst>
              <a:path w="2562" h="1173">
                <a:moveTo>
                  <a:pt x="2562" y="536"/>
                </a:moveTo>
                <a:cubicBezTo>
                  <a:pt x="2558" y="539"/>
                  <a:pt x="2561" y="527"/>
                  <a:pt x="2535" y="554"/>
                </a:cubicBezTo>
                <a:cubicBezTo>
                  <a:pt x="2509" y="581"/>
                  <a:pt x="2484" y="623"/>
                  <a:pt x="2408" y="698"/>
                </a:cubicBezTo>
                <a:cubicBezTo>
                  <a:pt x="2332" y="773"/>
                  <a:pt x="2177" y="947"/>
                  <a:pt x="2078" y="1002"/>
                </a:cubicBezTo>
                <a:cubicBezTo>
                  <a:pt x="1979" y="1057"/>
                  <a:pt x="1877" y="1029"/>
                  <a:pt x="1813" y="1029"/>
                </a:cubicBezTo>
                <a:cubicBezTo>
                  <a:pt x="1749" y="1029"/>
                  <a:pt x="1755" y="1001"/>
                  <a:pt x="1694" y="1002"/>
                </a:cubicBezTo>
                <a:cubicBezTo>
                  <a:pt x="1633" y="1003"/>
                  <a:pt x="1481" y="1061"/>
                  <a:pt x="1448" y="1034"/>
                </a:cubicBezTo>
                <a:cubicBezTo>
                  <a:pt x="1415" y="1007"/>
                  <a:pt x="1488" y="906"/>
                  <a:pt x="1496" y="842"/>
                </a:cubicBezTo>
                <a:cubicBezTo>
                  <a:pt x="1504" y="778"/>
                  <a:pt x="1488" y="698"/>
                  <a:pt x="1496" y="650"/>
                </a:cubicBezTo>
                <a:cubicBezTo>
                  <a:pt x="1504" y="602"/>
                  <a:pt x="1539" y="584"/>
                  <a:pt x="1544" y="554"/>
                </a:cubicBezTo>
                <a:cubicBezTo>
                  <a:pt x="1549" y="524"/>
                  <a:pt x="1521" y="504"/>
                  <a:pt x="1529" y="472"/>
                </a:cubicBezTo>
                <a:cubicBezTo>
                  <a:pt x="1537" y="440"/>
                  <a:pt x="1578" y="411"/>
                  <a:pt x="1592" y="362"/>
                </a:cubicBezTo>
                <a:cubicBezTo>
                  <a:pt x="1606" y="313"/>
                  <a:pt x="1667" y="235"/>
                  <a:pt x="1611" y="179"/>
                </a:cubicBezTo>
                <a:cubicBezTo>
                  <a:pt x="1555" y="123"/>
                  <a:pt x="1344" y="52"/>
                  <a:pt x="1256" y="26"/>
                </a:cubicBezTo>
                <a:cubicBezTo>
                  <a:pt x="1168" y="0"/>
                  <a:pt x="1121" y="8"/>
                  <a:pt x="1081" y="24"/>
                </a:cubicBezTo>
                <a:cubicBezTo>
                  <a:pt x="1041" y="40"/>
                  <a:pt x="1048" y="43"/>
                  <a:pt x="1016" y="122"/>
                </a:cubicBezTo>
                <a:cubicBezTo>
                  <a:pt x="984" y="201"/>
                  <a:pt x="953" y="427"/>
                  <a:pt x="889" y="499"/>
                </a:cubicBezTo>
                <a:cubicBezTo>
                  <a:pt x="825" y="571"/>
                  <a:pt x="656" y="522"/>
                  <a:pt x="632" y="554"/>
                </a:cubicBezTo>
                <a:cubicBezTo>
                  <a:pt x="608" y="586"/>
                  <a:pt x="759" y="667"/>
                  <a:pt x="743" y="691"/>
                </a:cubicBezTo>
                <a:cubicBezTo>
                  <a:pt x="727" y="715"/>
                  <a:pt x="594" y="689"/>
                  <a:pt x="536" y="698"/>
                </a:cubicBezTo>
                <a:cubicBezTo>
                  <a:pt x="478" y="707"/>
                  <a:pt x="464" y="754"/>
                  <a:pt x="392" y="746"/>
                </a:cubicBezTo>
                <a:cubicBezTo>
                  <a:pt x="320" y="738"/>
                  <a:pt x="168" y="650"/>
                  <a:pt x="104" y="650"/>
                </a:cubicBezTo>
                <a:cubicBezTo>
                  <a:pt x="40" y="650"/>
                  <a:pt x="0" y="690"/>
                  <a:pt x="8" y="746"/>
                </a:cubicBezTo>
                <a:cubicBezTo>
                  <a:pt x="16" y="802"/>
                  <a:pt x="89" y="918"/>
                  <a:pt x="152" y="986"/>
                </a:cubicBezTo>
                <a:cubicBezTo>
                  <a:pt x="215" y="1054"/>
                  <a:pt x="386" y="1141"/>
                  <a:pt x="386" y="1157"/>
                </a:cubicBezTo>
                <a:cubicBezTo>
                  <a:pt x="386" y="1173"/>
                  <a:pt x="215" y="1110"/>
                  <a:pt x="152" y="1082"/>
                </a:cubicBezTo>
                <a:cubicBezTo>
                  <a:pt x="89" y="1054"/>
                  <a:pt x="60" y="1026"/>
                  <a:pt x="8" y="986"/>
                </a:cubicBezTo>
              </a:path>
            </a:pathLst>
          </a:custGeom>
          <a:noFill/>
          <a:ln w="889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1" name="Freeform 7"/>
          <p:cNvSpPr/>
          <p:nvPr/>
        </p:nvSpPr>
        <p:spPr>
          <a:xfrm>
            <a:off x="3810000" y="6172200"/>
            <a:ext cx="1524000" cy="469900"/>
          </a:xfrm>
          <a:custGeom>
            <a:avLst/>
            <a:gdLst/>
            <a:ahLst/>
            <a:cxnLst>
              <a:cxn ang="0">
                <a:pos x="960" y="0"/>
              </a:cxn>
              <a:cxn ang="0">
                <a:pos x="624" y="192"/>
              </a:cxn>
              <a:cxn ang="0">
                <a:pos x="336" y="240"/>
              </a:cxn>
              <a:cxn ang="0">
                <a:pos x="144" y="288"/>
              </a:cxn>
              <a:cxn ang="0">
                <a:pos x="0" y="288"/>
              </a:cxn>
            </a:cxnLst>
            <a:pathLst>
              <a:path w="960" h="296">
                <a:moveTo>
                  <a:pt x="960" y="0"/>
                </a:moveTo>
                <a:cubicBezTo>
                  <a:pt x="844" y="76"/>
                  <a:pt x="728" y="152"/>
                  <a:pt x="624" y="192"/>
                </a:cubicBezTo>
                <a:cubicBezTo>
                  <a:pt x="520" y="232"/>
                  <a:pt x="416" y="224"/>
                  <a:pt x="336" y="240"/>
                </a:cubicBezTo>
                <a:cubicBezTo>
                  <a:pt x="256" y="256"/>
                  <a:pt x="200" y="280"/>
                  <a:pt x="144" y="288"/>
                </a:cubicBezTo>
                <a:cubicBezTo>
                  <a:pt x="88" y="296"/>
                  <a:pt x="44" y="292"/>
                  <a:pt x="0" y="288"/>
                </a:cubicBezTo>
              </a:path>
            </a:pathLst>
          </a:custGeom>
          <a:noFill/>
          <a:ln w="889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2" name="AutoShape 8"/>
          <p:cNvSpPr/>
          <p:nvPr/>
        </p:nvSpPr>
        <p:spPr>
          <a:xfrm>
            <a:off x="7924800" y="1066800"/>
            <a:ext cx="1219200" cy="685800"/>
          </a:xfrm>
          <a:prstGeom prst="wedgeRoundRectCallout">
            <a:avLst>
              <a:gd name="adj1" fmla="val -130731"/>
              <a:gd name="adj2" fmla="val 101620"/>
              <a:gd name="adj3" fmla="val 16667"/>
            </a:avLst>
          </a:prstGeom>
          <a:solidFill>
            <a:srgbClr val="E3E3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黑龙江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AutoShape 9"/>
          <p:cNvSpPr/>
          <p:nvPr/>
        </p:nvSpPr>
        <p:spPr>
          <a:xfrm>
            <a:off x="7696200" y="2895600"/>
            <a:ext cx="1143000" cy="533400"/>
          </a:xfrm>
          <a:prstGeom prst="wedgeRoundRectCallout">
            <a:avLst>
              <a:gd name="adj1" fmla="val -144167"/>
              <a:gd name="adj2" fmla="val -64287"/>
              <a:gd name="adj3" fmla="val 16667"/>
            </a:avLst>
          </a:prstGeom>
          <a:solidFill>
            <a:srgbClr val="E3E3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松花江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AutoShape 10"/>
          <p:cNvSpPr/>
          <p:nvPr/>
        </p:nvSpPr>
        <p:spPr>
          <a:xfrm>
            <a:off x="6705600" y="4876800"/>
            <a:ext cx="1143000" cy="533400"/>
          </a:xfrm>
          <a:prstGeom prst="wedgeRoundRectCallout">
            <a:avLst>
              <a:gd name="adj1" fmla="val -218889"/>
              <a:gd name="adj2" fmla="val 44347"/>
              <a:gd name="adj3" fmla="val 16667"/>
            </a:avLst>
          </a:prstGeom>
          <a:solidFill>
            <a:srgbClr val="E3E3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黄河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AutoShape 11"/>
          <p:cNvSpPr/>
          <p:nvPr/>
        </p:nvSpPr>
        <p:spPr>
          <a:xfrm>
            <a:off x="6629400" y="5867400"/>
            <a:ext cx="1143000" cy="457200"/>
          </a:xfrm>
          <a:prstGeom prst="wedgeRoundRectCallout">
            <a:avLst>
              <a:gd name="adj1" fmla="val -183333"/>
              <a:gd name="adj2" fmla="val 44792"/>
              <a:gd name="adj3" fmla="val 16667"/>
            </a:avLst>
          </a:prstGeom>
          <a:solidFill>
            <a:srgbClr val="E3E3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淮河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228600" y="2209800"/>
            <a:ext cx="793750" cy="2743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主要河流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Freeform 13"/>
          <p:cNvSpPr/>
          <p:nvPr/>
        </p:nvSpPr>
        <p:spPr>
          <a:xfrm>
            <a:off x="3606800" y="4572000"/>
            <a:ext cx="1117600" cy="381000"/>
          </a:xfrm>
          <a:custGeom>
            <a:avLst/>
            <a:gdLst/>
            <a:ahLst/>
            <a:cxnLst>
              <a:cxn ang="0">
                <a:pos x="0" y="229"/>
              </a:cxn>
              <a:cxn ang="0">
                <a:pos x="158" y="87"/>
              </a:cxn>
              <a:cxn ang="0">
                <a:pos x="224" y="96"/>
              </a:cxn>
              <a:cxn ang="0">
                <a:pos x="395" y="8"/>
              </a:cxn>
              <a:cxn ang="0">
                <a:pos x="464" y="48"/>
              </a:cxn>
              <a:cxn ang="0">
                <a:pos x="512" y="96"/>
              </a:cxn>
              <a:cxn ang="0">
                <a:pos x="545" y="174"/>
              </a:cxn>
              <a:cxn ang="0">
                <a:pos x="608" y="192"/>
              </a:cxn>
              <a:cxn ang="0">
                <a:pos x="656" y="192"/>
              </a:cxn>
              <a:cxn ang="0">
                <a:pos x="704" y="240"/>
              </a:cxn>
            </a:cxnLst>
            <a:pathLst>
              <a:path w="704" h="240">
                <a:moveTo>
                  <a:pt x="0" y="229"/>
                </a:moveTo>
                <a:cubicBezTo>
                  <a:pt x="26" y="205"/>
                  <a:pt x="121" y="109"/>
                  <a:pt x="158" y="87"/>
                </a:cubicBezTo>
                <a:cubicBezTo>
                  <a:pt x="195" y="65"/>
                  <a:pt x="185" y="109"/>
                  <a:pt x="224" y="96"/>
                </a:cubicBezTo>
                <a:cubicBezTo>
                  <a:pt x="263" y="83"/>
                  <a:pt x="355" y="16"/>
                  <a:pt x="395" y="8"/>
                </a:cubicBezTo>
                <a:cubicBezTo>
                  <a:pt x="435" y="0"/>
                  <a:pt x="444" y="33"/>
                  <a:pt x="464" y="48"/>
                </a:cubicBezTo>
                <a:cubicBezTo>
                  <a:pt x="484" y="63"/>
                  <a:pt x="499" y="75"/>
                  <a:pt x="512" y="96"/>
                </a:cubicBezTo>
                <a:cubicBezTo>
                  <a:pt x="525" y="117"/>
                  <a:pt x="529" y="158"/>
                  <a:pt x="545" y="174"/>
                </a:cubicBezTo>
                <a:cubicBezTo>
                  <a:pt x="561" y="190"/>
                  <a:pt x="590" y="189"/>
                  <a:pt x="608" y="192"/>
                </a:cubicBezTo>
                <a:cubicBezTo>
                  <a:pt x="626" y="195"/>
                  <a:pt x="640" y="184"/>
                  <a:pt x="656" y="192"/>
                </a:cubicBezTo>
                <a:cubicBezTo>
                  <a:pt x="672" y="200"/>
                  <a:pt x="688" y="220"/>
                  <a:pt x="704" y="240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8" name="AutoShape 14"/>
          <p:cNvSpPr/>
          <p:nvPr/>
        </p:nvSpPr>
        <p:spPr>
          <a:xfrm>
            <a:off x="6172200" y="4114800"/>
            <a:ext cx="1143000" cy="533400"/>
          </a:xfrm>
          <a:prstGeom prst="wedgeRoundRectCallout">
            <a:avLst>
              <a:gd name="adj1" fmla="val -199444"/>
              <a:gd name="adj2" fmla="val 84227"/>
              <a:gd name="adj3" fmla="val 16667"/>
            </a:avLst>
          </a:prstGeom>
          <a:solidFill>
            <a:srgbClr val="E3E3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海河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Text Box 15"/>
          <p:cNvSpPr txBox="1"/>
          <p:nvPr/>
        </p:nvSpPr>
        <p:spPr>
          <a:xfrm>
            <a:off x="6400800" y="4572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0" name="Text Box 16"/>
          <p:cNvSpPr txBox="1"/>
          <p:nvPr/>
        </p:nvSpPr>
        <p:spPr>
          <a:xfrm>
            <a:off x="828675" y="260350"/>
            <a:ext cx="24479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冬季结冰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Text Box 17"/>
          <p:cNvSpPr txBox="1"/>
          <p:nvPr/>
        </p:nvSpPr>
        <p:spPr>
          <a:xfrm>
            <a:off x="3132138" y="260350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河流流量较小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bldLvl="0" animBg="1"/>
      <p:bldP spid="16393" grpId="0" bldLvl="0" animBg="1"/>
      <p:bldP spid="16394" grpId="0" bldLvl="0" animBg="1"/>
      <p:bldP spid="16395" grpId="0" bldLvl="0" animBg="1"/>
      <p:bldP spid="16396" grpId="0"/>
      <p:bldP spid="16398" grpId="0" bldLvl="0" animBg="1"/>
      <p:bldP spid="16400" grpId="0"/>
      <p:bldP spid="164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6385" descr="北方地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990600"/>
            <a:ext cx="6934200" cy="5815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任意多边形 16386"/>
          <p:cNvSpPr/>
          <p:nvPr/>
        </p:nvSpPr>
        <p:spPr>
          <a:xfrm>
            <a:off x="5321300" y="1828800"/>
            <a:ext cx="2374900" cy="2832100"/>
          </a:xfrm>
          <a:custGeom>
            <a:avLst/>
            <a:gdLst/>
            <a:ahLst/>
            <a:cxnLst/>
            <a:pathLst>
              <a:path w="1496" h="1784">
                <a:moveTo>
                  <a:pt x="344" y="96"/>
                </a:moveTo>
                <a:cubicBezTo>
                  <a:pt x="416" y="176"/>
                  <a:pt x="624" y="416"/>
                  <a:pt x="728" y="480"/>
                </a:cubicBezTo>
                <a:cubicBezTo>
                  <a:pt x="832" y="544"/>
                  <a:pt x="912" y="496"/>
                  <a:pt x="968" y="480"/>
                </a:cubicBezTo>
                <a:cubicBezTo>
                  <a:pt x="1024" y="464"/>
                  <a:pt x="1016" y="416"/>
                  <a:pt x="1064" y="384"/>
                </a:cubicBezTo>
                <a:cubicBezTo>
                  <a:pt x="1112" y="352"/>
                  <a:pt x="1192" y="328"/>
                  <a:pt x="1256" y="288"/>
                </a:cubicBezTo>
                <a:cubicBezTo>
                  <a:pt x="1320" y="248"/>
                  <a:pt x="1408" y="160"/>
                  <a:pt x="1448" y="144"/>
                </a:cubicBezTo>
                <a:cubicBezTo>
                  <a:pt x="1488" y="128"/>
                  <a:pt x="1496" y="176"/>
                  <a:pt x="1496" y="192"/>
                </a:cubicBezTo>
                <a:cubicBezTo>
                  <a:pt x="1496" y="208"/>
                  <a:pt x="1456" y="192"/>
                  <a:pt x="1448" y="240"/>
                </a:cubicBezTo>
                <a:cubicBezTo>
                  <a:pt x="1440" y="288"/>
                  <a:pt x="1464" y="400"/>
                  <a:pt x="1448" y="480"/>
                </a:cubicBezTo>
                <a:cubicBezTo>
                  <a:pt x="1432" y="560"/>
                  <a:pt x="1384" y="680"/>
                  <a:pt x="1352" y="720"/>
                </a:cubicBezTo>
                <a:cubicBezTo>
                  <a:pt x="1320" y="760"/>
                  <a:pt x="1280" y="728"/>
                  <a:pt x="1256" y="720"/>
                </a:cubicBezTo>
                <a:cubicBezTo>
                  <a:pt x="1232" y="712"/>
                  <a:pt x="1256" y="680"/>
                  <a:pt x="1208" y="672"/>
                </a:cubicBezTo>
                <a:cubicBezTo>
                  <a:pt x="1160" y="664"/>
                  <a:pt x="1024" y="672"/>
                  <a:pt x="968" y="672"/>
                </a:cubicBezTo>
                <a:cubicBezTo>
                  <a:pt x="912" y="672"/>
                  <a:pt x="888" y="640"/>
                  <a:pt x="872" y="672"/>
                </a:cubicBezTo>
                <a:cubicBezTo>
                  <a:pt x="856" y="704"/>
                  <a:pt x="888" y="792"/>
                  <a:pt x="872" y="864"/>
                </a:cubicBezTo>
                <a:cubicBezTo>
                  <a:pt x="856" y="936"/>
                  <a:pt x="824" y="1032"/>
                  <a:pt x="776" y="1104"/>
                </a:cubicBezTo>
                <a:cubicBezTo>
                  <a:pt x="728" y="1176"/>
                  <a:pt x="656" y="1240"/>
                  <a:pt x="584" y="1296"/>
                </a:cubicBezTo>
                <a:cubicBezTo>
                  <a:pt x="512" y="1352"/>
                  <a:pt x="400" y="1376"/>
                  <a:pt x="344" y="1440"/>
                </a:cubicBezTo>
                <a:cubicBezTo>
                  <a:pt x="288" y="1504"/>
                  <a:pt x="280" y="1624"/>
                  <a:pt x="248" y="1680"/>
                </a:cubicBezTo>
                <a:cubicBezTo>
                  <a:pt x="216" y="1736"/>
                  <a:pt x="160" y="1784"/>
                  <a:pt x="152" y="1776"/>
                </a:cubicBezTo>
                <a:cubicBezTo>
                  <a:pt x="144" y="1768"/>
                  <a:pt x="208" y="1664"/>
                  <a:pt x="200" y="1632"/>
                </a:cubicBezTo>
                <a:cubicBezTo>
                  <a:pt x="192" y="1600"/>
                  <a:pt x="136" y="1592"/>
                  <a:pt x="104" y="1584"/>
                </a:cubicBezTo>
                <a:cubicBezTo>
                  <a:pt x="72" y="1576"/>
                  <a:pt x="16" y="1600"/>
                  <a:pt x="8" y="1584"/>
                </a:cubicBezTo>
                <a:cubicBezTo>
                  <a:pt x="0" y="1568"/>
                  <a:pt x="48" y="1520"/>
                  <a:pt x="56" y="1488"/>
                </a:cubicBezTo>
                <a:cubicBezTo>
                  <a:pt x="64" y="1456"/>
                  <a:pt x="48" y="1440"/>
                  <a:pt x="56" y="1392"/>
                </a:cubicBezTo>
                <a:cubicBezTo>
                  <a:pt x="64" y="1344"/>
                  <a:pt x="96" y="1256"/>
                  <a:pt x="104" y="1200"/>
                </a:cubicBezTo>
                <a:cubicBezTo>
                  <a:pt x="112" y="1144"/>
                  <a:pt x="96" y="1128"/>
                  <a:pt x="104" y="1056"/>
                </a:cubicBezTo>
                <a:cubicBezTo>
                  <a:pt x="112" y="984"/>
                  <a:pt x="136" y="832"/>
                  <a:pt x="152" y="768"/>
                </a:cubicBezTo>
                <a:cubicBezTo>
                  <a:pt x="168" y="704"/>
                  <a:pt x="192" y="704"/>
                  <a:pt x="200" y="672"/>
                </a:cubicBezTo>
                <a:cubicBezTo>
                  <a:pt x="208" y="640"/>
                  <a:pt x="208" y="600"/>
                  <a:pt x="200" y="576"/>
                </a:cubicBezTo>
                <a:cubicBezTo>
                  <a:pt x="192" y="552"/>
                  <a:pt x="152" y="576"/>
                  <a:pt x="152" y="528"/>
                </a:cubicBezTo>
                <a:cubicBezTo>
                  <a:pt x="152" y="480"/>
                  <a:pt x="184" y="360"/>
                  <a:pt x="200" y="288"/>
                </a:cubicBezTo>
                <a:cubicBezTo>
                  <a:pt x="216" y="216"/>
                  <a:pt x="232" y="144"/>
                  <a:pt x="248" y="96"/>
                </a:cubicBezTo>
                <a:cubicBezTo>
                  <a:pt x="264" y="48"/>
                  <a:pt x="272" y="0"/>
                  <a:pt x="296" y="0"/>
                </a:cubicBezTo>
                <a:cubicBezTo>
                  <a:pt x="320" y="0"/>
                  <a:pt x="272" y="16"/>
                  <a:pt x="344" y="96"/>
                </a:cubicBez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3" name="文本框 16387"/>
          <p:cNvSpPr txBox="1"/>
          <p:nvPr/>
        </p:nvSpPr>
        <p:spPr>
          <a:xfrm>
            <a:off x="6477000" y="533400"/>
            <a:ext cx="1752600" cy="366713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  方  地   区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150813" y="1676400"/>
            <a:ext cx="915987" cy="3200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三大地形区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任意多边形 16389"/>
          <p:cNvSpPr/>
          <p:nvPr/>
        </p:nvSpPr>
        <p:spPr>
          <a:xfrm>
            <a:off x="3632200" y="4572000"/>
            <a:ext cx="1739900" cy="2146300"/>
          </a:xfrm>
          <a:custGeom>
            <a:avLst/>
            <a:gdLst/>
            <a:ahLst/>
            <a:cxnLst/>
            <a:pathLst>
              <a:path w="1096" h="1352">
                <a:moveTo>
                  <a:pt x="832" y="96"/>
                </a:moveTo>
                <a:cubicBezTo>
                  <a:pt x="800" y="72"/>
                  <a:pt x="752" y="0"/>
                  <a:pt x="688" y="0"/>
                </a:cubicBezTo>
                <a:cubicBezTo>
                  <a:pt x="624" y="0"/>
                  <a:pt x="512" y="40"/>
                  <a:pt x="448" y="96"/>
                </a:cubicBezTo>
                <a:cubicBezTo>
                  <a:pt x="384" y="152"/>
                  <a:pt x="336" y="256"/>
                  <a:pt x="304" y="336"/>
                </a:cubicBezTo>
                <a:cubicBezTo>
                  <a:pt x="272" y="416"/>
                  <a:pt x="272" y="496"/>
                  <a:pt x="256" y="576"/>
                </a:cubicBezTo>
                <a:cubicBezTo>
                  <a:pt x="240" y="656"/>
                  <a:pt x="248" y="760"/>
                  <a:pt x="208" y="816"/>
                </a:cubicBezTo>
                <a:cubicBezTo>
                  <a:pt x="168" y="872"/>
                  <a:pt x="32" y="880"/>
                  <a:pt x="16" y="912"/>
                </a:cubicBezTo>
                <a:cubicBezTo>
                  <a:pt x="0" y="944"/>
                  <a:pt x="88" y="952"/>
                  <a:pt x="112" y="1008"/>
                </a:cubicBezTo>
                <a:cubicBezTo>
                  <a:pt x="136" y="1064"/>
                  <a:pt x="136" y="1192"/>
                  <a:pt x="160" y="1248"/>
                </a:cubicBezTo>
                <a:cubicBezTo>
                  <a:pt x="184" y="1304"/>
                  <a:pt x="200" y="1336"/>
                  <a:pt x="256" y="1344"/>
                </a:cubicBezTo>
                <a:cubicBezTo>
                  <a:pt x="312" y="1352"/>
                  <a:pt x="416" y="1312"/>
                  <a:pt x="496" y="1296"/>
                </a:cubicBezTo>
                <a:cubicBezTo>
                  <a:pt x="576" y="1280"/>
                  <a:pt x="648" y="1288"/>
                  <a:pt x="736" y="1248"/>
                </a:cubicBezTo>
                <a:cubicBezTo>
                  <a:pt x="824" y="1208"/>
                  <a:pt x="992" y="1104"/>
                  <a:pt x="1024" y="1056"/>
                </a:cubicBezTo>
                <a:cubicBezTo>
                  <a:pt x="1056" y="1008"/>
                  <a:pt x="952" y="984"/>
                  <a:pt x="928" y="960"/>
                </a:cubicBezTo>
                <a:cubicBezTo>
                  <a:pt x="904" y="936"/>
                  <a:pt x="880" y="936"/>
                  <a:pt x="880" y="912"/>
                </a:cubicBezTo>
                <a:cubicBezTo>
                  <a:pt x="880" y="888"/>
                  <a:pt x="904" y="848"/>
                  <a:pt x="928" y="816"/>
                </a:cubicBezTo>
                <a:cubicBezTo>
                  <a:pt x="952" y="784"/>
                  <a:pt x="1000" y="752"/>
                  <a:pt x="1024" y="720"/>
                </a:cubicBezTo>
                <a:cubicBezTo>
                  <a:pt x="1048" y="688"/>
                  <a:pt x="1064" y="656"/>
                  <a:pt x="1072" y="624"/>
                </a:cubicBezTo>
                <a:cubicBezTo>
                  <a:pt x="1080" y="592"/>
                  <a:pt x="1096" y="536"/>
                  <a:pt x="1072" y="528"/>
                </a:cubicBezTo>
                <a:cubicBezTo>
                  <a:pt x="1048" y="520"/>
                  <a:pt x="968" y="576"/>
                  <a:pt x="928" y="576"/>
                </a:cubicBezTo>
                <a:cubicBezTo>
                  <a:pt x="888" y="576"/>
                  <a:pt x="848" y="552"/>
                  <a:pt x="832" y="528"/>
                </a:cubicBezTo>
                <a:cubicBezTo>
                  <a:pt x="816" y="504"/>
                  <a:pt x="848" y="456"/>
                  <a:pt x="832" y="432"/>
                </a:cubicBezTo>
                <a:cubicBezTo>
                  <a:pt x="816" y="408"/>
                  <a:pt x="768" y="400"/>
                  <a:pt x="736" y="384"/>
                </a:cubicBezTo>
                <a:cubicBezTo>
                  <a:pt x="704" y="368"/>
                  <a:pt x="656" y="360"/>
                  <a:pt x="640" y="336"/>
                </a:cubicBezTo>
                <a:cubicBezTo>
                  <a:pt x="624" y="312"/>
                  <a:pt x="624" y="264"/>
                  <a:pt x="640" y="240"/>
                </a:cubicBezTo>
                <a:cubicBezTo>
                  <a:pt x="656" y="216"/>
                  <a:pt x="704" y="200"/>
                  <a:pt x="736" y="192"/>
                </a:cubicBezTo>
                <a:cubicBezTo>
                  <a:pt x="768" y="184"/>
                  <a:pt x="808" y="200"/>
                  <a:pt x="832" y="192"/>
                </a:cubicBezTo>
                <a:cubicBezTo>
                  <a:pt x="856" y="184"/>
                  <a:pt x="880" y="160"/>
                  <a:pt x="880" y="144"/>
                </a:cubicBezTo>
                <a:cubicBezTo>
                  <a:pt x="880" y="128"/>
                  <a:pt x="864" y="120"/>
                  <a:pt x="832" y="96"/>
                </a:cubicBez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1" name="任意多边形 16390"/>
          <p:cNvSpPr/>
          <p:nvPr/>
        </p:nvSpPr>
        <p:spPr>
          <a:xfrm>
            <a:off x="1803400" y="4648200"/>
            <a:ext cx="2489200" cy="1765300"/>
          </a:xfrm>
          <a:custGeom>
            <a:avLst/>
            <a:gdLst/>
            <a:ahLst/>
            <a:cxnLst/>
            <a:pathLst>
              <a:path w="1568" h="1112">
                <a:moveTo>
                  <a:pt x="16" y="480"/>
                </a:moveTo>
                <a:cubicBezTo>
                  <a:pt x="0" y="552"/>
                  <a:pt x="0" y="792"/>
                  <a:pt x="16" y="864"/>
                </a:cubicBezTo>
                <a:cubicBezTo>
                  <a:pt x="32" y="936"/>
                  <a:pt x="48" y="896"/>
                  <a:pt x="112" y="912"/>
                </a:cubicBezTo>
                <a:cubicBezTo>
                  <a:pt x="176" y="928"/>
                  <a:pt x="344" y="936"/>
                  <a:pt x="400" y="960"/>
                </a:cubicBezTo>
                <a:cubicBezTo>
                  <a:pt x="456" y="984"/>
                  <a:pt x="400" y="1048"/>
                  <a:pt x="448" y="1056"/>
                </a:cubicBezTo>
                <a:cubicBezTo>
                  <a:pt x="496" y="1064"/>
                  <a:pt x="600" y="1008"/>
                  <a:pt x="688" y="1008"/>
                </a:cubicBezTo>
                <a:cubicBezTo>
                  <a:pt x="776" y="1008"/>
                  <a:pt x="896" y="1040"/>
                  <a:pt x="976" y="1056"/>
                </a:cubicBezTo>
                <a:cubicBezTo>
                  <a:pt x="1056" y="1072"/>
                  <a:pt x="1128" y="1112"/>
                  <a:pt x="1168" y="1104"/>
                </a:cubicBezTo>
                <a:cubicBezTo>
                  <a:pt x="1208" y="1096"/>
                  <a:pt x="1224" y="1040"/>
                  <a:pt x="1216" y="1008"/>
                </a:cubicBezTo>
                <a:cubicBezTo>
                  <a:pt x="1208" y="976"/>
                  <a:pt x="1136" y="944"/>
                  <a:pt x="1120" y="912"/>
                </a:cubicBezTo>
                <a:cubicBezTo>
                  <a:pt x="1104" y="880"/>
                  <a:pt x="1096" y="840"/>
                  <a:pt x="1120" y="816"/>
                </a:cubicBezTo>
                <a:cubicBezTo>
                  <a:pt x="1144" y="792"/>
                  <a:pt x="1232" y="800"/>
                  <a:pt x="1264" y="768"/>
                </a:cubicBezTo>
                <a:cubicBezTo>
                  <a:pt x="1296" y="736"/>
                  <a:pt x="1288" y="704"/>
                  <a:pt x="1312" y="624"/>
                </a:cubicBezTo>
                <a:cubicBezTo>
                  <a:pt x="1336" y="544"/>
                  <a:pt x="1368" y="384"/>
                  <a:pt x="1408" y="288"/>
                </a:cubicBezTo>
                <a:cubicBezTo>
                  <a:pt x="1448" y="192"/>
                  <a:pt x="1568" y="96"/>
                  <a:pt x="1552" y="48"/>
                </a:cubicBezTo>
                <a:cubicBezTo>
                  <a:pt x="1536" y="0"/>
                  <a:pt x="1384" y="0"/>
                  <a:pt x="1312" y="0"/>
                </a:cubicBezTo>
                <a:cubicBezTo>
                  <a:pt x="1240" y="0"/>
                  <a:pt x="1184" y="24"/>
                  <a:pt x="1120" y="48"/>
                </a:cubicBezTo>
                <a:cubicBezTo>
                  <a:pt x="1056" y="72"/>
                  <a:pt x="1008" y="88"/>
                  <a:pt x="928" y="144"/>
                </a:cubicBezTo>
                <a:cubicBezTo>
                  <a:pt x="848" y="200"/>
                  <a:pt x="776" y="336"/>
                  <a:pt x="640" y="384"/>
                </a:cubicBezTo>
                <a:cubicBezTo>
                  <a:pt x="504" y="432"/>
                  <a:pt x="216" y="416"/>
                  <a:pt x="112" y="432"/>
                </a:cubicBezTo>
                <a:cubicBezTo>
                  <a:pt x="8" y="448"/>
                  <a:pt x="32" y="408"/>
                  <a:pt x="16" y="480"/>
                </a:cubicBezTo>
                <a:close/>
              </a:path>
            </a:pathLst>
          </a:custGeom>
          <a:solidFill>
            <a:srgbClr val="FDE5A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2" name="文本框 16391"/>
          <p:cNvSpPr txBox="1"/>
          <p:nvPr/>
        </p:nvSpPr>
        <p:spPr>
          <a:xfrm rot="614907">
            <a:off x="5561013" y="2590800"/>
            <a:ext cx="611187" cy="1676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东北平原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 rot="204398">
            <a:off x="4114800" y="4953000"/>
            <a:ext cx="611188" cy="1676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华北平原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文本框 16393"/>
          <p:cNvSpPr txBox="1"/>
          <p:nvPr/>
        </p:nvSpPr>
        <p:spPr>
          <a:xfrm rot="-571637">
            <a:off x="2133600" y="5384800"/>
            <a:ext cx="17891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黄土高原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文本框 16394"/>
          <p:cNvSpPr txBox="1"/>
          <p:nvPr/>
        </p:nvSpPr>
        <p:spPr>
          <a:xfrm>
            <a:off x="6477000" y="4572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830" y="3919220"/>
            <a:ext cx="3519170" cy="249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900113"/>
            <a:ext cx="25146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1716" name="Picture 4" descr="269b4113a1289056962b43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040" y="2731770"/>
            <a:ext cx="3110230" cy="2332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" fill="hold"/>
                                        <p:tgtEl>
                                          <p:spTgt spid="3717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2" grpId="0"/>
      <p:bldP spid="16393" grpId="0"/>
      <p:bldP spid="163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488" y="876300"/>
            <a:ext cx="5486400" cy="581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1"/>
          <p:cNvSpPr/>
          <p:nvPr/>
        </p:nvSpPr>
        <p:spPr>
          <a:xfrm>
            <a:off x="228600" y="76200"/>
            <a:ext cx="75438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sldjump"/>
              </a:rPr>
              <a:t>东北平原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是中国最大的平原。可分为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个部分。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14800" y="804863"/>
            <a:ext cx="4870450" cy="893762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东北部主要是由黑龙江、松花江和乌苏里江冲积而成的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三江平原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4200" y="5835650"/>
            <a:ext cx="2971800" cy="8921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南部主要是由辽河冲积而成的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辽河平原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650" y="3429000"/>
            <a:ext cx="1936750" cy="16922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中部则为松花江和嫩江冲积而成的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松嫩平原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 rot="19873340">
            <a:off x="2490788" y="3275013"/>
            <a:ext cx="1825625" cy="89535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 rot="3747590">
            <a:off x="4879975" y="1928813"/>
            <a:ext cx="701675" cy="15875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 rot="1655895">
            <a:off x="2449513" y="4351338"/>
            <a:ext cx="873125" cy="190817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6148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0" y="1763713"/>
            <a:ext cx="2857500" cy="201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804863"/>
            <a:ext cx="25146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50" y="4683125"/>
            <a:ext cx="2982913" cy="199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8" grpId="0" bldLvl="0" animBg="1"/>
      <p:bldP spid="5" grpId="0" bldLvl="0" animBg="1"/>
      <p:bldP spid="10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758950"/>
            <a:ext cx="5715000" cy="417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52400" y="228600"/>
            <a:ext cx="5379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2" action="ppaction://hlinksldjump"/>
              </a:rPr>
              <a:t>华北平原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黄淮海平原）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是中国第二大平原。位于黄河下游。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12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3" y="3352800"/>
            <a:ext cx="4913312" cy="3481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438" y="103188"/>
            <a:ext cx="5297487" cy="3402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457200" y="381000"/>
            <a:ext cx="31750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hlinkClick r:id="rId1" action="ppaction://hlinksldjump"/>
              </a:rPr>
              <a:t>黄土高原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：沟壑纵横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048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904875"/>
            <a:ext cx="5438775" cy="595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3657600"/>
            <a:ext cx="38100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2238" y="111125"/>
            <a:ext cx="3935412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58369" descr="温度带"/>
          <p:cNvPicPr>
            <a:picLocks noChangeAspect="1"/>
          </p:cNvPicPr>
          <p:nvPr/>
        </p:nvPicPr>
        <p:blipFill>
          <a:blip r:embed="rId1"/>
          <a:srcRect r="900"/>
          <a:stretch>
            <a:fillRect/>
          </a:stretch>
        </p:blipFill>
        <p:spPr>
          <a:xfrm>
            <a:off x="762000" y="514350"/>
            <a:ext cx="8382000" cy="634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文本框 58370"/>
          <p:cNvSpPr txBox="1"/>
          <p:nvPr/>
        </p:nvSpPr>
        <p:spPr>
          <a:xfrm>
            <a:off x="3048000" y="457200"/>
            <a:ext cx="304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中国温度带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8372" name="组合 58371"/>
          <p:cNvGrpSpPr/>
          <p:nvPr/>
        </p:nvGrpSpPr>
        <p:grpSpPr>
          <a:xfrm>
            <a:off x="7696200" y="4876800"/>
            <a:ext cx="1066800" cy="1676400"/>
            <a:chOff x="4848" y="3072"/>
            <a:chExt cx="672" cy="1056"/>
          </a:xfrm>
        </p:grpSpPr>
        <p:sp>
          <p:nvSpPr>
            <p:cNvPr id="58373" name="直接连接符 58372"/>
            <p:cNvSpPr/>
            <p:nvPr/>
          </p:nvSpPr>
          <p:spPr>
            <a:xfrm>
              <a:off x="4848" y="3072"/>
              <a:ext cx="672" cy="0"/>
            </a:xfrm>
            <a:prstGeom prst="line">
              <a:avLst/>
            </a:prstGeom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74" name="直接连接符 58373"/>
            <p:cNvSpPr/>
            <p:nvPr/>
          </p:nvSpPr>
          <p:spPr>
            <a:xfrm>
              <a:off x="4848" y="4128"/>
              <a:ext cx="672" cy="0"/>
            </a:xfrm>
            <a:prstGeom prst="line">
              <a:avLst/>
            </a:prstGeom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75" name="直接连接符 58374"/>
            <p:cNvSpPr/>
            <p:nvPr/>
          </p:nvSpPr>
          <p:spPr>
            <a:xfrm>
              <a:off x="4848" y="3072"/>
              <a:ext cx="0" cy="1056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76" name="直接连接符 58375"/>
            <p:cNvSpPr/>
            <p:nvPr/>
          </p:nvSpPr>
          <p:spPr>
            <a:xfrm>
              <a:off x="5520" y="3072"/>
              <a:ext cx="0" cy="1056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377" name="文本框 58376"/>
          <p:cNvSpPr txBox="1"/>
          <p:nvPr/>
        </p:nvSpPr>
        <p:spPr>
          <a:xfrm>
            <a:off x="6443663" y="1916113"/>
            <a:ext cx="1447800" cy="579437"/>
          </a:xfrm>
          <a:prstGeom prst="rect">
            <a:avLst/>
          </a:prstGeom>
          <a:gradFill rotWithShape="1">
            <a:gsLst>
              <a:gs pos="0">
                <a:schemeClr val="accent1">
                  <a:alpha val="84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中温带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8378" name="文本框 58377"/>
          <p:cNvSpPr txBox="1"/>
          <p:nvPr/>
        </p:nvSpPr>
        <p:spPr>
          <a:xfrm>
            <a:off x="5364163" y="3213100"/>
            <a:ext cx="1447800" cy="579438"/>
          </a:xfrm>
          <a:prstGeom prst="rect">
            <a:avLst/>
          </a:prstGeom>
          <a:gradFill rotWithShape="1">
            <a:gsLst>
              <a:gs pos="0">
                <a:schemeClr val="accent1">
                  <a:alpha val="86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暖温带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8382" name="文本框 58381"/>
          <p:cNvSpPr txBox="1"/>
          <p:nvPr/>
        </p:nvSpPr>
        <p:spPr>
          <a:xfrm>
            <a:off x="6372225" y="549275"/>
            <a:ext cx="1447800" cy="579438"/>
          </a:xfrm>
          <a:prstGeom prst="rect">
            <a:avLst/>
          </a:prstGeom>
          <a:gradFill rotWithShape="1">
            <a:gsLst>
              <a:gs pos="0">
                <a:schemeClr val="accent1">
                  <a:alpha val="94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寒温带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8384" name="矩形 58383"/>
          <p:cNvSpPr/>
          <p:nvPr/>
        </p:nvSpPr>
        <p:spPr>
          <a:xfrm>
            <a:off x="4479925" y="3200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400" b="1" dirty="0">
              <a:solidFill>
                <a:srgbClr val="D810C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5" name="文本框 28679"/>
          <p:cNvSpPr txBox="1"/>
          <p:nvPr/>
        </p:nvSpPr>
        <p:spPr>
          <a:xfrm>
            <a:off x="5003165" y="3936365"/>
            <a:ext cx="2544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月</a:t>
            </a:r>
            <a:r>
              <a:rPr lang="en-US" altLang="zh-CN" sz="2800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0℃</a:t>
            </a:r>
            <a:r>
              <a:rPr lang="zh-CN" altLang="en-US" sz="2800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等温线</a:t>
            </a:r>
            <a:endParaRPr lang="zh-CN" altLang="en-US" sz="2800" b="1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 bldLvl="0" animBg="1"/>
      <p:bldP spid="58378" grpId="0" bldLvl="0" animBg="1"/>
      <p:bldP spid="5838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25601" descr="北方温度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60363"/>
            <a:ext cx="7924800" cy="6497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标注 25602"/>
          <p:cNvSpPr/>
          <p:nvPr/>
        </p:nvSpPr>
        <p:spPr>
          <a:xfrm>
            <a:off x="7315200" y="3352800"/>
            <a:ext cx="1593850" cy="585788"/>
          </a:xfrm>
          <a:prstGeom prst="wedgeRectCallout">
            <a:avLst>
              <a:gd name="adj1" fmla="val -74005"/>
              <a:gd name="adj2" fmla="val -46204"/>
            </a:avLst>
          </a:prstGeom>
          <a:solidFill>
            <a:schemeClr val="bg1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湿润区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604" name="矩形标注 25603"/>
          <p:cNvSpPr/>
          <p:nvPr/>
        </p:nvSpPr>
        <p:spPr>
          <a:xfrm>
            <a:off x="3597910" y="5741035"/>
            <a:ext cx="1947863" cy="609600"/>
          </a:xfrm>
          <a:prstGeom prst="wedgeRectCallout">
            <a:avLst>
              <a:gd name="adj1" fmla="val -60514"/>
              <a:gd name="adj2" fmla="val -107292"/>
            </a:avLst>
          </a:prstGeom>
          <a:solidFill>
            <a:schemeClr val="bg1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半湿润区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605" name="矩形标注 25604"/>
          <p:cNvSpPr/>
          <p:nvPr/>
        </p:nvSpPr>
        <p:spPr>
          <a:xfrm>
            <a:off x="457200" y="4070350"/>
            <a:ext cx="1947863" cy="585788"/>
          </a:xfrm>
          <a:prstGeom prst="wedgeRectCallout">
            <a:avLst>
              <a:gd name="adj1" fmla="val -1324"/>
              <a:gd name="adj2" fmla="val 208333"/>
            </a:avLst>
          </a:prstGeom>
          <a:solidFill>
            <a:schemeClr val="bg1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半干旱区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010" name="文本框 25890"/>
          <p:cNvSpPr txBox="1"/>
          <p:nvPr/>
        </p:nvSpPr>
        <p:spPr>
          <a:xfrm>
            <a:off x="73025" y="0"/>
            <a:ext cx="907097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干湿地区</a:t>
            </a:r>
            <a:endParaRPr lang="zh-CN" altLang="en-US" sz="36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2774" name="文本框 28678"/>
          <p:cNvSpPr txBox="1"/>
          <p:nvPr/>
        </p:nvSpPr>
        <p:spPr>
          <a:xfrm>
            <a:off x="2120265" y="2716213"/>
            <a:ext cx="250444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400-800mm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（除 </a:t>
            </a:r>
            <a:r>
              <a:rPr lang="zh-CN" altLang="en-US" sz="2800" b="1" u="sng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外）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  <p:bldP spid="25604" grpId="0" bldLvl="0" animBg="1"/>
      <p:bldP spid="2560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843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000250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1843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1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8435" descr="气候类型"/>
          <p:cNvPicPr>
            <a:picLocks noChangeAspect="1"/>
          </p:cNvPicPr>
          <p:nvPr/>
        </p:nvPicPr>
        <p:blipFill>
          <a:blip r:embed="rId3">
            <a:lum bright="-48001" contrast="7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文本框 18438"/>
          <p:cNvSpPr txBox="1"/>
          <p:nvPr/>
        </p:nvSpPr>
        <p:spPr>
          <a:xfrm>
            <a:off x="4932363" y="2349500"/>
            <a:ext cx="2087562" cy="457200"/>
          </a:xfrm>
          <a:prstGeom prst="rect">
            <a:avLst/>
          </a:prstGeom>
          <a:solidFill>
            <a:srgbClr val="CCCCFF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温带季风气候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89" name="矩形 28688"/>
          <p:cNvSpPr/>
          <p:nvPr/>
        </p:nvSpPr>
        <p:spPr>
          <a:xfrm>
            <a:off x="2890520" y="1251585"/>
            <a:ext cx="6172200" cy="1000125"/>
          </a:xfrm>
          <a:prstGeom prst="rect">
            <a:avLst/>
          </a:prstGeom>
          <a:solidFill>
            <a:schemeClr val="bg1"/>
          </a:solidFill>
          <a:ln w="539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主要灾害性天气：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冬季寒潮，华北地区春季干旱多沙暴、夏季多洪涝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90520" y="298450"/>
            <a:ext cx="6172200" cy="953135"/>
          </a:xfrm>
          <a:prstGeom prst="rect">
            <a:avLst/>
          </a:prstGeom>
          <a:solidFill>
            <a:schemeClr val="bg1"/>
          </a:solidFill>
          <a:ln w="539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气候特点：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冬季寒冷干燥，夏季高温多雨。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ldLvl="0" animBg="1"/>
      <p:bldP spid="28689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76250"/>
            <a:ext cx="6551613" cy="572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5" name="文本框 107524"/>
          <p:cNvSpPr txBox="1"/>
          <p:nvPr/>
        </p:nvSpPr>
        <p:spPr>
          <a:xfrm>
            <a:off x="0" y="304800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读哈尔滨和济南气温年变化曲线与各月降水量柱状图，结合所学知识，比较东北平原和华北平原的区域差异。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中国地形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20000" cy="6340475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Freeform 3"/>
          <p:cNvSpPr/>
          <p:nvPr/>
        </p:nvSpPr>
        <p:spPr>
          <a:xfrm>
            <a:off x="3048000" y="2057400"/>
            <a:ext cx="3581400" cy="2743200"/>
          </a:xfrm>
          <a:custGeom>
            <a:avLst/>
            <a:gdLst/>
            <a:ahLst/>
            <a:cxnLst>
              <a:cxn ang="0">
                <a:pos x="1968" y="960"/>
              </a:cxn>
              <a:cxn ang="0">
                <a:pos x="1536" y="1152"/>
              </a:cxn>
              <a:cxn ang="0">
                <a:pos x="1296" y="1008"/>
              </a:cxn>
              <a:cxn ang="0">
                <a:pos x="576" y="1152"/>
              </a:cxn>
              <a:cxn ang="0">
                <a:pos x="192" y="1728"/>
              </a:cxn>
              <a:cxn ang="0">
                <a:pos x="144" y="1488"/>
              </a:cxn>
              <a:cxn ang="0">
                <a:pos x="0" y="1536"/>
              </a:cxn>
              <a:cxn ang="0">
                <a:pos x="192" y="1344"/>
              </a:cxn>
              <a:cxn ang="0">
                <a:pos x="240" y="1440"/>
              </a:cxn>
              <a:cxn ang="0">
                <a:pos x="528" y="1104"/>
              </a:cxn>
              <a:cxn ang="0">
                <a:pos x="528" y="960"/>
              </a:cxn>
              <a:cxn ang="0">
                <a:pos x="1248" y="864"/>
              </a:cxn>
              <a:cxn ang="0">
                <a:pos x="1392" y="864"/>
              </a:cxn>
              <a:cxn ang="0">
                <a:pos x="1680" y="288"/>
              </a:cxn>
              <a:cxn ang="0">
                <a:pos x="2208" y="0"/>
              </a:cxn>
              <a:cxn ang="0">
                <a:pos x="2256" y="144"/>
              </a:cxn>
              <a:cxn ang="0">
                <a:pos x="2016" y="432"/>
              </a:cxn>
              <a:cxn ang="0">
                <a:pos x="1968" y="240"/>
              </a:cxn>
              <a:cxn ang="0">
                <a:pos x="1728" y="528"/>
              </a:cxn>
              <a:cxn ang="0">
                <a:pos x="1872" y="624"/>
              </a:cxn>
              <a:cxn ang="0">
                <a:pos x="2112" y="576"/>
              </a:cxn>
              <a:cxn ang="0">
                <a:pos x="1872" y="864"/>
              </a:cxn>
              <a:cxn ang="0">
                <a:pos x="1968" y="960"/>
              </a:cxn>
            </a:cxnLst>
            <a:pathLst>
              <a:path w="2256" h="1728">
                <a:moveTo>
                  <a:pt x="1968" y="960"/>
                </a:moveTo>
                <a:lnTo>
                  <a:pt x="1536" y="1152"/>
                </a:lnTo>
                <a:lnTo>
                  <a:pt x="1296" y="1008"/>
                </a:lnTo>
                <a:lnTo>
                  <a:pt x="576" y="1152"/>
                </a:lnTo>
                <a:lnTo>
                  <a:pt x="192" y="1728"/>
                </a:lnTo>
                <a:lnTo>
                  <a:pt x="144" y="1488"/>
                </a:lnTo>
                <a:lnTo>
                  <a:pt x="0" y="1536"/>
                </a:lnTo>
                <a:lnTo>
                  <a:pt x="192" y="1344"/>
                </a:lnTo>
                <a:lnTo>
                  <a:pt x="240" y="1440"/>
                </a:lnTo>
                <a:lnTo>
                  <a:pt x="528" y="1104"/>
                </a:lnTo>
                <a:lnTo>
                  <a:pt x="528" y="960"/>
                </a:lnTo>
                <a:lnTo>
                  <a:pt x="1248" y="864"/>
                </a:lnTo>
                <a:lnTo>
                  <a:pt x="1392" y="864"/>
                </a:lnTo>
                <a:lnTo>
                  <a:pt x="1680" y="288"/>
                </a:lnTo>
                <a:lnTo>
                  <a:pt x="2208" y="0"/>
                </a:lnTo>
                <a:lnTo>
                  <a:pt x="2256" y="144"/>
                </a:lnTo>
                <a:lnTo>
                  <a:pt x="2016" y="432"/>
                </a:lnTo>
                <a:lnTo>
                  <a:pt x="1968" y="240"/>
                </a:lnTo>
                <a:lnTo>
                  <a:pt x="1728" y="528"/>
                </a:lnTo>
                <a:lnTo>
                  <a:pt x="1872" y="624"/>
                </a:lnTo>
                <a:lnTo>
                  <a:pt x="2112" y="576"/>
                </a:lnTo>
                <a:lnTo>
                  <a:pt x="1872" y="864"/>
                </a:lnTo>
                <a:lnTo>
                  <a:pt x="1968" y="960"/>
                </a:lnTo>
                <a:close/>
              </a:path>
            </a:pathLst>
          </a:custGeom>
          <a:gradFill rotWithShape="1">
            <a:gsLst>
              <a:gs pos="0">
                <a:srgbClr val="FF9900">
                  <a:alpha val="78000"/>
                </a:srgbClr>
              </a:gs>
              <a:gs pos="100000">
                <a:srgbClr val="764700">
                  <a:alpha val="75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2" name="Freeform 4"/>
          <p:cNvSpPr/>
          <p:nvPr/>
        </p:nvSpPr>
        <p:spPr>
          <a:xfrm>
            <a:off x="5867400" y="609600"/>
            <a:ext cx="1524000" cy="1752600"/>
          </a:xfrm>
          <a:custGeom>
            <a:avLst/>
            <a:gdLst/>
            <a:ahLst/>
            <a:cxnLst>
              <a:cxn ang="0">
                <a:pos x="528" y="1104"/>
              </a:cxn>
              <a:cxn ang="0">
                <a:pos x="864" y="816"/>
              </a:cxn>
              <a:cxn ang="0">
                <a:pos x="864" y="576"/>
              </a:cxn>
              <a:cxn ang="0">
                <a:pos x="960" y="528"/>
              </a:cxn>
              <a:cxn ang="0">
                <a:pos x="960" y="192"/>
              </a:cxn>
              <a:cxn ang="0">
                <a:pos x="720" y="336"/>
              </a:cxn>
              <a:cxn ang="0">
                <a:pos x="432" y="192"/>
              </a:cxn>
              <a:cxn ang="0">
                <a:pos x="288" y="0"/>
              </a:cxn>
              <a:cxn ang="0">
                <a:pos x="0" y="288"/>
              </a:cxn>
              <a:cxn ang="0">
                <a:pos x="144" y="624"/>
              </a:cxn>
              <a:cxn ang="0">
                <a:pos x="384" y="288"/>
              </a:cxn>
              <a:cxn ang="0">
                <a:pos x="528" y="576"/>
              </a:cxn>
              <a:cxn ang="0">
                <a:pos x="528" y="720"/>
              </a:cxn>
              <a:cxn ang="0">
                <a:pos x="432" y="912"/>
              </a:cxn>
              <a:cxn ang="0">
                <a:pos x="528" y="1104"/>
              </a:cxn>
            </a:cxnLst>
            <a:pathLst>
              <a:path w="960" h="1104">
                <a:moveTo>
                  <a:pt x="528" y="1104"/>
                </a:moveTo>
                <a:lnTo>
                  <a:pt x="864" y="816"/>
                </a:lnTo>
                <a:lnTo>
                  <a:pt x="864" y="576"/>
                </a:lnTo>
                <a:lnTo>
                  <a:pt x="960" y="528"/>
                </a:lnTo>
                <a:lnTo>
                  <a:pt x="960" y="192"/>
                </a:lnTo>
                <a:lnTo>
                  <a:pt x="720" y="336"/>
                </a:lnTo>
                <a:lnTo>
                  <a:pt x="432" y="192"/>
                </a:lnTo>
                <a:lnTo>
                  <a:pt x="288" y="0"/>
                </a:lnTo>
                <a:lnTo>
                  <a:pt x="0" y="288"/>
                </a:lnTo>
                <a:lnTo>
                  <a:pt x="144" y="624"/>
                </a:lnTo>
                <a:lnTo>
                  <a:pt x="384" y="288"/>
                </a:lnTo>
                <a:lnTo>
                  <a:pt x="528" y="576"/>
                </a:lnTo>
                <a:lnTo>
                  <a:pt x="528" y="720"/>
                </a:lnTo>
                <a:lnTo>
                  <a:pt x="432" y="912"/>
                </a:lnTo>
                <a:lnTo>
                  <a:pt x="528" y="1104"/>
                </a:lnTo>
                <a:close/>
              </a:path>
            </a:pathLst>
          </a:custGeom>
          <a:gradFill rotWithShape="1">
            <a:gsLst>
              <a:gs pos="0">
                <a:srgbClr val="C0C0C0">
                  <a:alpha val="70000"/>
                </a:srgbClr>
              </a:gs>
              <a:gs pos="100000">
                <a:srgbClr val="595959">
                  <a:alpha val="70998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3" name="Freeform 5"/>
          <p:cNvSpPr/>
          <p:nvPr/>
        </p:nvSpPr>
        <p:spPr>
          <a:xfrm>
            <a:off x="5638800" y="381000"/>
            <a:ext cx="685800" cy="762000"/>
          </a:xfrm>
          <a:custGeom>
            <a:avLst/>
            <a:gdLst/>
            <a:ahLst/>
            <a:cxnLst>
              <a:cxn ang="0">
                <a:pos x="432" y="144"/>
              </a:cxn>
              <a:cxn ang="0">
                <a:pos x="240" y="0"/>
              </a:cxn>
              <a:cxn ang="0">
                <a:pos x="0" y="144"/>
              </a:cxn>
              <a:cxn ang="0">
                <a:pos x="96" y="192"/>
              </a:cxn>
              <a:cxn ang="0">
                <a:pos x="0" y="432"/>
              </a:cxn>
              <a:cxn ang="0">
                <a:pos x="144" y="480"/>
              </a:cxn>
              <a:cxn ang="0">
                <a:pos x="432" y="144"/>
              </a:cxn>
            </a:cxnLst>
            <a:pathLst>
              <a:path w="432" h="480">
                <a:moveTo>
                  <a:pt x="432" y="144"/>
                </a:moveTo>
                <a:lnTo>
                  <a:pt x="240" y="0"/>
                </a:lnTo>
                <a:lnTo>
                  <a:pt x="0" y="144"/>
                </a:lnTo>
                <a:lnTo>
                  <a:pt x="96" y="192"/>
                </a:lnTo>
                <a:lnTo>
                  <a:pt x="0" y="432"/>
                </a:lnTo>
                <a:lnTo>
                  <a:pt x="144" y="480"/>
                </a:lnTo>
                <a:lnTo>
                  <a:pt x="432" y="144"/>
                </a:lnTo>
                <a:close/>
              </a:path>
            </a:pathLst>
          </a:custGeom>
          <a:solidFill>
            <a:schemeClr val="accent1">
              <a:alpha val="70195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5" name="AutoShape 7"/>
          <p:cNvSpPr/>
          <p:nvPr/>
        </p:nvSpPr>
        <p:spPr>
          <a:xfrm>
            <a:off x="7086600" y="2362200"/>
            <a:ext cx="2057400" cy="762000"/>
          </a:xfrm>
          <a:prstGeom prst="wedgeRoundRectCallout">
            <a:avLst>
              <a:gd name="adj1" fmla="val -110264"/>
              <a:gd name="adj2" fmla="val 6895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暖温带落叶阔叶林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6" name="AutoShape 8"/>
          <p:cNvSpPr/>
          <p:nvPr/>
        </p:nvSpPr>
        <p:spPr>
          <a:xfrm>
            <a:off x="7010400" y="1143000"/>
            <a:ext cx="1981200" cy="457200"/>
          </a:xfrm>
          <a:prstGeom prst="wedgeRoundRectCallout">
            <a:avLst>
              <a:gd name="adj1" fmla="val -61537"/>
              <a:gd name="adj2" fmla="val 10659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混交林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7" name="AutoShape 9"/>
          <p:cNvSpPr/>
          <p:nvPr/>
        </p:nvSpPr>
        <p:spPr>
          <a:xfrm>
            <a:off x="7010400" y="0"/>
            <a:ext cx="1752600" cy="762000"/>
          </a:xfrm>
          <a:prstGeom prst="wedgeRoundRectCallout">
            <a:avLst>
              <a:gd name="adj1" fmla="val -110597"/>
              <a:gd name="adj2" fmla="val 4208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寒温带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针叶林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Text Box 11"/>
          <p:cNvSpPr txBox="1"/>
          <p:nvPr/>
        </p:nvSpPr>
        <p:spPr>
          <a:xfrm>
            <a:off x="0" y="-1428"/>
            <a:ext cx="281940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北方植被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20" name="Picture 12" descr="温带落叶阔叶林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1052513"/>
            <a:ext cx="4427538" cy="56896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421" name="Object 13"/>
          <p:cNvGraphicFramePr>
            <a:graphicFrameLocks noChangeAspect="1"/>
          </p:cNvGraphicFramePr>
          <p:nvPr/>
        </p:nvGraphicFramePr>
        <p:xfrm>
          <a:off x="4343400" y="1142365"/>
          <a:ext cx="4511040" cy="56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5581650" imgH="4181475" progId="PBrush">
                  <p:embed/>
                </p:oleObj>
              </mc:Choice>
              <mc:Fallback>
                <p:oleObj name="" r:id="rId3" imgW="5581650" imgH="4181475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3400" y="1142365"/>
                        <a:ext cx="4511040" cy="5685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/>
      <p:bldP spid="17416" grpId="0" bldLvl="0" animBg="1"/>
      <p:bldP spid="174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4" descr="2421537596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958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Picture 5" descr="b4cd814d1364c1684e088da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0"/>
            <a:ext cx="48768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6" descr="6645012_221337436127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1400"/>
            <a:ext cx="42672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7" descr="6546749_115719070000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3581400"/>
            <a:ext cx="48768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2895600"/>
            <a:ext cx="91440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ea"/>
              </a:rPr>
              <a:t>北方地区四季分明</a:t>
            </a:r>
            <a:endParaRPr lang="zh-CN" altLang="en-US" sz="540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4" name="内容占位符 23553"/>
          <p:cNvGraphicFramePr/>
          <p:nvPr>
            <p:ph/>
          </p:nvPr>
        </p:nvGraphicFramePr>
        <p:xfrm>
          <a:off x="990600" y="1298575"/>
          <a:ext cx="7543800" cy="4576445"/>
        </p:xfrm>
        <a:graphic>
          <a:graphicData uri="http://schemas.openxmlformats.org/drawingml/2006/table">
            <a:tbl>
              <a:tblPr/>
              <a:tblGrid>
                <a:gridCol w="3768725"/>
                <a:gridCol w="3775075"/>
              </a:tblGrid>
              <a:tr h="6715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自然特征</a:t>
                      </a:r>
                      <a:endParaRPr lang="zh-CN" altLang="en-US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北方地区</a:t>
                      </a:r>
                      <a:endParaRPr lang="zh-CN" altLang="en-US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  <a:ea typeface="黑体" panose="02010609060101010101" pitchFamily="2" charset="-122"/>
                        </a:rPr>
                        <a:t>主要地形</a:t>
                      </a:r>
                      <a:endParaRPr lang="zh-CN" altLang="en-US" b="1" dirty="0">
                        <a:solidFill>
                          <a:srgbClr val="FF3300"/>
                        </a:solidFill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FF3300"/>
                        </a:solidFill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温度带</a:t>
                      </a:r>
                      <a:endParaRPr lang="zh-CN" altLang="en-US" b="1" dirty="0">
                        <a:solidFill>
                          <a:srgbClr val="FF33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50000"/>
                        </a:spcBef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  <a:ea typeface="黑体" panose="02010609060101010101" pitchFamily="2" charset="-122"/>
                        </a:rPr>
                        <a:t>年降水量</a:t>
                      </a:r>
                      <a:endParaRPr lang="zh-CN" altLang="en-US" b="1" dirty="0">
                        <a:solidFill>
                          <a:srgbClr val="FF3300"/>
                        </a:solidFill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干湿区</a:t>
                      </a:r>
                      <a:endParaRPr lang="zh-CN" altLang="en-US" b="1" dirty="0">
                        <a:solidFill>
                          <a:srgbClr val="FF33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气候类型</a:t>
                      </a:r>
                      <a:endParaRPr lang="zh-CN" altLang="en-US" b="1" dirty="0">
                        <a:solidFill>
                          <a:srgbClr val="FF33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64" name="文本框 23579"/>
          <p:cNvSpPr txBox="1"/>
          <p:nvPr/>
        </p:nvSpPr>
        <p:spPr>
          <a:xfrm>
            <a:off x="1676400" y="2819400"/>
            <a:ext cx="23764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一月平均气温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81" name="文本框 23580"/>
          <p:cNvSpPr txBox="1"/>
          <p:nvPr/>
        </p:nvSpPr>
        <p:spPr>
          <a:xfrm>
            <a:off x="5438140" y="4060825"/>
            <a:ext cx="21605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400-800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毫米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82" name="文本框 23581"/>
          <p:cNvSpPr txBox="1"/>
          <p:nvPr/>
        </p:nvSpPr>
        <p:spPr>
          <a:xfrm>
            <a:off x="5582920" y="2819400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低于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0℃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83" name="文本框 23582"/>
          <p:cNvSpPr txBox="1"/>
          <p:nvPr/>
        </p:nvSpPr>
        <p:spPr>
          <a:xfrm>
            <a:off x="5181600" y="21336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平原、高原、山地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4" name="文本框 23583"/>
          <p:cNvSpPr txBox="1"/>
          <p:nvPr/>
        </p:nvSpPr>
        <p:spPr>
          <a:xfrm>
            <a:off x="5029200" y="3493770"/>
            <a:ext cx="3987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暖温带、中温带、寒温带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85" name="文本框 23584"/>
          <p:cNvSpPr txBox="1"/>
          <p:nvPr/>
        </p:nvSpPr>
        <p:spPr>
          <a:xfrm>
            <a:off x="5005070" y="4746625"/>
            <a:ext cx="4138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半干旱、半湿润、湿润区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86" name="文本框 23585"/>
          <p:cNvSpPr txBox="1"/>
          <p:nvPr/>
        </p:nvSpPr>
        <p:spPr>
          <a:xfrm>
            <a:off x="5331460" y="5289550"/>
            <a:ext cx="25193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温带季风气候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9971" name="文本框 23586"/>
          <p:cNvSpPr txBox="1"/>
          <p:nvPr/>
        </p:nvSpPr>
        <p:spPr>
          <a:xfrm>
            <a:off x="74295" y="1430655"/>
            <a:ext cx="915988" cy="3997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北方的自然特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1" grpId="0"/>
      <p:bldP spid="23582" grpId="0"/>
      <p:bldP spid="23583" grpId="0"/>
      <p:bldP spid="23584" grpId="0"/>
      <p:bldP spid="23585" grpId="0"/>
      <p:bldP spid="235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/>
          <p:nvPr/>
        </p:nvSpPr>
        <p:spPr>
          <a:xfrm>
            <a:off x="250825" y="620713"/>
            <a:ext cx="698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 algn="just">
              <a:spcAft>
                <a:spcPct val="15000"/>
              </a:spcAft>
            </a:pPr>
            <a:r>
              <a:rPr lang="zh-CN" altLang="en-US" sz="40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练习二</a:t>
            </a:r>
            <a:endParaRPr lang="en-US" altLang="zh-CN" sz="4000" b="1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7460" name="Rectangle 4"/>
          <p:cNvSpPr/>
          <p:nvPr/>
        </p:nvSpPr>
        <p:spPr>
          <a:xfrm>
            <a:off x="609600" y="6278563"/>
            <a:ext cx="7391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ct val="15000"/>
              </a:spcAft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820" y="1622425"/>
            <a:ext cx="68580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《优﹢学案》：</a:t>
            </a:r>
            <a:endParaRPr lang="zh-CN" altLang="en-US" sz="3600"/>
          </a:p>
          <a:p>
            <a:endParaRPr lang="en-US" sz="3600"/>
          </a:p>
          <a:p>
            <a:r>
              <a:rPr lang="en-US" sz="3600"/>
              <a:t>      </a:t>
            </a:r>
            <a:r>
              <a:rPr lang="en-US" altLang="zh-CN" sz="3600"/>
              <a:t>7</a:t>
            </a:r>
            <a:r>
              <a:rPr lang="zh-CN" altLang="en-US" sz="3600"/>
              <a:t>、</a:t>
            </a:r>
            <a:r>
              <a:rPr lang="en-US" altLang="zh-CN" sz="3600"/>
              <a:t>10</a:t>
            </a:r>
            <a:r>
              <a:rPr lang="zh-CN" altLang="en-US" sz="3600"/>
              <a:t>题</a:t>
            </a:r>
            <a:endParaRPr lang="zh-CN" altLang="en-US" sz="3600"/>
          </a:p>
          <a:p>
            <a:r>
              <a:rPr lang="en-US" altLang="zh-CN" sz="3600"/>
              <a:t>     19.</a:t>
            </a:r>
            <a:r>
              <a:rPr lang="zh-CN" altLang="en-US" sz="3600"/>
              <a:t>（</a:t>
            </a:r>
            <a:r>
              <a:rPr lang="en-US" altLang="zh-CN" sz="3600"/>
              <a:t>1</a:t>
            </a:r>
            <a:r>
              <a:rPr lang="zh-CN" altLang="en-US" sz="3600"/>
              <a:t>）（</a:t>
            </a:r>
            <a:r>
              <a:rPr lang="en-US" altLang="zh-CN" sz="3600"/>
              <a:t>2</a:t>
            </a:r>
            <a:r>
              <a:rPr lang="zh-CN" altLang="en-US" sz="3600"/>
              <a:t>）题</a:t>
            </a:r>
            <a:endParaRPr lang="en-US" altLang="zh-CN" sz="3600"/>
          </a:p>
          <a:p>
            <a:r>
              <a:rPr lang="en-US" altLang="zh-CN" sz="3600"/>
              <a:t>     20.</a:t>
            </a:r>
            <a:r>
              <a:rPr lang="zh-CN" altLang="en-US" sz="3600"/>
              <a:t>（</a:t>
            </a:r>
            <a:r>
              <a:rPr lang="en-US" altLang="zh-CN" sz="3600"/>
              <a:t>2</a:t>
            </a:r>
            <a:r>
              <a:rPr lang="zh-CN" altLang="en-US" sz="3600"/>
              <a:t>）（</a:t>
            </a:r>
            <a:r>
              <a:rPr lang="en-US" altLang="zh-CN" sz="3600"/>
              <a:t>3</a:t>
            </a:r>
            <a:r>
              <a:rPr lang="zh-CN" altLang="en-US" sz="3600"/>
              <a:t>）题</a:t>
            </a:r>
            <a:endParaRPr lang="zh-CN" altLang="en-US" sz="3600"/>
          </a:p>
          <a:p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6" name="矩形 105475"/>
          <p:cNvSpPr/>
          <p:nvPr/>
        </p:nvSpPr>
        <p:spPr>
          <a:xfrm>
            <a:off x="2667000" y="304800"/>
            <a:ext cx="38576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自学指导三  气候与农业</a:t>
            </a:r>
            <a:endParaRPr lang="zh-CN" altLang="en-US" sz="4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77" name="文本框 105476"/>
          <p:cNvSpPr txBox="1"/>
          <p:nvPr/>
        </p:nvSpPr>
        <p:spPr>
          <a:xfrm>
            <a:off x="152400" y="1828800"/>
            <a:ext cx="8839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请同学们自学课本</a:t>
            </a:r>
            <a:r>
              <a:rPr lang="en-US" altLang="zh-CN" sz="3600" b="1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P7—8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的内容，独立完成《优﹢学案》第三部分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农业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1443DA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516890" y="3221355"/>
            <a:ext cx="7772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要求： 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    独立完成。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17761"/>
          <p:cNvSpPr>
            <a:spLocks noGrp="1"/>
          </p:cNvSpPr>
          <p:nvPr>
            <p:ph type="title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626" name="文本占位符 117762"/>
          <p:cNvPicPr>
            <a:picLocks noGrp="1" noChangeAspect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4800600"/>
          </a:xfrm>
          <a:solidFill>
            <a:srgbClr val="FFFFFF"/>
          </a:solidFill>
        </p:spPr>
      </p:pic>
      <p:sp>
        <p:nvSpPr>
          <p:cNvPr id="117764" name="文本框 117763" descr="绿色大理石"/>
          <p:cNvSpPr txBox="1">
            <a:spLocks noChangeArrowheads="1"/>
          </p:cNvSpPr>
          <p:nvPr/>
        </p:nvSpPr>
        <p:spPr bwMode="auto">
          <a:xfrm>
            <a:off x="0" y="4953000"/>
            <a:ext cx="9144000" cy="8299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东北平原“黑土地”，有机质含量高，土壤肥沃，适宜种植春小麦、玉米、大豆、高梁，是我国重要的商品粮基地。</a:t>
            </a:r>
            <a:endParaRPr lang="zh-CN" altLang="en-US" sz="2400" b="1">
              <a:solidFill>
                <a:srgbClr val="FF3300"/>
              </a:solidFill>
            </a:endParaRPr>
          </a:p>
        </p:txBody>
      </p:sp>
      <p:sp>
        <p:nvSpPr>
          <p:cNvPr id="117765" name="文本框 117764" descr="褐色大理石"/>
          <p:cNvSpPr txBox="1">
            <a:spLocks noChangeArrowheads="1"/>
          </p:cNvSpPr>
          <p:nvPr/>
        </p:nvSpPr>
        <p:spPr bwMode="auto">
          <a:xfrm>
            <a:off x="0" y="5782945"/>
            <a:ext cx="9144000" cy="8299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华北平原由黄河、海河冲积而成，被称为“黄土地”，是我国冬小麦、玉米、棉花、花生、小米</a:t>
            </a:r>
            <a:r>
              <a:rPr lang="zh-CN" altLang="en-US" sz="2400" b="1">
                <a:solidFill>
                  <a:srgbClr val="FF3300"/>
                </a:solidFill>
                <a:hlinkClick r:id="rId2" action="ppaction://hlinksldjump"/>
              </a:rPr>
              <a:t>的主产区</a:t>
            </a:r>
            <a:r>
              <a:rPr lang="zh-CN" altLang="en-US" sz="2400" b="1">
                <a:solidFill>
                  <a:srgbClr val="FF3300"/>
                </a:solidFill>
              </a:rPr>
              <a:t>。</a:t>
            </a:r>
            <a:endParaRPr lang="zh-CN" altLang="en-US" sz="2400" b="1">
              <a:solidFill>
                <a:srgbClr val="FF3300"/>
              </a:solidFill>
            </a:endParaRPr>
          </a:p>
        </p:txBody>
      </p:sp>
      <p:grpSp>
        <p:nvGrpSpPr>
          <p:cNvPr id="117766" name="组合 117765"/>
          <p:cNvGrpSpPr/>
          <p:nvPr/>
        </p:nvGrpSpPr>
        <p:grpSpPr bwMode="auto">
          <a:xfrm>
            <a:off x="6248400" y="762000"/>
            <a:ext cx="2895600" cy="2371725"/>
            <a:chOff x="3936" y="480"/>
            <a:chExt cx="1824" cy="1494"/>
          </a:xfrm>
        </p:grpSpPr>
        <p:grpSp>
          <p:nvGrpSpPr>
            <p:cNvPr id="26634" name="组合 117766"/>
            <p:cNvGrpSpPr/>
            <p:nvPr/>
          </p:nvGrpSpPr>
          <p:grpSpPr bwMode="auto">
            <a:xfrm>
              <a:off x="3936" y="480"/>
              <a:ext cx="1824" cy="1494"/>
              <a:chOff x="3936" y="480"/>
              <a:chExt cx="1824" cy="1494"/>
            </a:xfrm>
          </p:grpSpPr>
          <p:sp>
            <p:nvSpPr>
              <p:cNvPr id="26636" name="椭圆 117767"/>
              <p:cNvSpPr>
                <a:spLocks noChangeArrowheads="1"/>
              </p:cNvSpPr>
              <p:nvPr/>
            </p:nvSpPr>
            <p:spPr bwMode="auto">
              <a:xfrm rot="1736089">
                <a:off x="3936" y="480"/>
                <a:ext cx="672" cy="1296"/>
              </a:xfrm>
              <a:prstGeom prst="ellipse">
                <a:avLst/>
              </a:prstGeom>
              <a:noFill/>
              <a:ln w="28575">
                <a:solidFill>
                  <a:schemeClr val="folHlink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26637" name="文本框 117768"/>
              <p:cNvSpPr txBox="1">
                <a:spLocks noChangeArrowheads="1"/>
              </p:cNvSpPr>
              <p:nvPr/>
            </p:nvSpPr>
            <p:spPr bwMode="auto">
              <a:xfrm>
                <a:off x="4608" y="1680"/>
                <a:ext cx="1152" cy="294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b="1">
                    <a:solidFill>
                      <a:srgbClr val="0033CC"/>
                    </a:solidFill>
                    <a:hlinkClick r:id="" action="ppaction://hlinkshowjump?jump=nextslide"/>
                  </a:rPr>
                  <a:t>东北平原</a:t>
                </a:r>
                <a:endParaRPr lang="zh-CN" altLang="en-US" sz="2400" b="1">
                  <a:solidFill>
                    <a:srgbClr val="0033CC"/>
                  </a:solidFill>
                </a:endParaRPr>
              </a:p>
            </p:txBody>
          </p:sp>
        </p:grpSp>
        <p:sp>
          <p:nvSpPr>
            <p:cNvPr id="26635" name="直接连接符 117769"/>
            <p:cNvSpPr>
              <a:spLocks noChangeShapeType="1"/>
            </p:cNvSpPr>
            <p:nvPr/>
          </p:nvSpPr>
          <p:spPr bwMode="auto">
            <a:xfrm flipH="1" flipV="1">
              <a:off x="4416" y="1392"/>
              <a:ext cx="38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7771" name="组合 117770"/>
          <p:cNvGrpSpPr/>
          <p:nvPr/>
        </p:nvGrpSpPr>
        <p:grpSpPr bwMode="auto">
          <a:xfrm>
            <a:off x="4419600" y="2743200"/>
            <a:ext cx="2971800" cy="2066925"/>
            <a:chOff x="2784" y="1728"/>
            <a:chExt cx="1872" cy="1302"/>
          </a:xfrm>
        </p:grpSpPr>
        <p:sp>
          <p:nvSpPr>
            <p:cNvPr id="26631" name="椭圆 117771"/>
            <p:cNvSpPr>
              <a:spLocks noChangeArrowheads="1"/>
            </p:cNvSpPr>
            <p:nvPr/>
          </p:nvSpPr>
          <p:spPr bwMode="auto">
            <a:xfrm rot="365042">
              <a:off x="2784" y="1728"/>
              <a:ext cx="672" cy="1296"/>
            </a:xfrm>
            <a:prstGeom prst="ellipse">
              <a:avLst/>
            </a:prstGeom>
            <a:noFill/>
            <a:ln w="28575">
              <a:solidFill>
                <a:schemeClr val="folHlink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6632" name="文本框 117772"/>
            <p:cNvSpPr txBox="1">
              <a:spLocks noChangeArrowheads="1"/>
            </p:cNvSpPr>
            <p:nvPr/>
          </p:nvSpPr>
          <p:spPr bwMode="auto">
            <a:xfrm>
              <a:off x="3456" y="2736"/>
              <a:ext cx="1200" cy="29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0033CC"/>
                  </a:solidFill>
                  <a:hlinkClick r:id="rId3" action="ppaction://hlinksldjump"/>
                </a:rPr>
                <a:t>华北平原</a:t>
              </a:r>
              <a:endParaRPr lang="zh-CN" altLang="en-US" sz="2400" b="1">
                <a:solidFill>
                  <a:srgbClr val="0033CC"/>
                </a:solidFill>
              </a:endParaRPr>
            </a:p>
          </p:txBody>
        </p:sp>
        <p:sp>
          <p:nvSpPr>
            <p:cNvPr id="26633" name="直接连接符 117773"/>
            <p:cNvSpPr>
              <a:spLocks noChangeShapeType="1"/>
            </p:cNvSpPr>
            <p:nvPr/>
          </p:nvSpPr>
          <p:spPr bwMode="auto">
            <a:xfrm flipH="1" flipV="1">
              <a:off x="3360" y="2352"/>
              <a:ext cx="432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7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24929" descr="20100204005638_W02010020331783359957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428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1" name="文本框 124930" descr="绿色大理石"/>
          <p:cNvSpPr txBox="1">
            <a:spLocks noChangeArrowheads="1"/>
          </p:cNvSpPr>
          <p:nvPr/>
        </p:nvSpPr>
        <p:spPr bwMode="auto">
          <a:xfrm>
            <a:off x="0" y="5013325"/>
            <a:ext cx="9324975" cy="2197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东北平原</a:t>
            </a:r>
            <a:r>
              <a:rPr lang="zh-CN" altLang="en-US" sz="4000" b="1">
                <a:solidFill>
                  <a:srgbClr val="FF0000"/>
                </a:solidFill>
              </a:rPr>
              <a:t> ： </a:t>
            </a:r>
            <a:r>
              <a:rPr lang="zh-CN" altLang="en-US" sz="2800" b="1">
                <a:solidFill>
                  <a:srgbClr val="FF0000"/>
                </a:solidFill>
              </a:rPr>
              <a:t>我国的第一大平原，土壤为黑色土壤被称为：”黑土地，农业生产机械化。主要的农作物有春小麦、玉米，</a:t>
            </a:r>
            <a:r>
              <a:rPr lang="zh-CN" altLang="en-US" sz="2800" b="1">
                <a:solidFill>
                  <a:srgbClr val="FF0000"/>
                </a:solidFill>
                <a:hlinkClick r:id="rId2" action="ppaction://hlinksldjump"/>
              </a:rPr>
              <a:t>大豆等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4932" name="矩形 124931"/>
          <p:cNvSpPr>
            <a:spLocks noChangeArrowheads="1" noChangeShapeType="1" noTextEdit="1"/>
          </p:cNvSpPr>
          <p:nvPr/>
        </p:nvSpPr>
        <p:spPr bwMode="auto">
          <a:xfrm>
            <a:off x="3635375" y="3789363"/>
            <a:ext cx="198120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黑土地</a:t>
            </a:r>
            <a:endParaRPr lang="zh-CN" altLang="en-US" sz="3600" b="1" i="1" kern="1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698" name="文本占位符 129026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225" y="1083945"/>
            <a:ext cx="4654550" cy="522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12902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191895"/>
            <a:ext cx="45005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12902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387408"/>
            <a:ext cx="4500562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文本框 129029" descr="再生纸"/>
          <p:cNvSpPr txBox="1">
            <a:spLocks noChangeArrowheads="1"/>
          </p:cNvSpPr>
          <p:nvPr/>
        </p:nvSpPr>
        <p:spPr bwMode="auto">
          <a:xfrm>
            <a:off x="1042988" y="6092825"/>
            <a:ext cx="1296987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3399"/>
                </a:solidFill>
                <a:hlinkClick r:id="rId6" action="ppaction://hlinksldjump"/>
              </a:rPr>
              <a:t>春小麦</a:t>
            </a:r>
            <a:endParaRPr lang="zh-CN" altLang="en-US" sz="2400" b="1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ldLvl="0" animBg="1"/>
      <p:bldP spid="124932" grpId="0" animBg="1"/>
      <p:bldP spid="2970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文本占位符 125954"/>
          <p:cNvPicPr>
            <a:picLocks noGrp="1" noChangeAspect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758825" y="292100"/>
            <a:ext cx="4648200" cy="6092825"/>
          </a:xfrm>
        </p:spPr>
      </p:pic>
      <p:pic>
        <p:nvPicPr>
          <p:cNvPr id="28674" name="图片 12595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517525"/>
            <a:ext cx="3363913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7" name="矩形 125956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6624637" cy="12239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黄土地</a:t>
            </a:r>
            <a:r>
              <a:rPr lang="en-US" altLang="zh-CN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--</a:t>
            </a:r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华北平原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1" name="文本占位符 130050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" y="48895"/>
            <a:ext cx="4006850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130051" descr="再生纸"/>
          <p:cNvSpPr txBox="1">
            <a:spLocks noChangeArrowheads="1"/>
          </p:cNvSpPr>
          <p:nvPr/>
        </p:nvSpPr>
        <p:spPr bwMode="auto">
          <a:xfrm>
            <a:off x="1042988" y="6092825"/>
            <a:ext cx="1296987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3399"/>
                </a:solidFill>
                <a:hlinkClick r:id="rId4" action="ppaction://hlinksldjump"/>
              </a:rPr>
              <a:t>冬小麦</a:t>
            </a:r>
            <a:endParaRPr lang="zh-CN" altLang="en-US" sz="2400" b="1">
              <a:solidFill>
                <a:srgbClr val="003399"/>
              </a:solidFill>
            </a:endParaRPr>
          </a:p>
        </p:txBody>
      </p:sp>
      <p:pic>
        <p:nvPicPr>
          <p:cNvPr id="30723" name="图片 13005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8625" y="405130"/>
            <a:ext cx="50038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图片 13005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8625" y="2637155"/>
            <a:ext cx="50038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 descr="绿色大理石"/>
          <p:cNvSpPr txBox="1">
            <a:spLocks noChangeArrowheads="1"/>
          </p:cNvSpPr>
          <p:nvPr/>
        </p:nvSpPr>
        <p:spPr bwMode="auto">
          <a:xfrm>
            <a:off x="10795" y="5419090"/>
            <a:ext cx="9231630" cy="1383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sym typeface="+mn-ea"/>
              </a:rPr>
              <a:t>华北平原：由黄河、海河等冲积而成，土壤为黄壤，被称为“黄土地”是我国的第二大平原，主要的农作物有冬小麦、玉米、花生、</a:t>
            </a:r>
            <a:r>
              <a:rPr lang="zh-CN" altLang="en-US" sz="2800" b="1" dirty="0"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sym typeface="+mn-ea"/>
                <a:hlinkClick r:id="rId7" action="ppaction://hlinksldjump"/>
              </a:rPr>
              <a:t>棉花等</a:t>
            </a:r>
            <a:r>
              <a:rPr lang="zh-CN" altLang="en-US" sz="2800" b="1" dirty="0"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sym typeface="+mn-ea"/>
              </a:rPr>
              <a:t>。</a:t>
            </a:r>
            <a:endParaRPr lang="zh-CN" altLang="en-US" sz="2800" b="1" dirty="0"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  <p:bldP spid="30722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图片 44033" descr="20061226166373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117475"/>
            <a:ext cx="3505200" cy="24733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9635" name="图片 44034" descr="2005070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4572000"/>
            <a:ext cx="3748088" cy="22288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9636" name="图片 44035" descr="11457738700362210_small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2514600"/>
            <a:ext cx="2736850" cy="20621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9637" name="文本框 44036"/>
          <p:cNvSpPr txBox="1"/>
          <p:nvPr/>
        </p:nvSpPr>
        <p:spPr>
          <a:xfrm>
            <a:off x="350838" y="1196975"/>
            <a:ext cx="549275" cy="38163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8" name="文本框 44037"/>
          <p:cNvSpPr txBox="1"/>
          <p:nvPr/>
        </p:nvSpPr>
        <p:spPr>
          <a:xfrm>
            <a:off x="7816850" y="2347913"/>
            <a:ext cx="1219200" cy="27368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温 带 水 果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39" name="文本框 44038"/>
          <p:cNvSpPr txBox="1"/>
          <p:nvPr/>
        </p:nvSpPr>
        <p:spPr>
          <a:xfrm>
            <a:off x="7451725" y="1916113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苹果</a:t>
            </a:r>
            <a:endParaRPr lang="zh-CN" altLang="en-US" sz="2400" b="1" dirty="0">
              <a:solidFill>
                <a:srgbClr val="00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40" name="文本框 44039"/>
          <p:cNvSpPr txBox="1"/>
          <p:nvPr/>
        </p:nvSpPr>
        <p:spPr>
          <a:xfrm>
            <a:off x="7308850" y="3933825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柿子</a:t>
            </a:r>
            <a:endParaRPr lang="zh-CN" altLang="en-US" sz="2400" b="1" dirty="0">
              <a:solidFill>
                <a:srgbClr val="00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41" name="文本框 44040"/>
          <p:cNvSpPr txBox="1"/>
          <p:nvPr/>
        </p:nvSpPr>
        <p:spPr>
          <a:xfrm>
            <a:off x="7164388" y="6356350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猕猴桃</a:t>
            </a:r>
            <a:endParaRPr lang="zh-CN" altLang="en-US" sz="2400" b="1" dirty="0">
              <a:solidFill>
                <a:srgbClr val="00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9642" name="图片 44041" descr="u=3994930831,1506233539&amp;gp=12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2667000"/>
            <a:ext cx="3700463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3" name="图片 44042" descr="u=1461020790,2655007912&amp;gp=-44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304800"/>
            <a:ext cx="451961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4" name="图片 44043" descr="u=3826021834,236324733&amp;gp=-36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6600" y="2667000"/>
            <a:ext cx="2209800" cy="195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5" name="图片 44044" descr="u=1306222521,4115143274&amp;gp=20">
            <a:hlinkClick r:id="rId11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8600" y="4572000"/>
            <a:ext cx="4191000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6" name="文本框 44045"/>
          <p:cNvSpPr txBox="1"/>
          <p:nvPr/>
        </p:nvSpPr>
        <p:spPr>
          <a:xfrm>
            <a:off x="4038600" y="18288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杏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7" name="文本框 44046"/>
          <p:cNvSpPr txBox="1"/>
          <p:nvPr/>
        </p:nvSpPr>
        <p:spPr>
          <a:xfrm>
            <a:off x="4495800" y="4038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8" name="文本框 44047"/>
          <p:cNvSpPr txBox="1"/>
          <p:nvPr/>
        </p:nvSpPr>
        <p:spPr>
          <a:xfrm>
            <a:off x="685800" y="3886200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9" name="文本框 44048"/>
          <p:cNvSpPr txBox="1"/>
          <p:nvPr/>
        </p:nvSpPr>
        <p:spPr>
          <a:xfrm>
            <a:off x="609600" y="60198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葡萄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8596" name="内容占位符 108595"/>
          <p:cNvGraphicFramePr/>
          <p:nvPr>
            <p:ph/>
          </p:nvPr>
        </p:nvGraphicFramePr>
        <p:xfrm>
          <a:off x="342900" y="60960"/>
          <a:ext cx="8305800" cy="5475605"/>
        </p:xfrm>
        <a:graphic>
          <a:graphicData uri="http://schemas.openxmlformats.org/drawingml/2006/table">
            <a:tbl>
              <a:tblPr/>
              <a:tblGrid>
                <a:gridCol w="2693035"/>
                <a:gridCol w="2693035"/>
                <a:gridCol w="2919730"/>
              </a:tblGrid>
              <a:tr h="9791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+mn-ea"/>
                        </a:rPr>
                        <a:t>比较项目</a:t>
                      </a: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+mn-ea"/>
                        </a:rPr>
                        <a:t>华北平原</a:t>
                      </a: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+mn-ea"/>
                        </a:rPr>
                        <a:t>东北平原</a:t>
                      </a: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+mn-ea"/>
                        </a:rPr>
                        <a:t>温度带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1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+mn-ea"/>
                        </a:rPr>
                        <a:t>干湿地区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05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+mn-ea"/>
                        </a:rPr>
                        <a:t>植被类型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spcBef>
                          <a:spcPct val="50000"/>
                        </a:spcBef>
                        <a:buClrTx/>
                        <a:buNone/>
                      </a:pPr>
                      <a:endParaRPr lang="zh-CN" altLang="en-US" sz="2800" b="1" dirty="0">
                        <a:solidFill>
                          <a:srgbClr val="FFFF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+mn-ea"/>
                        </a:rPr>
                        <a:t>耕作制度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rgbClr val="FFFF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8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+mn-ea"/>
                        </a:rPr>
                        <a:t>主要农作物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§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rgbClr val="FFFF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+mn-ea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582" name="文本框 108581"/>
          <p:cNvSpPr txBox="1"/>
          <p:nvPr/>
        </p:nvSpPr>
        <p:spPr>
          <a:xfrm>
            <a:off x="6324600" y="1111250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中温带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83" name="文本框 108582"/>
          <p:cNvSpPr txBox="1"/>
          <p:nvPr/>
        </p:nvSpPr>
        <p:spPr>
          <a:xfrm>
            <a:off x="3543300" y="111125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暖温带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84" name="文本框 108583"/>
          <p:cNvSpPr txBox="1"/>
          <p:nvPr/>
        </p:nvSpPr>
        <p:spPr>
          <a:xfrm>
            <a:off x="3543300" y="2056765"/>
            <a:ext cx="1764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半湿润区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87" name="文本框 108586"/>
          <p:cNvSpPr txBox="1"/>
          <p:nvPr/>
        </p:nvSpPr>
        <p:spPr>
          <a:xfrm>
            <a:off x="5791200" y="1925955"/>
            <a:ext cx="27432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sym typeface="+mn-ea"/>
              </a:rPr>
              <a:t>湿润区、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半湿润地区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89" name="文本框 108588"/>
          <p:cNvSpPr txBox="1"/>
          <p:nvPr/>
        </p:nvSpPr>
        <p:spPr>
          <a:xfrm>
            <a:off x="2970530" y="2970530"/>
            <a:ext cx="2782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温带落叶阔叶林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90" name="文本框 108589"/>
          <p:cNvSpPr txBox="1"/>
          <p:nvPr/>
        </p:nvSpPr>
        <p:spPr>
          <a:xfrm>
            <a:off x="5790565" y="2879090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温带针阔混交林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91" name="文本框 108590"/>
          <p:cNvSpPr txBox="1"/>
          <p:nvPr/>
        </p:nvSpPr>
        <p:spPr>
          <a:xfrm>
            <a:off x="3237865" y="3697605"/>
            <a:ext cx="22237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一年两熟或两年三熟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92" name="文本框 108591"/>
          <p:cNvSpPr txBox="1"/>
          <p:nvPr/>
        </p:nvSpPr>
        <p:spPr>
          <a:xfrm>
            <a:off x="5942965" y="3823335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一年一熟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93" name="文本框 108592"/>
          <p:cNvSpPr txBox="1"/>
          <p:nvPr/>
        </p:nvSpPr>
        <p:spPr>
          <a:xfrm>
            <a:off x="3429000" y="6019800"/>
            <a:ext cx="2286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108594" name="文本框 108593"/>
          <p:cNvSpPr txBox="1"/>
          <p:nvPr/>
        </p:nvSpPr>
        <p:spPr>
          <a:xfrm>
            <a:off x="3237865" y="4590415"/>
            <a:ext cx="28956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冬小麦、玉米、棉花、花生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8595" name="文本框 108594"/>
          <p:cNvSpPr txBox="1"/>
          <p:nvPr/>
        </p:nvSpPr>
        <p:spPr>
          <a:xfrm>
            <a:off x="5622925" y="4590415"/>
            <a:ext cx="33070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春小麦、玉米大豆、高粱、甜菜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8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085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085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085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08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08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08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8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8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82" grpId="0"/>
      <p:bldP spid="108583" grpId="0"/>
      <p:bldP spid="108584" grpId="0"/>
      <p:bldP spid="108587" grpId="0"/>
      <p:bldP spid="108589" grpId="0"/>
      <p:bldP spid="108590" grpId="0"/>
      <p:bldP spid="108591" grpId="0"/>
      <p:bldP spid="108592" grpId="0"/>
      <p:bldP spid="108594" grpId="0"/>
      <p:bldP spid="1085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74295" y="5728653"/>
            <a:ext cx="8437563" cy="647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ClrTx/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本区发展农业的主要限制因素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8128318" y="5370195"/>
            <a:ext cx="7493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水</a:t>
            </a:r>
            <a:endParaRPr lang="zh-CN" altLang="en-US" sz="6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5540" name="组合 43011"/>
          <p:cNvGrpSpPr/>
          <p:nvPr/>
        </p:nvGrpSpPr>
        <p:grpSpPr>
          <a:xfrm>
            <a:off x="373063" y="617538"/>
            <a:ext cx="8339137" cy="4581525"/>
            <a:chOff x="235" y="389"/>
            <a:chExt cx="5253" cy="2886"/>
          </a:xfrm>
        </p:grpSpPr>
        <p:pic>
          <p:nvPicPr>
            <p:cNvPr id="65541" name="图片 43012" descr="111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" y="389"/>
              <a:ext cx="5253" cy="288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5542" name="组合 43013"/>
            <p:cNvGrpSpPr/>
            <p:nvPr/>
          </p:nvGrpSpPr>
          <p:grpSpPr>
            <a:xfrm>
              <a:off x="406" y="432"/>
              <a:ext cx="5067" cy="2762"/>
              <a:chOff x="353" y="406"/>
              <a:chExt cx="5067" cy="2762"/>
            </a:xfrm>
          </p:grpSpPr>
          <p:sp>
            <p:nvSpPr>
              <p:cNvPr id="65543" name="直接连接符 43014"/>
              <p:cNvSpPr/>
              <p:nvPr/>
            </p:nvSpPr>
            <p:spPr>
              <a:xfrm>
                <a:off x="353" y="406"/>
                <a:ext cx="506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5544" name="直接连接符 43015"/>
              <p:cNvSpPr/>
              <p:nvPr/>
            </p:nvSpPr>
            <p:spPr>
              <a:xfrm>
                <a:off x="5407" y="406"/>
                <a:ext cx="0" cy="276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43017" name="下箭头 43016"/>
          <p:cNvSpPr/>
          <p:nvPr/>
        </p:nvSpPr>
        <p:spPr>
          <a:xfrm rot="4500000">
            <a:off x="2078038" y="249238"/>
            <a:ext cx="249237" cy="3055937"/>
          </a:xfrm>
          <a:prstGeom prst="downArrow">
            <a:avLst>
              <a:gd name="adj1" fmla="val 50000"/>
              <a:gd name="adj2" fmla="val 306472"/>
            </a:avLst>
          </a:prstGeom>
          <a:solidFill>
            <a:schemeClr val="accent2"/>
          </a:solidFill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8" name="右箭头 43017"/>
          <p:cNvSpPr/>
          <p:nvPr/>
        </p:nvSpPr>
        <p:spPr>
          <a:xfrm>
            <a:off x="1309688" y="2203450"/>
            <a:ext cx="2909887" cy="166688"/>
          </a:xfrm>
          <a:prstGeom prst="rightArrow">
            <a:avLst>
              <a:gd name="adj1" fmla="val 50000"/>
              <a:gd name="adj2" fmla="val 436346"/>
            </a:avLst>
          </a:prstGeom>
          <a:solidFill>
            <a:schemeClr val="accent2"/>
          </a:solidFill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9" name="上箭头 43018"/>
          <p:cNvSpPr/>
          <p:nvPr/>
        </p:nvSpPr>
        <p:spPr>
          <a:xfrm>
            <a:off x="5945188" y="2722563"/>
            <a:ext cx="207962" cy="1330325"/>
          </a:xfrm>
          <a:prstGeom prst="upArrow">
            <a:avLst>
              <a:gd name="adj1" fmla="val 50000"/>
              <a:gd name="adj2" fmla="val 159894"/>
            </a:avLst>
          </a:prstGeom>
          <a:solidFill>
            <a:schemeClr val="accent2"/>
          </a:solidFill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0" name="文本框 43019"/>
          <p:cNvSpPr txBox="1"/>
          <p:nvPr/>
        </p:nvSpPr>
        <p:spPr>
          <a:xfrm>
            <a:off x="1330325" y="5216525"/>
            <a:ext cx="7065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华北平原渠灌、井灌结合示意图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18310" y="40640"/>
            <a:ext cx="5329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华北平原基本农田建设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Picture 2" descr="http://www.aquasmart.cn/file/upload/201210/12/09-07-54-51-461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34970"/>
            <a:ext cx="4854575" cy="3446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5" name="Picture 2" descr="http://img2.vegnet.com.cn/Vegnet/News/20090223-035937-769-032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020" y="0"/>
            <a:ext cx="5513705" cy="3683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椭圆 7169"/>
          <p:cNvSpPr/>
          <p:nvPr/>
        </p:nvSpPr>
        <p:spPr>
          <a:xfrm>
            <a:off x="228600" y="304800"/>
            <a:ext cx="2743200" cy="9144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fontAlgn="base"/>
            <a:r>
              <a:rPr lang="zh-CN" altLang="en-US" sz="4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学习目标</a:t>
            </a:r>
            <a:endParaRPr lang="zh-CN" altLang="en-US" sz="40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23" name="文本框 7170"/>
          <p:cNvSpPr txBox="1"/>
          <p:nvPr/>
        </p:nvSpPr>
        <p:spPr>
          <a:xfrm>
            <a:off x="330200" y="1975485"/>
            <a:ext cx="86868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能说出北方地区的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位置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范围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，主要的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地形区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省级行政区域及其行政中心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了解北方地区的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气候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及其与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农业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的关系，知道北方地区主要的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农产品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知道北方地区主要的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矿产资源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工业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分布情况。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/>
          <p:nvPr/>
        </p:nvSpPr>
        <p:spPr>
          <a:xfrm>
            <a:off x="250825" y="620713"/>
            <a:ext cx="698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 algn="just">
              <a:spcAft>
                <a:spcPct val="15000"/>
              </a:spcAft>
            </a:pPr>
            <a:r>
              <a:rPr lang="zh-CN" altLang="en-US" sz="40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练习三</a:t>
            </a:r>
            <a:endParaRPr lang="en-US" altLang="zh-CN" sz="4000" b="1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7460" name="Rectangle 4"/>
          <p:cNvSpPr/>
          <p:nvPr/>
        </p:nvSpPr>
        <p:spPr>
          <a:xfrm>
            <a:off x="609600" y="6278563"/>
            <a:ext cx="7391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ct val="15000"/>
              </a:spcAft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820" y="1622425"/>
            <a:ext cx="68580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《优﹢学案》：</a:t>
            </a:r>
            <a:endParaRPr lang="zh-CN" altLang="en-US" sz="3600"/>
          </a:p>
          <a:p>
            <a:endParaRPr lang="en-US" sz="3600"/>
          </a:p>
          <a:p>
            <a:r>
              <a:rPr lang="en-US" sz="3600"/>
              <a:t>      4</a:t>
            </a:r>
            <a:r>
              <a:rPr lang="zh-CN" altLang="en-US" sz="3600"/>
              <a:t>、</a:t>
            </a:r>
            <a:r>
              <a:rPr lang="en-US" altLang="zh-CN" sz="3600"/>
              <a:t>6</a:t>
            </a:r>
            <a:r>
              <a:rPr lang="zh-CN" altLang="en-US" sz="3600"/>
              <a:t>题</a:t>
            </a:r>
            <a:endParaRPr lang="zh-CN" altLang="en-US" sz="3600"/>
          </a:p>
          <a:p>
            <a:r>
              <a:rPr lang="en-US" altLang="zh-CN" sz="3600"/>
              <a:t>     </a:t>
            </a:r>
            <a:r>
              <a:rPr lang="en-US" sz="3600"/>
              <a:t>14</a:t>
            </a:r>
            <a:r>
              <a:rPr lang="zh-CN" altLang="en-US" sz="3600"/>
              <a:t>、</a:t>
            </a:r>
            <a:r>
              <a:rPr lang="en-US" altLang="zh-CN" sz="3600"/>
              <a:t>15</a:t>
            </a:r>
            <a:r>
              <a:rPr lang="zh-CN" altLang="en-US" sz="3600"/>
              <a:t>、</a:t>
            </a:r>
            <a:r>
              <a:rPr lang="en-US" altLang="zh-CN" sz="3600"/>
              <a:t>17</a:t>
            </a:r>
            <a:r>
              <a:rPr lang="zh-CN" altLang="en-US" sz="3600"/>
              <a:t>题</a:t>
            </a:r>
            <a:endParaRPr lang="en-US" altLang="zh-CN" sz="3600"/>
          </a:p>
          <a:p>
            <a:r>
              <a:rPr lang="en-US" altLang="zh-CN" sz="3600"/>
              <a:t>   </a:t>
            </a:r>
            <a:endParaRPr lang="zh-CN" altLang="en-US" sz="3600"/>
          </a:p>
          <a:p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6" name="矩形 105475"/>
          <p:cNvSpPr/>
          <p:nvPr/>
        </p:nvSpPr>
        <p:spPr>
          <a:xfrm>
            <a:off x="2275840" y="290830"/>
            <a:ext cx="459168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自学指导四  矿产与工业  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77" name="文本框 105476"/>
          <p:cNvSpPr txBox="1"/>
          <p:nvPr/>
        </p:nvSpPr>
        <p:spPr>
          <a:xfrm>
            <a:off x="152400" y="1828800"/>
            <a:ext cx="8839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请同学们自学课本</a:t>
            </a:r>
            <a:r>
              <a:rPr lang="en-US" altLang="zh-CN" sz="3600" b="1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P9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的内容，独立完成《优﹢学案》第四部分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矿产与工业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1443DA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516890" y="3221355"/>
            <a:ext cx="7772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要求： 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    独立完成。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image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0"/>
            <a:ext cx="7380287" cy="676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Rectangle 3"/>
          <p:cNvSpPr>
            <a:spLocks noGrp="1"/>
          </p:cNvSpPr>
          <p:nvPr>
            <p:ph type="title"/>
          </p:nvPr>
        </p:nvSpPr>
        <p:spPr>
          <a:xfrm>
            <a:off x="395288" y="1125538"/>
            <a:ext cx="3394075" cy="1143000"/>
          </a:xfrm>
          <a:solidFill>
            <a:schemeClr val="bg1">
              <a:alpha val="50980"/>
            </a:schemeClr>
          </a:solidFill>
          <a:ln>
            <a:solidFill>
              <a:srgbClr val="993300"/>
            </a:solidFill>
            <a:miter/>
          </a:ln>
        </p:spPr>
        <p:txBody>
          <a:bodyPr wrap="square" lIns="91422" tIns="45710" rIns="91422" bIns="45710" anchor="ctr"/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</a:rPr>
              <a:t>主要矿产资源及工业基地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25603" name="AutoShape 4"/>
          <p:cNvSpPr/>
          <p:nvPr/>
        </p:nvSpPr>
        <p:spPr>
          <a:xfrm>
            <a:off x="6084888" y="1412875"/>
            <a:ext cx="1582737" cy="576263"/>
          </a:xfrm>
          <a:prstGeom prst="wedgeRectCallout">
            <a:avLst>
              <a:gd name="adj1" fmla="val -55116"/>
              <a:gd name="adj2" fmla="val 100139"/>
            </a:avLst>
          </a:prstGeom>
          <a:solidFill>
            <a:schemeClr val="accent1">
              <a:alpha val="32941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2" tIns="45710" rIns="91422" bIns="45710" anchor="t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6084888" y="13938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1422" tIns="45710" rIns="91422" bIns="4571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大庆油田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AutoShape 6"/>
          <p:cNvSpPr/>
          <p:nvPr/>
        </p:nvSpPr>
        <p:spPr>
          <a:xfrm>
            <a:off x="4932363" y="5300663"/>
            <a:ext cx="1657350" cy="576262"/>
          </a:xfrm>
          <a:prstGeom prst="wedgeRectCallout">
            <a:avLst>
              <a:gd name="adj1" fmla="val -65134"/>
              <a:gd name="adj2" fmla="val -103167"/>
            </a:avLst>
          </a:prstGeom>
          <a:solidFill>
            <a:schemeClr val="accent1">
              <a:alpha val="32941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2" tIns="45710" rIns="91422" bIns="45710" anchor="t"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胜利油田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AutoShape 7"/>
          <p:cNvSpPr/>
          <p:nvPr/>
        </p:nvSpPr>
        <p:spPr>
          <a:xfrm>
            <a:off x="2484438" y="3284538"/>
            <a:ext cx="1800225" cy="576262"/>
          </a:xfrm>
          <a:prstGeom prst="wedgeRoundRectCallout">
            <a:avLst>
              <a:gd name="adj1" fmla="val 8907"/>
              <a:gd name="adj2" fmla="val 101241"/>
              <a:gd name="adj3" fmla="val 16667"/>
            </a:avLst>
          </a:prstGeom>
          <a:solidFill>
            <a:schemeClr val="accent1">
              <a:alpha val="47057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2" tIns="45710" rIns="91422" bIns="45710" anchor="t">
            <a:noAutofit/>
          </a:bodyPr>
          <a:p>
            <a:pPr lvl="0" algn="ctr"/>
            <a:r>
              <a:rPr lang="zh-CN" altLang="en-US" sz="2800" b="1" dirty="0">
                <a:solidFill>
                  <a:srgbClr val="CC0099"/>
                </a:solidFill>
                <a:latin typeface="Franklin Gothic Book" panose="020B0503020102020204" pitchFamily="34" charset="0"/>
                <a:ea typeface="黑体" panose="02010609060101010101" pitchFamily="2" charset="-122"/>
                <a:sym typeface="+mn-ea"/>
              </a:rPr>
              <a:t>大同煤矿</a:t>
            </a:r>
            <a:endParaRPr lang="zh-CN" altLang="en-US" sz="2800" b="1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6632" name="AutoShape 8"/>
          <p:cNvSpPr/>
          <p:nvPr/>
        </p:nvSpPr>
        <p:spPr>
          <a:xfrm>
            <a:off x="6841808" y="4221480"/>
            <a:ext cx="2376487" cy="647700"/>
          </a:xfrm>
          <a:prstGeom prst="wedgeEllipseCallout">
            <a:avLst>
              <a:gd name="adj1" fmla="val -85139"/>
              <a:gd name="adj2" fmla="val -110782"/>
            </a:avLst>
          </a:prstGeom>
          <a:solidFill>
            <a:schemeClr val="accent1">
              <a:alpha val="41176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2" tIns="45710" rIns="91422" bIns="45710" anchor="t"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鞍山铁矿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AutoShape 9"/>
          <p:cNvSpPr/>
          <p:nvPr/>
        </p:nvSpPr>
        <p:spPr>
          <a:xfrm>
            <a:off x="1908493" y="4508500"/>
            <a:ext cx="2376487" cy="647700"/>
          </a:xfrm>
          <a:prstGeom prst="wedgeEllipseCallout">
            <a:avLst>
              <a:gd name="adj1" fmla="val 57829"/>
              <a:gd name="adj2" fmla="val -86958"/>
            </a:avLst>
          </a:prstGeom>
          <a:solidFill>
            <a:schemeClr val="accent1">
              <a:alpha val="41176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2" tIns="45710" rIns="91422" bIns="45710" anchor="t"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迁安铁矿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Oval 10"/>
          <p:cNvSpPr/>
          <p:nvPr/>
        </p:nvSpPr>
        <p:spPr>
          <a:xfrm>
            <a:off x="5580063" y="3500438"/>
            <a:ext cx="574675" cy="1008062"/>
          </a:xfrm>
          <a:prstGeom prst="ellipse">
            <a:avLst/>
          </a:prstGeom>
          <a:solidFill>
            <a:srgbClr val="FF0000">
              <a:alpha val="23920"/>
            </a:srgbClr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2" tIns="45710" rIns="91422" bIns="45710" anchor="ctr"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辽中南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工业基地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Oval 11"/>
          <p:cNvSpPr/>
          <p:nvPr/>
        </p:nvSpPr>
        <p:spPr>
          <a:xfrm>
            <a:off x="4284663" y="3860800"/>
            <a:ext cx="574675" cy="1008063"/>
          </a:xfrm>
          <a:prstGeom prst="ellipse">
            <a:avLst/>
          </a:prstGeom>
          <a:solidFill>
            <a:srgbClr val="FF0000">
              <a:alpha val="23920"/>
            </a:srgbClr>
          </a:solidFill>
          <a:ln w="9525">
            <a:noFill/>
          </a:ln>
        </p:spPr>
        <p:txBody>
          <a:bodyPr wrap="none" lIns="91422" tIns="45710" rIns="91422" bIns="45710" anchor="ctr"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京津唐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工业基地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1" name="Rectangle 12"/>
          <p:cNvSpPr/>
          <p:nvPr/>
        </p:nvSpPr>
        <p:spPr>
          <a:xfrm>
            <a:off x="6804025" y="404813"/>
            <a:ext cx="1985963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lIns="91431" tIns="45715" rIns="91431" bIns="45715" anchor="t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页图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6-1-4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Rectangle 13"/>
          <p:cNvSpPr/>
          <p:nvPr/>
        </p:nvSpPr>
        <p:spPr>
          <a:xfrm>
            <a:off x="4356100" y="4581525"/>
            <a:ext cx="248602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北方最大综合性工业</a:t>
            </a:r>
            <a:endParaRPr lang="zh-CN" altLang="en-US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Text Box 14"/>
          <p:cNvSpPr txBox="1"/>
          <p:nvPr/>
        </p:nvSpPr>
        <p:spPr>
          <a:xfrm>
            <a:off x="0" y="0"/>
            <a:ext cx="9144000" cy="9747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五</a:t>
            </a:r>
            <a:r>
              <a:rPr lang="en-US" altLang="zh-CN" sz="40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北方地区</a:t>
            </a:r>
            <a:r>
              <a:rPr lang="zh-CN" altLang="zh-CN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我国最大的能源基地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7"/>
          <p:cNvSpPr/>
          <p:nvPr/>
        </p:nvSpPr>
        <p:spPr>
          <a:xfrm>
            <a:off x="684213" y="3932238"/>
            <a:ext cx="1800225" cy="576262"/>
          </a:xfrm>
          <a:prstGeom prst="wedgeRoundRectCallout">
            <a:avLst>
              <a:gd name="adj1" fmla="val 61410"/>
              <a:gd name="adj2" fmla="val 42617"/>
              <a:gd name="adj3" fmla="val 16667"/>
            </a:avLst>
          </a:prstGeom>
          <a:solidFill>
            <a:schemeClr val="accent1">
              <a:alpha val="47057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2" tIns="45710" rIns="91422" bIns="45710" anchor="t">
            <a:noAutofit/>
          </a:bodyPr>
          <a:p>
            <a:pPr lvl="0" algn="ctr"/>
            <a:r>
              <a:rPr lang="zh-CN" altLang="en-US" sz="2800" b="1" dirty="0">
                <a:solidFill>
                  <a:srgbClr val="CC0099"/>
                </a:solidFill>
                <a:latin typeface="Franklin Gothic Book" panose="020B0503020102020204" pitchFamily="34" charset="0"/>
                <a:ea typeface="黑体" panose="02010609060101010101" pitchFamily="2" charset="-122"/>
                <a:sym typeface="+mn-ea"/>
              </a:rPr>
              <a:t>神府煤矿</a:t>
            </a:r>
            <a:endParaRPr lang="zh-CN" altLang="en-US" sz="2800" b="1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663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 bldLvl="0" animBg="1"/>
      <p:bldP spid="26631" grpId="0" bldLvl="0" animBg="1"/>
      <p:bldP spid="26632" grpId="0" bldLvl="0" animBg="1"/>
      <p:bldP spid="26633" grpId="0" bldLvl="0" animBg="1"/>
      <p:bldP spid="26634" grpId="0" bldLvl="0" animBg="1"/>
      <p:bldP spid="26635" grpId="0" bldLvl="0" animBg="1"/>
      <p:bldP spid="26637" grpId="0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48129"/>
          <p:cNvSpPr/>
          <p:nvPr/>
        </p:nvSpPr>
        <p:spPr>
          <a:xfrm>
            <a:off x="654050" y="179388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buClrTx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发展工业的有利条件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8131" name="矩形 48130"/>
          <p:cNvSpPr/>
          <p:nvPr/>
        </p:nvSpPr>
        <p:spPr>
          <a:xfrm>
            <a:off x="265113" y="1614488"/>
            <a:ext cx="914400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Tx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、丰富的资源：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煤、石油、铁矿、盐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buClrTx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、发达的交通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buClrTx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、原有工业基础：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京津唐和辽中南工业基地及众多的工业中心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 eaLnBrk="0" hangingPunct="0">
              <a:buClrTx/>
            </a:pP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、良好的农业基础：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东北平原和华北平原商品粮棉油糖基地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buClrTx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、广阔的市场：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人口稠密、城市众多，市场消费量大，</a:t>
            </a:r>
            <a:endParaRPr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 eaLnBrk="0" hangingPunct="0">
              <a:buClrTx/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也接近国际市场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buClrTx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、充足的劳动力资源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buClrTx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、较优越的科技、教育条件和人才力量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/>
          <p:nvPr/>
        </p:nvSpPr>
        <p:spPr>
          <a:xfrm>
            <a:off x="250825" y="620713"/>
            <a:ext cx="698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 algn="just">
              <a:spcAft>
                <a:spcPct val="15000"/>
              </a:spcAft>
            </a:pPr>
            <a:r>
              <a:rPr lang="zh-CN" altLang="en-US" sz="40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练习四</a:t>
            </a:r>
            <a:endParaRPr lang="en-US" altLang="zh-CN" sz="4000" b="1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7460" name="Rectangle 4"/>
          <p:cNvSpPr/>
          <p:nvPr/>
        </p:nvSpPr>
        <p:spPr>
          <a:xfrm>
            <a:off x="609600" y="6278563"/>
            <a:ext cx="7391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ct val="15000"/>
              </a:spcAft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00" y="1706880"/>
            <a:ext cx="6858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《优﹢学案》：</a:t>
            </a:r>
            <a:endParaRPr lang="zh-CN" altLang="en-US" sz="3600"/>
          </a:p>
          <a:p>
            <a:endParaRPr lang="zh-CN" altLang="en-US" sz="3600"/>
          </a:p>
          <a:p>
            <a:r>
              <a:rPr lang="en-US" altLang="zh-CN" sz="3600"/>
              <a:t>     </a:t>
            </a:r>
            <a:r>
              <a:rPr lang="en-US" sz="3600"/>
              <a:t>12</a:t>
            </a:r>
            <a:r>
              <a:rPr lang="zh-CN" altLang="en-US" sz="3600"/>
              <a:t>、</a:t>
            </a:r>
            <a:r>
              <a:rPr lang="en-US" altLang="zh-CN" sz="3600"/>
              <a:t>13</a:t>
            </a:r>
            <a:r>
              <a:rPr lang="zh-CN" altLang="en-US" sz="3600"/>
              <a:t>、</a:t>
            </a:r>
            <a:r>
              <a:rPr lang="en-US" altLang="zh-CN" sz="3600"/>
              <a:t>16</a:t>
            </a:r>
            <a:r>
              <a:rPr lang="zh-CN" altLang="en-US" sz="3600"/>
              <a:t>题</a:t>
            </a:r>
            <a:endParaRPr lang="zh-CN" altLang="en-US" sz="3600"/>
          </a:p>
          <a:p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8030" y="474980"/>
            <a:ext cx="805624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本章小结</a:t>
            </a:r>
            <a:endParaRPr lang="zh-CN" altLang="en-US" sz="5400" b="1"/>
          </a:p>
          <a:p>
            <a:endParaRPr lang="zh-CN" altLang="en-US" sz="5400" b="1"/>
          </a:p>
          <a:p>
            <a:r>
              <a:rPr lang="en-US" altLang="zh-CN" sz="4800"/>
              <a:t>1</a:t>
            </a:r>
            <a:r>
              <a:rPr lang="zh-CN" altLang="en-US" sz="4800"/>
              <a:t>、你收获了哪些知识？</a:t>
            </a:r>
            <a:endParaRPr lang="zh-CN" altLang="en-US" sz="4800"/>
          </a:p>
          <a:p>
            <a:r>
              <a:rPr lang="en-US" altLang="zh-CN" sz="4800"/>
              <a:t>2</a:t>
            </a:r>
            <a:r>
              <a:rPr lang="zh-CN" altLang="en-US" sz="4800"/>
              <a:t>、你掌握了哪些方法？</a:t>
            </a:r>
            <a:endParaRPr lang="zh-CN" altLang="en-US" sz="4800"/>
          </a:p>
          <a:p>
            <a:r>
              <a:rPr lang="en-US" altLang="zh-CN" sz="4800"/>
              <a:t>3</a:t>
            </a:r>
            <a:r>
              <a:rPr lang="zh-CN" altLang="en-US" sz="4800"/>
              <a:t>、你获得了哪些情感体验？</a:t>
            </a:r>
            <a:endParaRPr lang="zh-CN" altLang="en-US" sz="4800"/>
          </a:p>
          <a:p>
            <a:endParaRPr lang="zh-CN" altLang="en-US" sz="48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8" name="图片 10247" descr="鸟瞰图4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31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247650"/>
            <a:ext cx="746125" cy="74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014413" y="358775"/>
            <a:ext cx="30575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齐河县清华园学校</a:t>
            </a:r>
            <a:endParaRPr kumimoji="0" lang="zh-CN" altLang="en-US" sz="28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1763" y="2228850"/>
            <a:ext cx="4608513" cy="1862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谢谢！</a:t>
            </a:r>
            <a:endParaRPr kumimoji="0" lang="zh-CN" altLang="en-US" sz="11500" b="0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6" name="矩形 105475"/>
          <p:cNvSpPr/>
          <p:nvPr/>
        </p:nvSpPr>
        <p:spPr>
          <a:xfrm>
            <a:off x="2667000" y="304800"/>
            <a:ext cx="38576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自学指导一  概况</a:t>
            </a:r>
            <a:endParaRPr lang="zh-CN" altLang="en-US" sz="4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77" name="文本框 105476"/>
          <p:cNvSpPr txBox="1"/>
          <p:nvPr/>
        </p:nvSpPr>
        <p:spPr>
          <a:xfrm>
            <a:off x="152400" y="1828800"/>
            <a:ext cx="88392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请同学们自学课本</a:t>
            </a:r>
            <a:r>
              <a:rPr lang="en-US" altLang="zh-CN" sz="3600" b="1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P6—7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的内容，独立完成《优﹢学案》第一部分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北方地区的概况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1443DA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460375" y="3743325"/>
            <a:ext cx="77724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要求： 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    独立完成；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    两分钟，比谁的自学效率高。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2" descr="分区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613" y="228600"/>
            <a:ext cx="8231187" cy="624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03" name="Rectangle 3"/>
          <p:cNvSpPr>
            <a:spLocks noGrp="1"/>
          </p:cNvSpPr>
          <p:nvPr>
            <p:ph type="title"/>
          </p:nvPr>
        </p:nvSpPr>
        <p:spPr>
          <a:xfrm>
            <a:off x="-3124200" y="1905000"/>
            <a:ext cx="1752600" cy="1219200"/>
          </a:xfrm>
        </p:spPr>
        <p:txBody>
          <a:bodyPr wrap="square" lIns="91440" tIns="45720" rIns="91440" bIns="45720" anchor="t"/>
          <a:p>
            <a:r>
              <a:rPr lang="zh-CN" altLang="en-US" sz="3200" dirty="0">
                <a:ea typeface="黑体" panose="02010609060101010101" pitchFamily="2" charset="-122"/>
              </a:rPr>
              <a:t>分区</a:t>
            </a:r>
            <a:endParaRPr lang="zh-CN" altLang="en-US" sz="3200" dirty="0">
              <a:ea typeface="黑体" panose="02010609060101010101" pitchFamily="2" charset="-122"/>
            </a:endParaRPr>
          </a:p>
        </p:txBody>
      </p:sp>
      <p:sp>
        <p:nvSpPr>
          <p:cNvPr id="358404" name="Freeform 4"/>
          <p:cNvSpPr/>
          <p:nvPr/>
        </p:nvSpPr>
        <p:spPr>
          <a:xfrm>
            <a:off x="6594475" y="2513013"/>
            <a:ext cx="339725" cy="3063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214" h="193">
                <a:moveTo>
                  <a:pt x="1" y="193"/>
                </a:moveTo>
                <a:cubicBezTo>
                  <a:pt x="41" y="50"/>
                  <a:pt x="0" y="151"/>
                  <a:pt x="63" y="59"/>
                </a:cubicBezTo>
                <a:cubicBezTo>
                  <a:pt x="98" y="27"/>
                  <a:pt x="189" y="10"/>
                  <a:pt x="214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05" name="Freeform 5"/>
          <p:cNvSpPr/>
          <p:nvPr/>
        </p:nvSpPr>
        <p:spPr>
          <a:xfrm>
            <a:off x="6907213" y="2112963"/>
            <a:ext cx="311150" cy="3968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96" h="250">
                <a:moveTo>
                  <a:pt x="0" y="250"/>
                </a:moveTo>
                <a:cubicBezTo>
                  <a:pt x="8" y="238"/>
                  <a:pt x="14" y="223"/>
                  <a:pt x="24" y="213"/>
                </a:cubicBezTo>
                <a:cubicBezTo>
                  <a:pt x="34" y="203"/>
                  <a:pt x="51" y="200"/>
                  <a:pt x="61" y="189"/>
                </a:cubicBezTo>
                <a:cubicBezTo>
                  <a:pt x="65" y="184"/>
                  <a:pt x="120" y="99"/>
                  <a:pt x="134" y="78"/>
                </a:cubicBezTo>
                <a:cubicBezTo>
                  <a:pt x="153" y="48"/>
                  <a:pt x="139" y="29"/>
                  <a:pt x="171" y="5"/>
                </a:cubicBezTo>
                <a:cubicBezTo>
                  <a:pt x="178" y="0"/>
                  <a:pt x="188" y="5"/>
                  <a:pt x="196" y="5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06" name="Freeform 6"/>
          <p:cNvSpPr/>
          <p:nvPr/>
        </p:nvSpPr>
        <p:spPr>
          <a:xfrm>
            <a:off x="7178675" y="1751013"/>
            <a:ext cx="487363" cy="3905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307" h="246">
                <a:moveTo>
                  <a:pt x="0" y="245"/>
                </a:moveTo>
                <a:cubicBezTo>
                  <a:pt x="37" y="241"/>
                  <a:pt x="76" y="246"/>
                  <a:pt x="111" y="233"/>
                </a:cubicBezTo>
                <a:cubicBezTo>
                  <a:pt x="132" y="225"/>
                  <a:pt x="139" y="175"/>
                  <a:pt x="147" y="159"/>
                </a:cubicBezTo>
                <a:cubicBezTo>
                  <a:pt x="169" y="116"/>
                  <a:pt x="201" y="101"/>
                  <a:pt x="245" y="86"/>
                </a:cubicBezTo>
                <a:cubicBezTo>
                  <a:pt x="294" y="53"/>
                  <a:pt x="281" y="48"/>
                  <a:pt x="307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07" name="Freeform 7"/>
          <p:cNvSpPr/>
          <p:nvPr/>
        </p:nvSpPr>
        <p:spPr>
          <a:xfrm>
            <a:off x="7567613" y="1371600"/>
            <a:ext cx="204787" cy="398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127" h="220">
                <a:moveTo>
                  <a:pt x="49" y="220"/>
                </a:moveTo>
                <a:cubicBezTo>
                  <a:pt x="38" y="173"/>
                  <a:pt x="16" y="142"/>
                  <a:pt x="0" y="98"/>
                </a:cubicBezTo>
                <a:cubicBezTo>
                  <a:pt x="14" y="60"/>
                  <a:pt x="7" y="55"/>
                  <a:pt x="49" y="36"/>
                </a:cubicBezTo>
                <a:cubicBezTo>
                  <a:pt x="127" y="1"/>
                  <a:pt x="123" y="39"/>
                  <a:pt x="123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08" name="Freeform 8"/>
          <p:cNvSpPr/>
          <p:nvPr/>
        </p:nvSpPr>
        <p:spPr>
          <a:xfrm>
            <a:off x="7762875" y="836613"/>
            <a:ext cx="39688" cy="5445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25" h="343">
                <a:moveTo>
                  <a:pt x="0" y="343"/>
                </a:moveTo>
                <a:cubicBezTo>
                  <a:pt x="8" y="319"/>
                  <a:pt x="25" y="296"/>
                  <a:pt x="24" y="270"/>
                </a:cubicBezTo>
                <a:cubicBezTo>
                  <a:pt x="20" y="180"/>
                  <a:pt x="12" y="0"/>
                  <a:pt x="12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09" name="Freeform 9"/>
          <p:cNvSpPr/>
          <p:nvPr/>
        </p:nvSpPr>
        <p:spPr>
          <a:xfrm>
            <a:off x="7315200" y="762000"/>
            <a:ext cx="457200" cy="250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70" h="143">
                <a:moveTo>
                  <a:pt x="270" y="21"/>
                </a:moveTo>
                <a:cubicBezTo>
                  <a:pt x="258" y="17"/>
                  <a:pt x="244" y="0"/>
                  <a:pt x="233" y="8"/>
                </a:cubicBezTo>
                <a:cubicBezTo>
                  <a:pt x="209" y="25"/>
                  <a:pt x="212" y="73"/>
                  <a:pt x="184" y="82"/>
                </a:cubicBezTo>
                <a:cubicBezTo>
                  <a:pt x="172" y="86"/>
                  <a:pt x="159" y="90"/>
                  <a:pt x="147" y="94"/>
                </a:cubicBezTo>
                <a:cubicBezTo>
                  <a:pt x="135" y="102"/>
                  <a:pt x="124" y="113"/>
                  <a:pt x="110" y="119"/>
                </a:cubicBezTo>
                <a:cubicBezTo>
                  <a:pt x="87" y="129"/>
                  <a:pt x="37" y="143"/>
                  <a:pt x="37" y="143"/>
                </a:cubicBezTo>
                <a:cubicBezTo>
                  <a:pt x="13" y="109"/>
                  <a:pt x="0" y="87"/>
                  <a:pt x="0" y="45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0" name="Freeform 10"/>
          <p:cNvSpPr/>
          <p:nvPr/>
        </p:nvSpPr>
        <p:spPr>
          <a:xfrm>
            <a:off x="6867525" y="685800"/>
            <a:ext cx="428625" cy="1952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pathLst>
              <a:path w="270" h="123">
                <a:moveTo>
                  <a:pt x="270" y="123"/>
                </a:moveTo>
                <a:cubicBezTo>
                  <a:pt x="221" y="90"/>
                  <a:pt x="167" y="76"/>
                  <a:pt x="110" y="61"/>
                </a:cubicBezTo>
                <a:cubicBezTo>
                  <a:pt x="78" y="52"/>
                  <a:pt x="12" y="37"/>
                  <a:pt x="12" y="37"/>
                </a:cubicBezTo>
                <a:cubicBezTo>
                  <a:pt x="8" y="25"/>
                  <a:pt x="0" y="0"/>
                  <a:pt x="0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1" name="Freeform 11"/>
          <p:cNvSpPr/>
          <p:nvPr/>
        </p:nvSpPr>
        <p:spPr>
          <a:xfrm>
            <a:off x="6537325" y="304800"/>
            <a:ext cx="330200" cy="4667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pathLst>
              <a:path w="208" h="294">
                <a:moveTo>
                  <a:pt x="208" y="294"/>
                </a:moveTo>
                <a:cubicBezTo>
                  <a:pt x="196" y="219"/>
                  <a:pt x="201" y="162"/>
                  <a:pt x="122" y="134"/>
                </a:cubicBezTo>
                <a:cubicBezTo>
                  <a:pt x="100" y="101"/>
                  <a:pt x="58" y="0"/>
                  <a:pt x="0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2" name="Freeform 12"/>
          <p:cNvSpPr/>
          <p:nvPr/>
        </p:nvSpPr>
        <p:spPr>
          <a:xfrm>
            <a:off x="6049963" y="304800"/>
            <a:ext cx="546100" cy="1603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344" h="101">
                <a:moveTo>
                  <a:pt x="344" y="3"/>
                </a:moveTo>
                <a:cubicBezTo>
                  <a:pt x="261" y="30"/>
                  <a:pt x="177" y="0"/>
                  <a:pt x="86" y="15"/>
                </a:cubicBezTo>
                <a:cubicBezTo>
                  <a:pt x="47" y="40"/>
                  <a:pt x="32" y="69"/>
                  <a:pt x="0" y="101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3" name="Freeform 13"/>
          <p:cNvSpPr/>
          <p:nvPr/>
        </p:nvSpPr>
        <p:spPr>
          <a:xfrm>
            <a:off x="6030913" y="457200"/>
            <a:ext cx="74612" cy="31591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pathLst>
              <a:path w="47" h="199">
                <a:moveTo>
                  <a:pt x="47" y="0"/>
                </a:moveTo>
                <a:cubicBezTo>
                  <a:pt x="31" y="87"/>
                  <a:pt x="45" y="100"/>
                  <a:pt x="0" y="199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4" name="Freeform 14"/>
          <p:cNvSpPr/>
          <p:nvPr/>
        </p:nvSpPr>
        <p:spPr>
          <a:xfrm>
            <a:off x="6019800" y="762000"/>
            <a:ext cx="439738" cy="5810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7" h="366">
                <a:moveTo>
                  <a:pt x="0" y="2"/>
                </a:moveTo>
                <a:cubicBezTo>
                  <a:pt x="88" y="23"/>
                  <a:pt x="45" y="0"/>
                  <a:pt x="111" y="97"/>
                </a:cubicBezTo>
                <a:cubicBezTo>
                  <a:pt x="139" y="126"/>
                  <a:pt x="182" y="126"/>
                  <a:pt x="196" y="162"/>
                </a:cubicBezTo>
                <a:cubicBezTo>
                  <a:pt x="211" y="206"/>
                  <a:pt x="168" y="274"/>
                  <a:pt x="193" y="312"/>
                </a:cubicBezTo>
                <a:cubicBezTo>
                  <a:pt x="211" y="340"/>
                  <a:pt x="277" y="366"/>
                  <a:pt x="277" y="366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5" name="Freeform 15"/>
          <p:cNvSpPr/>
          <p:nvPr/>
        </p:nvSpPr>
        <p:spPr>
          <a:xfrm>
            <a:off x="6407150" y="1206500"/>
            <a:ext cx="304800" cy="1571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pathLst>
              <a:path w="192" h="99">
                <a:moveTo>
                  <a:pt x="21" y="86"/>
                </a:moveTo>
                <a:cubicBezTo>
                  <a:pt x="109" y="54"/>
                  <a:pt x="0" y="99"/>
                  <a:pt x="94" y="37"/>
                </a:cubicBezTo>
                <a:cubicBezTo>
                  <a:pt x="105" y="30"/>
                  <a:pt x="119" y="30"/>
                  <a:pt x="131" y="24"/>
                </a:cubicBezTo>
                <a:cubicBezTo>
                  <a:pt x="144" y="17"/>
                  <a:pt x="153" y="0"/>
                  <a:pt x="168" y="0"/>
                </a:cubicBezTo>
                <a:cubicBezTo>
                  <a:pt x="179" y="0"/>
                  <a:pt x="184" y="16"/>
                  <a:pt x="192" y="24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6" name="Freeform 16"/>
          <p:cNvSpPr/>
          <p:nvPr/>
        </p:nvSpPr>
        <p:spPr>
          <a:xfrm>
            <a:off x="6596063" y="1219200"/>
            <a:ext cx="185737" cy="4921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100" h="281">
                <a:moveTo>
                  <a:pt x="49" y="0"/>
                </a:moveTo>
                <a:cubicBezTo>
                  <a:pt x="100" y="77"/>
                  <a:pt x="85" y="112"/>
                  <a:pt x="36" y="183"/>
                </a:cubicBezTo>
                <a:cubicBezTo>
                  <a:pt x="9" y="266"/>
                  <a:pt x="24" y="234"/>
                  <a:pt x="0" y="281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7" name="Freeform 17"/>
          <p:cNvSpPr/>
          <p:nvPr/>
        </p:nvSpPr>
        <p:spPr>
          <a:xfrm>
            <a:off x="6556375" y="1654175"/>
            <a:ext cx="107950" cy="4667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68" h="294">
                <a:moveTo>
                  <a:pt x="49" y="0"/>
                </a:moveTo>
                <a:cubicBezTo>
                  <a:pt x="63" y="115"/>
                  <a:pt x="68" y="95"/>
                  <a:pt x="49" y="220"/>
                </a:cubicBezTo>
                <a:cubicBezTo>
                  <a:pt x="45" y="245"/>
                  <a:pt x="30" y="294"/>
                  <a:pt x="0" y="294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8" name="Freeform 18"/>
          <p:cNvSpPr/>
          <p:nvPr/>
        </p:nvSpPr>
        <p:spPr>
          <a:xfrm>
            <a:off x="5505450" y="2057400"/>
            <a:ext cx="1123950" cy="3937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638" h="196">
                <a:moveTo>
                  <a:pt x="638" y="0"/>
                </a:moveTo>
                <a:cubicBezTo>
                  <a:pt x="568" y="17"/>
                  <a:pt x="542" y="32"/>
                  <a:pt x="478" y="74"/>
                </a:cubicBezTo>
                <a:cubicBezTo>
                  <a:pt x="437" y="101"/>
                  <a:pt x="350" y="104"/>
                  <a:pt x="307" y="110"/>
                </a:cubicBezTo>
                <a:cubicBezTo>
                  <a:pt x="104" y="179"/>
                  <a:pt x="359" y="97"/>
                  <a:pt x="160" y="147"/>
                </a:cubicBezTo>
                <a:cubicBezTo>
                  <a:pt x="111" y="159"/>
                  <a:pt x="52" y="196"/>
                  <a:pt x="0" y="196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19" name="Freeform 19"/>
          <p:cNvSpPr/>
          <p:nvPr/>
        </p:nvSpPr>
        <p:spPr>
          <a:xfrm>
            <a:off x="4953000" y="2438400"/>
            <a:ext cx="563563" cy="4984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355" h="314">
                <a:moveTo>
                  <a:pt x="355" y="0"/>
                </a:moveTo>
                <a:cubicBezTo>
                  <a:pt x="327" y="43"/>
                  <a:pt x="290" y="59"/>
                  <a:pt x="257" y="98"/>
                </a:cubicBezTo>
                <a:cubicBezTo>
                  <a:pt x="210" y="153"/>
                  <a:pt x="117" y="247"/>
                  <a:pt x="49" y="270"/>
                </a:cubicBezTo>
                <a:cubicBezTo>
                  <a:pt x="20" y="314"/>
                  <a:pt x="39" y="307"/>
                  <a:pt x="0" y="307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0" name="Freeform 20"/>
          <p:cNvSpPr/>
          <p:nvPr/>
        </p:nvSpPr>
        <p:spPr>
          <a:xfrm>
            <a:off x="4143375" y="2917825"/>
            <a:ext cx="876300" cy="20478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552" h="129">
                <a:moveTo>
                  <a:pt x="552" y="0"/>
                </a:moveTo>
                <a:cubicBezTo>
                  <a:pt x="481" y="19"/>
                  <a:pt x="515" y="9"/>
                  <a:pt x="429" y="37"/>
                </a:cubicBezTo>
                <a:cubicBezTo>
                  <a:pt x="417" y="41"/>
                  <a:pt x="393" y="49"/>
                  <a:pt x="393" y="49"/>
                </a:cubicBezTo>
                <a:cubicBezTo>
                  <a:pt x="335" y="88"/>
                  <a:pt x="306" y="86"/>
                  <a:pt x="233" y="98"/>
                </a:cubicBezTo>
                <a:cubicBezTo>
                  <a:pt x="48" y="129"/>
                  <a:pt x="156" y="123"/>
                  <a:pt x="0" y="123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1" name="Freeform 21"/>
          <p:cNvSpPr/>
          <p:nvPr/>
        </p:nvSpPr>
        <p:spPr>
          <a:xfrm>
            <a:off x="4114800" y="3048000"/>
            <a:ext cx="147638" cy="512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5" h="270">
                <a:moveTo>
                  <a:pt x="0" y="0"/>
                </a:moveTo>
                <a:cubicBezTo>
                  <a:pt x="20" y="57"/>
                  <a:pt x="46" y="98"/>
                  <a:pt x="62" y="159"/>
                </a:cubicBezTo>
                <a:cubicBezTo>
                  <a:pt x="75" y="261"/>
                  <a:pt x="74" y="224"/>
                  <a:pt x="74" y="27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2" name="Freeform 22"/>
          <p:cNvSpPr/>
          <p:nvPr/>
        </p:nvSpPr>
        <p:spPr>
          <a:xfrm>
            <a:off x="4260850" y="3540125"/>
            <a:ext cx="817563" cy="117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15" h="74">
                <a:moveTo>
                  <a:pt x="0" y="0"/>
                </a:moveTo>
                <a:cubicBezTo>
                  <a:pt x="89" y="30"/>
                  <a:pt x="48" y="31"/>
                  <a:pt x="122" y="13"/>
                </a:cubicBezTo>
                <a:cubicBezTo>
                  <a:pt x="256" y="28"/>
                  <a:pt x="378" y="74"/>
                  <a:pt x="515" y="74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3" name="Freeform 23"/>
          <p:cNvSpPr/>
          <p:nvPr/>
        </p:nvSpPr>
        <p:spPr>
          <a:xfrm>
            <a:off x="5038725" y="3605213"/>
            <a:ext cx="646113" cy="2270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07" h="143">
                <a:moveTo>
                  <a:pt x="0" y="33"/>
                </a:moveTo>
                <a:cubicBezTo>
                  <a:pt x="135" y="0"/>
                  <a:pt x="255" y="29"/>
                  <a:pt x="380" y="70"/>
                </a:cubicBezTo>
                <a:cubicBezTo>
                  <a:pt x="388" y="82"/>
                  <a:pt x="403" y="92"/>
                  <a:pt x="405" y="107"/>
                </a:cubicBezTo>
                <a:cubicBezTo>
                  <a:pt x="407" y="120"/>
                  <a:pt x="392" y="143"/>
                  <a:pt x="392" y="143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4" name="Freeform 24"/>
          <p:cNvSpPr/>
          <p:nvPr/>
        </p:nvSpPr>
        <p:spPr>
          <a:xfrm>
            <a:off x="5645150" y="3497263"/>
            <a:ext cx="1028700" cy="45243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48" h="285">
                <a:moveTo>
                  <a:pt x="0" y="212"/>
                </a:moveTo>
                <a:cubicBezTo>
                  <a:pt x="84" y="268"/>
                  <a:pt x="68" y="264"/>
                  <a:pt x="133" y="285"/>
                </a:cubicBezTo>
                <a:cubicBezTo>
                  <a:pt x="168" y="274"/>
                  <a:pt x="210" y="264"/>
                  <a:pt x="243" y="248"/>
                </a:cubicBezTo>
                <a:cubicBezTo>
                  <a:pt x="256" y="242"/>
                  <a:pt x="267" y="230"/>
                  <a:pt x="280" y="224"/>
                </a:cubicBezTo>
                <a:cubicBezTo>
                  <a:pt x="303" y="214"/>
                  <a:pt x="329" y="207"/>
                  <a:pt x="353" y="199"/>
                </a:cubicBezTo>
                <a:cubicBezTo>
                  <a:pt x="365" y="195"/>
                  <a:pt x="390" y="187"/>
                  <a:pt x="390" y="187"/>
                </a:cubicBezTo>
                <a:cubicBezTo>
                  <a:pt x="442" y="152"/>
                  <a:pt x="485" y="112"/>
                  <a:pt x="537" y="76"/>
                </a:cubicBezTo>
                <a:cubicBezTo>
                  <a:pt x="648" y="0"/>
                  <a:pt x="509" y="127"/>
                  <a:pt x="599" y="4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5" name="Freeform 25"/>
          <p:cNvSpPr/>
          <p:nvPr/>
        </p:nvSpPr>
        <p:spPr>
          <a:xfrm>
            <a:off x="6342063" y="3327400"/>
            <a:ext cx="254000" cy="2524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160" h="159">
                <a:moveTo>
                  <a:pt x="160" y="159"/>
                </a:moveTo>
                <a:cubicBezTo>
                  <a:pt x="152" y="147"/>
                  <a:pt x="146" y="132"/>
                  <a:pt x="135" y="122"/>
                </a:cubicBezTo>
                <a:cubicBezTo>
                  <a:pt x="113" y="103"/>
                  <a:pt x="62" y="73"/>
                  <a:pt x="62" y="73"/>
                </a:cubicBezTo>
                <a:cubicBezTo>
                  <a:pt x="48" y="53"/>
                  <a:pt x="0" y="0"/>
                  <a:pt x="74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6" name="Freeform 26"/>
          <p:cNvSpPr/>
          <p:nvPr/>
        </p:nvSpPr>
        <p:spPr>
          <a:xfrm>
            <a:off x="6440488" y="2981325"/>
            <a:ext cx="417512" cy="374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263" h="236">
                <a:moveTo>
                  <a:pt x="14" y="216"/>
                </a:moveTo>
                <a:cubicBezTo>
                  <a:pt x="49" y="119"/>
                  <a:pt x="0" y="236"/>
                  <a:pt x="73" y="134"/>
                </a:cubicBezTo>
                <a:cubicBezTo>
                  <a:pt x="81" y="122"/>
                  <a:pt x="79" y="106"/>
                  <a:pt x="87" y="93"/>
                </a:cubicBezTo>
                <a:cubicBezTo>
                  <a:pt x="99" y="78"/>
                  <a:pt x="149" y="52"/>
                  <a:pt x="163" y="38"/>
                </a:cubicBezTo>
                <a:cubicBezTo>
                  <a:pt x="219" y="5"/>
                  <a:pt x="173" y="0"/>
                  <a:pt x="263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7" name="Freeform 27"/>
          <p:cNvSpPr/>
          <p:nvPr/>
        </p:nvSpPr>
        <p:spPr>
          <a:xfrm>
            <a:off x="6321425" y="2889250"/>
            <a:ext cx="460375" cy="158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1" h="112">
                <a:moveTo>
                  <a:pt x="271" y="80"/>
                </a:moveTo>
                <a:cubicBezTo>
                  <a:pt x="243" y="0"/>
                  <a:pt x="195" y="34"/>
                  <a:pt x="111" y="43"/>
                </a:cubicBezTo>
                <a:cubicBezTo>
                  <a:pt x="78" y="94"/>
                  <a:pt x="75" y="112"/>
                  <a:pt x="13" y="92"/>
                </a:cubicBezTo>
                <a:cubicBezTo>
                  <a:pt x="0" y="51"/>
                  <a:pt x="1" y="68"/>
                  <a:pt x="1" y="43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8" name="Freeform 28"/>
          <p:cNvSpPr/>
          <p:nvPr/>
        </p:nvSpPr>
        <p:spPr>
          <a:xfrm>
            <a:off x="6108700" y="2724150"/>
            <a:ext cx="215900" cy="247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pathLst>
              <a:path w="98" h="159">
                <a:moveTo>
                  <a:pt x="98" y="159"/>
                </a:moveTo>
                <a:cubicBezTo>
                  <a:pt x="39" y="145"/>
                  <a:pt x="19" y="157"/>
                  <a:pt x="0" y="98"/>
                </a:cubicBezTo>
                <a:cubicBezTo>
                  <a:pt x="15" y="22"/>
                  <a:pt x="8" y="31"/>
                  <a:pt x="74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29" name="Freeform 29"/>
          <p:cNvSpPr/>
          <p:nvPr/>
        </p:nvSpPr>
        <p:spPr>
          <a:xfrm>
            <a:off x="6205538" y="2413000"/>
            <a:ext cx="312737" cy="3492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197" h="220">
                <a:moveTo>
                  <a:pt x="0" y="220"/>
                </a:moveTo>
                <a:cubicBezTo>
                  <a:pt x="23" y="197"/>
                  <a:pt x="53" y="183"/>
                  <a:pt x="74" y="159"/>
                </a:cubicBezTo>
                <a:cubicBezTo>
                  <a:pt x="117" y="111"/>
                  <a:pt x="137" y="29"/>
                  <a:pt x="197" y="0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30" name="Freeform 30"/>
          <p:cNvSpPr/>
          <p:nvPr/>
        </p:nvSpPr>
        <p:spPr>
          <a:xfrm>
            <a:off x="6477000" y="2362200"/>
            <a:ext cx="174625" cy="3317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0" h="209">
                <a:moveTo>
                  <a:pt x="0" y="1"/>
                </a:moveTo>
                <a:cubicBezTo>
                  <a:pt x="33" y="5"/>
                  <a:pt x="68" y="0"/>
                  <a:pt x="98" y="13"/>
                </a:cubicBezTo>
                <a:cubicBezTo>
                  <a:pt x="110" y="18"/>
                  <a:pt x="110" y="37"/>
                  <a:pt x="110" y="50"/>
                </a:cubicBezTo>
                <a:cubicBezTo>
                  <a:pt x="110" y="99"/>
                  <a:pt x="74" y="159"/>
                  <a:pt x="74" y="209"/>
                </a:cubicBezTo>
              </a:path>
            </a:pathLst>
          </a:cu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31" name="Text Box 31"/>
          <p:cNvSpPr txBox="1"/>
          <p:nvPr/>
        </p:nvSpPr>
        <p:spPr>
          <a:xfrm>
            <a:off x="6858000" y="1143000"/>
            <a:ext cx="609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北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32" name="Text Box 32"/>
          <p:cNvSpPr txBox="1"/>
          <p:nvPr/>
        </p:nvSpPr>
        <p:spPr>
          <a:xfrm>
            <a:off x="6477000" y="1828800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方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33" name="Text Box 33"/>
          <p:cNvSpPr txBox="1"/>
          <p:nvPr/>
        </p:nvSpPr>
        <p:spPr>
          <a:xfrm>
            <a:off x="5410200" y="2438400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地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434" name="Text Box 34"/>
          <p:cNvSpPr txBox="1"/>
          <p:nvPr/>
        </p:nvSpPr>
        <p:spPr>
          <a:xfrm>
            <a:off x="4800600" y="3048000"/>
            <a:ext cx="685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区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87" name="文本框 29739"/>
          <p:cNvSpPr txBox="1"/>
          <p:nvPr/>
        </p:nvSpPr>
        <p:spPr>
          <a:xfrm>
            <a:off x="461645" y="245745"/>
            <a:ext cx="15074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位置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任意多边形 10243"/>
          <p:cNvSpPr/>
          <p:nvPr/>
        </p:nvSpPr>
        <p:spPr>
          <a:xfrm>
            <a:off x="6322060" y="685165"/>
            <a:ext cx="118110" cy="1428750"/>
          </a:xfrm>
          <a:custGeom>
            <a:avLst/>
            <a:gdLst/>
            <a:ahLst/>
            <a:cxnLst/>
            <a:pathLst>
              <a:path w="571" h="1456">
                <a:moveTo>
                  <a:pt x="360" y="0"/>
                </a:moveTo>
                <a:cubicBezTo>
                  <a:pt x="432" y="24"/>
                  <a:pt x="444" y="104"/>
                  <a:pt x="504" y="144"/>
                </a:cubicBezTo>
                <a:cubicBezTo>
                  <a:pt x="509" y="160"/>
                  <a:pt x="515" y="176"/>
                  <a:pt x="520" y="192"/>
                </a:cubicBezTo>
                <a:cubicBezTo>
                  <a:pt x="523" y="200"/>
                  <a:pt x="528" y="216"/>
                  <a:pt x="528" y="216"/>
                </a:cubicBezTo>
                <a:cubicBezTo>
                  <a:pt x="546" y="345"/>
                  <a:pt x="571" y="480"/>
                  <a:pt x="528" y="608"/>
                </a:cubicBezTo>
                <a:cubicBezTo>
                  <a:pt x="522" y="653"/>
                  <a:pt x="523" y="728"/>
                  <a:pt x="496" y="768"/>
                </a:cubicBezTo>
                <a:cubicBezTo>
                  <a:pt x="479" y="793"/>
                  <a:pt x="457" y="815"/>
                  <a:pt x="440" y="840"/>
                </a:cubicBezTo>
                <a:cubicBezTo>
                  <a:pt x="362" y="957"/>
                  <a:pt x="475" y="837"/>
                  <a:pt x="400" y="912"/>
                </a:cubicBezTo>
                <a:cubicBezTo>
                  <a:pt x="388" y="947"/>
                  <a:pt x="359" y="979"/>
                  <a:pt x="328" y="1000"/>
                </a:cubicBezTo>
                <a:cubicBezTo>
                  <a:pt x="304" y="1047"/>
                  <a:pt x="277" y="1091"/>
                  <a:pt x="240" y="1128"/>
                </a:cubicBezTo>
                <a:cubicBezTo>
                  <a:pt x="229" y="1160"/>
                  <a:pt x="212" y="1173"/>
                  <a:pt x="184" y="1192"/>
                </a:cubicBezTo>
                <a:cubicBezTo>
                  <a:pt x="168" y="1216"/>
                  <a:pt x="152" y="1240"/>
                  <a:pt x="136" y="1264"/>
                </a:cubicBezTo>
                <a:cubicBezTo>
                  <a:pt x="131" y="1271"/>
                  <a:pt x="133" y="1281"/>
                  <a:pt x="128" y="1288"/>
                </a:cubicBezTo>
                <a:cubicBezTo>
                  <a:pt x="114" y="1306"/>
                  <a:pt x="94" y="1318"/>
                  <a:pt x="80" y="1336"/>
                </a:cubicBezTo>
                <a:cubicBezTo>
                  <a:pt x="72" y="1347"/>
                  <a:pt x="64" y="1357"/>
                  <a:pt x="56" y="1368"/>
                </a:cubicBezTo>
                <a:cubicBezTo>
                  <a:pt x="44" y="1403"/>
                  <a:pt x="25" y="1431"/>
                  <a:pt x="0" y="1456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scene3d>
            <a:camera prst="legacyPerspectiveTop">
              <a:rot lat="0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/>
          <a:p>
            <a:endParaRPr lang="zh-CN" altLang="en-US"/>
          </a:p>
        </p:txBody>
      </p:sp>
      <p:sp>
        <p:nvSpPr>
          <p:cNvPr id="10249" name="文本框 10248"/>
          <p:cNvSpPr txBox="1"/>
          <p:nvPr/>
        </p:nvSpPr>
        <p:spPr>
          <a:xfrm rot="804623">
            <a:off x="6161405" y="465455"/>
            <a:ext cx="551815" cy="15494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buClrTx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大兴安岭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 rot="20062919">
            <a:off x="3856355" y="1939290"/>
            <a:ext cx="2701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内 蒙 古 高 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2998788" y="2761933"/>
            <a:ext cx="541337" cy="1800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青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藏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高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252" name="组合 10251"/>
          <p:cNvGrpSpPr/>
          <p:nvPr/>
        </p:nvGrpSpPr>
        <p:grpSpPr>
          <a:xfrm>
            <a:off x="4242435" y="3540125"/>
            <a:ext cx="1402080" cy="292735"/>
            <a:chOff x="408" y="3824"/>
            <a:chExt cx="1989" cy="398"/>
          </a:xfrm>
        </p:grpSpPr>
        <p:sp>
          <p:nvSpPr>
            <p:cNvPr id="7180" name="任意多边形 10252"/>
            <p:cNvSpPr/>
            <p:nvPr/>
          </p:nvSpPr>
          <p:spPr>
            <a:xfrm>
              <a:off x="408" y="3824"/>
              <a:ext cx="560" cy="248"/>
            </a:xfrm>
            <a:custGeom>
              <a:avLst/>
              <a:gdLst/>
              <a:ahLst/>
              <a:cxnLst/>
              <a:pathLst>
                <a:path w="560" h="248">
                  <a:moveTo>
                    <a:pt x="0" y="192"/>
                  </a:moveTo>
                  <a:cubicBezTo>
                    <a:pt x="87" y="163"/>
                    <a:pt x="159" y="105"/>
                    <a:pt x="240" y="64"/>
                  </a:cubicBezTo>
                  <a:cubicBezTo>
                    <a:pt x="267" y="50"/>
                    <a:pt x="292" y="28"/>
                    <a:pt x="320" y="16"/>
                  </a:cubicBezTo>
                  <a:cubicBezTo>
                    <a:pt x="335" y="9"/>
                    <a:pt x="368" y="0"/>
                    <a:pt x="368" y="0"/>
                  </a:cubicBezTo>
                  <a:cubicBezTo>
                    <a:pt x="416" y="32"/>
                    <a:pt x="430" y="72"/>
                    <a:pt x="456" y="120"/>
                  </a:cubicBezTo>
                  <a:cubicBezTo>
                    <a:pt x="456" y="120"/>
                    <a:pt x="496" y="180"/>
                    <a:pt x="504" y="192"/>
                  </a:cubicBezTo>
                  <a:cubicBezTo>
                    <a:pt x="518" y="213"/>
                    <a:pt x="533" y="248"/>
                    <a:pt x="560" y="248"/>
                  </a:cubicBezTo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任意多边形 10253"/>
            <p:cNvSpPr/>
            <p:nvPr/>
          </p:nvSpPr>
          <p:spPr>
            <a:xfrm>
              <a:off x="608" y="3872"/>
              <a:ext cx="136" cy="120"/>
            </a:xfrm>
            <a:custGeom>
              <a:avLst/>
              <a:gdLst/>
              <a:ahLst/>
              <a:cxnLst/>
              <a:pathLst>
                <a:path w="136" h="120">
                  <a:moveTo>
                    <a:pt x="136" y="0"/>
                  </a:moveTo>
                  <a:cubicBezTo>
                    <a:pt x="105" y="16"/>
                    <a:pt x="85" y="37"/>
                    <a:pt x="56" y="56"/>
                  </a:cubicBezTo>
                  <a:cubicBezTo>
                    <a:pt x="40" y="81"/>
                    <a:pt x="27" y="106"/>
                    <a:pt x="0" y="120"/>
                  </a:cubicBezTo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任意多边形 10254"/>
            <p:cNvSpPr/>
            <p:nvPr/>
          </p:nvSpPr>
          <p:spPr>
            <a:xfrm>
              <a:off x="657" y="3838"/>
              <a:ext cx="560" cy="248"/>
            </a:xfrm>
            <a:custGeom>
              <a:avLst/>
              <a:gdLst/>
              <a:ahLst/>
              <a:cxnLst/>
              <a:pathLst>
                <a:path w="560" h="248">
                  <a:moveTo>
                    <a:pt x="0" y="192"/>
                  </a:moveTo>
                  <a:cubicBezTo>
                    <a:pt x="87" y="163"/>
                    <a:pt x="159" y="105"/>
                    <a:pt x="240" y="64"/>
                  </a:cubicBezTo>
                  <a:cubicBezTo>
                    <a:pt x="267" y="50"/>
                    <a:pt x="292" y="28"/>
                    <a:pt x="320" y="16"/>
                  </a:cubicBezTo>
                  <a:cubicBezTo>
                    <a:pt x="335" y="9"/>
                    <a:pt x="368" y="0"/>
                    <a:pt x="368" y="0"/>
                  </a:cubicBezTo>
                  <a:cubicBezTo>
                    <a:pt x="416" y="32"/>
                    <a:pt x="430" y="72"/>
                    <a:pt x="456" y="120"/>
                  </a:cubicBezTo>
                  <a:cubicBezTo>
                    <a:pt x="456" y="120"/>
                    <a:pt x="496" y="180"/>
                    <a:pt x="504" y="192"/>
                  </a:cubicBezTo>
                  <a:cubicBezTo>
                    <a:pt x="518" y="213"/>
                    <a:pt x="533" y="248"/>
                    <a:pt x="560" y="248"/>
                  </a:cubicBezTo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任意多边形 10255"/>
            <p:cNvSpPr/>
            <p:nvPr/>
          </p:nvSpPr>
          <p:spPr>
            <a:xfrm>
              <a:off x="930" y="3884"/>
              <a:ext cx="560" cy="248"/>
            </a:xfrm>
            <a:custGeom>
              <a:avLst/>
              <a:gdLst/>
              <a:ahLst/>
              <a:cxnLst/>
              <a:pathLst>
                <a:path w="560" h="248">
                  <a:moveTo>
                    <a:pt x="0" y="192"/>
                  </a:moveTo>
                  <a:cubicBezTo>
                    <a:pt x="87" y="163"/>
                    <a:pt x="159" y="105"/>
                    <a:pt x="240" y="64"/>
                  </a:cubicBezTo>
                  <a:cubicBezTo>
                    <a:pt x="267" y="50"/>
                    <a:pt x="292" y="28"/>
                    <a:pt x="320" y="16"/>
                  </a:cubicBezTo>
                  <a:cubicBezTo>
                    <a:pt x="335" y="9"/>
                    <a:pt x="368" y="0"/>
                    <a:pt x="368" y="0"/>
                  </a:cubicBezTo>
                  <a:cubicBezTo>
                    <a:pt x="416" y="32"/>
                    <a:pt x="430" y="72"/>
                    <a:pt x="456" y="120"/>
                  </a:cubicBezTo>
                  <a:cubicBezTo>
                    <a:pt x="456" y="120"/>
                    <a:pt x="496" y="180"/>
                    <a:pt x="504" y="192"/>
                  </a:cubicBezTo>
                  <a:cubicBezTo>
                    <a:pt x="518" y="213"/>
                    <a:pt x="533" y="248"/>
                    <a:pt x="560" y="248"/>
                  </a:cubicBezTo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任意多边形 10256"/>
            <p:cNvSpPr/>
            <p:nvPr/>
          </p:nvSpPr>
          <p:spPr>
            <a:xfrm>
              <a:off x="1202" y="3929"/>
              <a:ext cx="560" cy="248"/>
            </a:xfrm>
            <a:custGeom>
              <a:avLst/>
              <a:gdLst/>
              <a:ahLst/>
              <a:cxnLst/>
              <a:pathLst>
                <a:path w="560" h="248">
                  <a:moveTo>
                    <a:pt x="0" y="192"/>
                  </a:moveTo>
                  <a:cubicBezTo>
                    <a:pt x="87" y="163"/>
                    <a:pt x="159" y="105"/>
                    <a:pt x="240" y="64"/>
                  </a:cubicBezTo>
                  <a:cubicBezTo>
                    <a:pt x="267" y="50"/>
                    <a:pt x="292" y="28"/>
                    <a:pt x="320" y="16"/>
                  </a:cubicBezTo>
                  <a:cubicBezTo>
                    <a:pt x="335" y="9"/>
                    <a:pt x="368" y="0"/>
                    <a:pt x="368" y="0"/>
                  </a:cubicBezTo>
                  <a:cubicBezTo>
                    <a:pt x="416" y="32"/>
                    <a:pt x="430" y="72"/>
                    <a:pt x="456" y="120"/>
                  </a:cubicBezTo>
                  <a:cubicBezTo>
                    <a:pt x="456" y="120"/>
                    <a:pt x="496" y="180"/>
                    <a:pt x="504" y="192"/>
                  </a:cubicBezTo>
                  <a:cubicBezTo>
                    <a:pt x="518" y="213"/>
                    <a:pt x="533" y="248"/>
                    <a:pt x="560" y="248"/>
                  </a:cubicBezTo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任意多边形 10257"/>
            <p:cNvSpPr/>
            <p:nvPr/>
          </p:nvSpPr>
          <p:spPr>
            <a:xfrm>
              <a:off x="1519" y="3974"/>
              <a:ext cx="560" cy="248"/>
            </a:xfrm>
            <a:custGeom>
              <a:avLst/>
              <a:gdLst/>
              <a:ahLst/>
              <a:cxnLst/>
              <a:pathLst>
                <a:path w="560" h="248">
                  <a:moveTo>
                    <a:pt x="0" y="192"/>
                  </a:moveTo>
                  <a:cubicBezTo>
                    <a:pt x="87" y="163"/>
                    <a:pt x="159" y="105"/>
                    <a:pt x="240" y="64"/>
                  </a:cubicBezTo>
                  <a:cubicBezTo>
                    <a:pt x="267" y="50"/>
                    <a:pt x="292" y="28"/>
                    <a:pt x="320" y="16"/>
                  </a:cubicBezTo>
                  <a:cubicBezTo>
                    <a:pt x="335" y="9"/>
                    <a:pt x="368" y="0"/>
                    <a:pt x="368" y="0"/>
                  </a:cubicBezTo>
                  <a:cubicBezTo>
                    <a:pt x="416" y="32"/>
                    <a:pt x="430" y="72"/>
                    <a:pt x="456" y="120"/>
                  </a:cubicBezTo>
                  <a:cubicBezTo>
                    <a:pt x="456" y="120"/>
                    <a:pt x="496" y="180"/>
                    <a:pt x="504" y="192"/>
                  </a:cubicBezTo>
                  <a:cubicBezTo>
                    <a:pt x="518" y="213"/>
                    <a:pt x="533" y="248"/>
                    <a:pt x="560" y="248"/>
                  </a:cubicBezTo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6" name="任意多边形 10258"/>
            <p:cNvSpPr/>
            <p:nvPr/>
          </p:nvSpPr>
          <p:spPr>
            <a:xfrm>
              <a:off x="1837" y="3974"/>
              <a:ext cx="560" cy="248"/>
            </a:xfrm>
            <a:custGeom>
              <a:avLst/>
              <a:gdLst/>
              <a:ahLst/>
              <a:cxnLst/>
              <a:pathLst>
                <a:path w="560" h="248">
                  <a:moveTo>
                    <a:pt x="0" y="192"/>
                  </a:moveTo>
                  <a:cubicBezTo>
                    <a:pt x="87" y="163"/>
                    <a:pt x="159" y="105"/>
                    <a:pt x="240" y="64"/>
                  </a:cubicBezTo>
                  <a:cubicBezTo>
                    <a:pt x="267" y="50"/>
                    <a:pt x="292" y="28"/>
                    <a:pt x="320" y="16"/>
                  </a:cubicBezTo>
                  <a:cubicBezTo>
                    <a:pt x="335" y="9"/>
                    <a:pt x="368" y="0"/>
                    <a:pt x="368" y="0"/>
                  </a:cubicBezTo>
                  <a:cubicBezTo>
                    <a:pt x="416" y="32"/>
                    <a:pt x="430" y="72"/>
                    <a:pt x="456" y="120"/>
                  </a:cubicBezTo>
                  <a:cubicBezTo>
                    <a:pt x="456" y="120"/>
                    <a:pt x="496" y="180"/>
                    <a:pt x="504" y="192"/>
                  </a:cubicBezTo>
                  <a:cubicBezTo>
                    <a:pt x="518" y="213"/>
                    <a:pt x="533" y="248"/>
                    <a:pt x="560" y="248"/>
                  </a:cubicBezTo>
                </a:path>
              </a:pathLst>
            </a:cu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60" name="任意多边形 10259"/>
          <p:cNvSpPr/>
          <p:nvPr/>
        </p:nvSpPr>
        <p:spPr>
          <a:xfrm>
            <a:off x="5643880" y="3640455"/>
            <a:ext cx="894080" cy="309245"/>
          </a:xfrm>
          <a:custGeom>
            <a:avLst/>
            <a:gdLst/>
            <a:ahLst/>
            <a:cxnLst/>
            <a:pathLst>
              <a:path w="796" h="468">
                <a:moveTo>
                  <a:pt x="0" y="452"/>
                </a:moveTo>
                <a:cubicBezTo>
                  <a:pt x="8" y="457"/>
                  <a:pt x="14" y="468"/>
                  <a:pt x="24" y="468"/>
                </a:cubicBezTo>
                <a:cubicBezTo>
                  <a:pt x="41" y="468"/>
                  <a:pt x="56" y="457"/>
                  <a:pt x="72" y="452"/>
                </a:cubicBezTo>
                <a:cubicBezTo>
                  <a:pt x="90" y="446"/>
                  <a:pt x="109" y="447"/>
                  <a:pt x="128" y="444"/>
                </a:cubicBezTo>
                <a:cubicBezTo>
                  <a:pt x="157" y="434"/>
                  <a:pt x="189" y="434"/>
                  <a:pt x="216" y="420"/>
                </a:cubicBezTo>
                <a:cubicBezTo>
                  <a:pt x="258" y="399"/>
                  <a:pt x="267" y="396"/>
                  <a:pt x="320" y="388"/>
                </a:cubicBezTo>
                <a:cubicBezTo>
                  <a:pt x="344" y="380"/>
                  <a:pt x="368" y="372"/>
                  <a:pt x="392" y="364"/>
                </a:cubicBezTo>
                <a:cubicBezTo>
                  <a:pt x="408" y="359"/>
                  <a:pt x="440" y="348"/>
                  <a:pt x="440" y="348"/>
                </a:cubicBezTo>
                <a:cubicBezTo>
                  <a:pt x="462" y="316"/>
                  <a:pt x="496" y="290"/>
                  <a:pt x="528" y="268"/>
                </a:cubicBezTo>
                <a:cubicBezTo>
                  <a:pt x="539" y="252"/>
                  <a:pt x="554" y="238"/>
                  <a:pt x="560" y="220"/>
                </a:cubicBezTo>
                <a:cubicBezTo>
                  <a:pt x="563" y="212"/>
                  <a:pt x="562" y="202"/>
                  <a:pt x="568" y="196"/>
                </a:cubicBezTo>
                <a:cubicBezTo>
                  <a:pt x="574" y="190"/>
                  <a:pt x="584" y="191"/>
                  <a:pt x="592" y="188"/>
                </a:cubicBezTo>
                <a:cubicBezTo>
                  <a:pt x="616" y="152"/>
                  <a:pt x="634" y="122"/>
                  <a:pt x="664" y="92"/>
                </a:cubicBezTo>
                <a:cubicBezTo>
                  <a:pt x="679" y="48"/>
                  <a:pt x="729" y="31"/>
                  <a:pt x="768" y="12"/>
                </a:cubicBezTo>
                <a:cubicBezTo>
                  <a:pt x="776" y="8"/>
                  <a:pt x="786" y="10"/>
                  <a:pt x="792" y="4"/>
                </a:cubicBezTo>
                <a:cubicBezTo>
                  <a:pt x="796" y="0"/>
                  <a:pt x="781" y="4"/>
                  <a:pt x="776" y="4"/>
                </a:cubicBezTo>
              </a:path>
            </a:pathLst>
          </a:custGeom>
          <a:noFill/>
          <a:ln w="10160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0" name="文本框 10249"/>
          <p:cNvSpPr txBox="1"/>
          <p:nvPr/>
        </p:nvSpPr>
        <p:spPr>
          <a:xfrm rot="476819">
            <a:off x="4177030" y="3712210"/>
            <a:ext cx="1405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秦 岭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 rot="-458811">
            <a:off x="5606415" y="3733800"/>
            <a:ext cx="1202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淮河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2675" y="2262505"/>
            <a:ext cx="549275" cy="9318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buClrTx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渤海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67525" y="2766695"/>
            <a:ext cx="613410" cy="8610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buClr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黄海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8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8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5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5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5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5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5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5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5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8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8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5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5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35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5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58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58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358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5" dur="500"/>
                                        <p:tgtEl>
                                          <p:spTgt spid="358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35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35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3" grpId="0"/>
      <p:bldP spid="358431" grpId="0"/>
      <p:bldP spid="358432" grpId="0"/>
      <p:bldP spid="358433" grpId="0"/>
      <p:bldP spid="358434" grpId="0"/>
      <p:bldP spid="10249" grpId="0"/>
      <p:bldP spid="10246" grpId="0"/>
      <p:bldP spid="10245" grpId="0"/>
      <p:bldP spid="10250" grpId="0"/>
      <p:bldP spid="10251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38914"/>
          <p:cNvSpPr/>
          <p:nvPr/>
        </p:nvSpPr>
        <p:spPr>
          <a:xfrm flipH="1" flipV="1">
            <a:off x="515938" y="1762125"/>
            <a:ext cx="93662" cy="666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Tx/>
            </a:pPr>
            <a:endParaRPr lang="en-US" altLang="zh-CN" sz="3600" b="1" dirty="0">
              <a:solidFill>
                <a:schemeClr val="accent2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</a:pP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19" name="图片 38915" descr="123545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7238" y="2095500"/>
            <a:ext cx="3729037" cy="404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矩形 38916"/>
          <p:cNvSpPr/>
          <p:nvPr/>
        </p:nvSpPr>
        <p:spPr>
          <a:xfrm>
            <a:off x="4752975" y="505460"/>
            <a:ext cx="2895600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Tx/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范围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8" name="任意多边形 38917"/>
          <p:cNvSpPr/>
          <p:nvPr/>
        </p:nvSpPr>
        <p:spPr>
          <a:xfrm>
            <a:off x="7335838" y="2868613"/>
            <a:ext cx="852487" cy="1122362"/>
          </a:xfrm>
          <a:custGeom>
            <a:avLst/>
            <a:gdLst/>
            <a:ahLst/>
            <a:cxnLst/>
            <a:pathLst>
              <a:path w="537" h="694">
                <a:moveTo>
                  <a:pt x="170" y="576"/>
                </a:moveTo>
                <a:cubicBezTo>
                  <a:pt x="161" y="563"/>
                  <a:pt x="144" y="552"/>
                  <a:pt x="144" y="536"/>
                </a:cubicBezTo>
                <a:cubicBezTo>
                  <a:pt x="144" y="520"/>
                  <a:pt x="168" y="512"/>
                  <a:pt x="170" y="497"/>
                </a:cubicBezTo>
                <a:cubicBezTo>
                  <a:pt x="179" y="434"/>
                  <a:pt x="148" y="443"/>
                  <a:pt x="105" y="432"/>
                </a:cubicBezTo>
                <a:cubicBezTo>
                  <a:pt x="117" y="395"/>
                  <a:pt x="133" y="368"/>
                  <a:pt x="105" y="327"/>
                </a:cubicBezTo>
                <a:cubicBezTo>
                  <a:pt x="97" y="315"/>
                  <a:pt x="78" y="318"/>
                  <a:pt x="65" y="314"/>
                </a:cubicBezTo>
                <a:cubicBezTo>
                  <a:pt x="61" y="292"/>
                  <a:pt x="61" y="268"/>
                  <a:pt x="52" y="248"/>
                </a:cubicBezTo>
                <a:cubicBezTo>
                  <a:pt x="39" y="220"/>
                  <a:pt x="0" y="170"/>
                  <a:pt x="0" y="170"/>
                </a:cubicBezTo>
                <a:cubicBezTo>
                  <a:pt x="30" y="78"/>
                  <a:pt x="35" y="117"/>
                  <a:pt x="13" y="52"/>
                </a:cubicBezTo>
                <a:cubicBezTo>
                  <a:pt x="26" y="43"/>
                  <a:pt x="40" y="36"/>
                  <a:pt x="52" y="26"/>
                </a:cubicBezTo>
                <a:cubicBezTo>
                  <a:pt x="62" y="18"/>
                  <a:pt x="67" y="0"/>
                  <a:pt x="79" y="0"/>
                </a:cubicBezTo>
                <a:cubicBezTo>
                  <a:pt x="106" y="0"/>
                  <a:pt x="131" y="17"/>
                  <a:pt x="157" y="26"/>
                </a:cubicBezTo>
                <a:cubicBezTo>
                  <a:pt x="170" y="30"/>
                  <a:pt x="196" y="39"/>
                  <a:pt x="196" y="39"/>
                </a:cubicBezTo>
                <a:cubicBezTo>
                  <a:pt x="235" y="77"/>
                  <a:pt x="246" y="133"/>
                  <a:pt x="288" y="170"/>
                </a:cubicBezTo>
                <a:cubicBezTo>
                  <a:pt x="312" y="191"/>
                  <a:pt x="367" y="222"/>
                  <a:pt x="367" y="222"/>
                </a:cubicBezTo>
                <a:cubicBezTo>
                  <a:pt x="384" y="218"/>
                  <a:pt x="404" y="219"/>
                  <a:pt x="419" y="209"/>
                </a:cubicBezTo>
                <a:cubicBezTo>
                  <a:pt x="537" y="131"/>
                  <a:pt x="357" y="199"/>
                  <a:pt x="484" y="157"/>
                </a:cubicBezTo>
                <a:cubicBezTo>
                  <a:pt x="480" y="201"/>
                  <a:pt x="481" y="245"/>
                  <a:pt x="471" y="288"/>
                </a:cubicBezTo>
                <a:cubicBezTo>
                  <a:pt x="465" y="316"/>
                  <a:pt x="440" y="338"/>
                  <a:pt x="432" y="366"/>
                </a:cubicBezTo>
                <a:cubicBezTo>
                  <a:pt x="412" y="436"/>
                  <a:pt x="418" y="485"/>
                  <a:pt x="340" y="510"/>
                </a:cubicBezTo>
                <a:cubicBezTo>
                  <a:pt x="323" y="536"/>
                  <a:pt x="305" y="563"/>
                  <a:pt x="288" y="589"/>
                </a:cubicBezTo>
                <a:cubicBezTo>
                  <a:pt x="273" y="612"/>
                  <a:pt x="178" y="659"/>
                  <a:pt x="144" y="694"/>
                </a:cubicBezTo>
                <a:cubicBezTo>
                  <a:pt x="140" y="681"/>
                  <a:pt x="129" y="668"/>
                  <a:pt x="131" y="654"/>
                </a:cubicBezTo>
                <a:cubicBezTo>
                  <a:pt x="134" y="639"/>
                  <a:pt x="150" y="629"/>
                  <a:pt x="157" y="615"/>
                </a:cubicBezTo>
                <a:cubicBezTo>
                  <a:pt x="163" y="603"/>
                  <a:pt x="166" y="589"/>
                  <a:pt x="170" y="576"/>
                </a:cubicBezTo>
                <a:close/>
              </a:path>
            </a:pathLst>
          </a:custGeom>
          <a:pattFill prst="pct80">
            <a:fgClr>
              <a:srgbClr val="808000"/>
            </a:fgClr>
            <a:bgClr>
              <a:schemeClr val="bg1"/>
            </a:bgClr>
          </a:patt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919" name="任意多边形 38918"/>
          <p:cNvSpPr/>
          <p:nvPr/>
        </p:nvSpPr>
        <p:spPr>
          <a:xfrm>
            <a:off x="6497638" y="4156075"/>
            <a:ext cx="304800" cy="247650"/>
          </a:xfrm>
          <a:custGeom>
            <a:avLst/>
            <a:gdLst/>
            <a:ahLst/>
            <a:cxnLst/>
            <a:pathLst>
              <a:path w="192" h="156">
                <a:moveTo>
                  <a:pt x="188" y="13"/>
                </a:moveTo>
                <a:cubicBezTo>
                  <a:pt x="175" y="102"/>
                  <a:pt x="187" y="118"/>
                  <a:pt x="109" y="144"/>
                </a:cubicBezTo>
                <a:cubicBezTo>
                  <a:pt x="79" y="140"/>
                  <a:pt x="36" y="156"/>
                  <a:pt x="18" y="131"/>
                </a:cubicBezTo>
                <a:cubicBezTo>
                  <a:pt x="0" y="106"/>
                  <a:pt x="12" y="64"/>
                  <a:pt x="31" y="39"/>
                </a:cubicBezTo>
                <a:cubicBezTo>
                  <a:pt x="44" y="22"/>
                  <a:pt x="170" y="0"/>
                  <a:pt x="188" y="0"/>
                </a:cubicBezTo>
                <a:cubicBezTo>
                  <a:pt x="192" y="0"/>
                  <a:pt x="188" y="9"/>
                  <a:pt x="188" y="13"/>
                </a:cubicBezTo>
                <a:close/>
              </a:path>
            </a:pathLst>
          </a:custGeom>
          <a:pattFill prst="horzBrick">
            <a:fgClr>
              <a:srgbClr val="996633"/>
            </a:fgClr>
            <a:bgClr>
              <a:schemeClr val="hlink"/>
            </a:bgClr>
          </a:patt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920" name="任意多边形 38919"/>
          <p:cNvSpPr/>
          <p:nvPr/>
        </p:nvSpPr>
        <p:spPr>
          <a:xfrm>
            <a:off x="7292975" y="4322763"/>
            <a:ext cx="279400" cy="168275"/>
          </a:xfrm>
          <a:custGeom>
            <a:avLst/>
            <a:gdLst/>
            <a:ahLst/>
            <a:cxnLst/>
            <a:pathLst>
              <a:path w="176" h="106">
                <a:moveTo>
                  <a:pt x="27" y="105"/>
                </a:moveTo>
                <a:cubicBezTo>
                  <a:pt x="31" y="83"/>
                  <a:pt x="24" y="55"/>
                  <a:pt x="40" y="39"/>
                </a:cubicBezTo>
                <a:cubicBezTo>
                  <a:pt x="60" y="19"/>
                  <a:pt x="93" y="22"/>
                  <a:pt x="119" y="13"/>
                </a:cubicBezTo>
                <a:cubicBezTo>
                  <a:pt x="132" y="9"/>
                  <a:pt x="158" y="0"/>
                  <a:pt x="158" y="0"/>
                </a:cubicBezTo>
                <a:cubicBezTo>
                  <a:pt x="162" y="13"/>
                  <a:pt x="176" y="26"/>
                  <a:pt x="171" y="39"/>
                </a:cubicBezTo>
                <a:cubicBezTo>
                  <a:pt x="165" y="54"/>
                  <a:pt x="146" y="59"/>
                  <a:pt x="132" y="65"/>
                </a:cubicBezTo>
                <a:cubicBezTo>
                  <a:pt x="107" y="76"/>
                  <a:pt x="79" y="83"/>
                  <a:pt x="53" y="92"/>
                </a:cubicBezTo>
                <a:cubicBezTo>
                  <a:pt x="11" y="106"/>
                  <a:pt x="0" y="105"/>
                  <a:pt x="27" y="105"/>
                </a:cubicBezTo>
                <a:close/>
              </a:path>
            </a:pathLst>
          </a:custGeom>
          <a:pattFill prst="pct75">
            <a:fgClr>
              <a:srgbClr val="0000CC"/>
            </a:fgClr>
            <a:bgClr>
              <a:schemeClr val="bg1"/>
            </a:bgClr>
          </a:patt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921" name="任意多边形 38920"/>
          <p:cNvSpPr/>
          <p:nvPr/>
        </p:nvSpPr>
        <p:spPr>
          <a:xfrm>
            <a:off x="6769100" y="3721100"/>
            <a:ext cx="879475" cy="760413"/>
          </a:xfrm>
          <a:custGeom>
            <a:avLst/>
            <a:gdLst/>
            <a:ahLst/>
            <a:cxnLst/>
            <a:pathLst>
              <a:path w="554" h="453">
                <a:moveTo>
                  <a:pt x="463" y="0"/>
                </a:moveTo>
                <a:cubicBezTo>
                  <a:pt x="476" y="4"/>
                  <a:pt x="496" y="1"/>
                  <a:pt x="502" y="13"/>
                </a:cubicBezTo>
                <a:cubicBezTo>
                  <a:pt x="508" y="25"/>
                  <a:pt x="495" y="40"/>
                  <a:pt x="489" y="52"/>
                </a:cubicBezTo>
                <a:cubicBezTo>
                  <a:pt x="467" y="97"/>
                  <a:pt x="443" y="115"/>
                  <a:pt x="397" y="130"/>
                </a:cubicBezTo>
                <a:cubicBezTo>
                  <a:pt x="425" y="246"/>
                  <a:pt x="420" y="220"/>
                  <a:pt x="554" y="235"/>
                </a:cubicBezTo>
                <a:cubicBezTo>
                  <a:pt x="541" y="239"/>
                  <a:pt x="523" y="237"/>
                  <a:pt x="515" y="248"/>
                </a:cubicBezTo>
                <a:cubicBezTo>
                  <a:pt x="502" y="266"/>
                  <a:pt x="494" y="347"/>
                  <a:pt x="463" y="366"/>
                </a:cubicBezTo>
                <a:cubicBezTo>
                  <a:pt x="439" y="381"/>
                  <a:pt x="384" y="392"/>
                  <a:pt x="384" y="392"/>
                </a:cubicBezTo>
                <a:cubicBezTo>
                  <a:pt x="380" y="405"/>
                  <a:pt x="384" y="428"/>
                  <a:pt x="371" y="432"/>
                </a:cubicBezTo>
                <a:cubicBezTo>
                  <a:pt x="309" y="453"/>
                  <a:pt x="313" y="412"/>
                  <a:pt x="279" y="392"/>
                </a:cubicBezTo>
                <a:cubicBezTo>
                  <a:pt x="267" y="385"/>
                  <a:pt x="253" y="383"/>
                  <a:pt x="240" y="379"/>
                </a:cubicBezTo>
                <a:cubicBezTo>
                  <a:pt x="166" y="383"/>
                  <a:pt x="91" y="406"/>
                  <a:pt x="18" y="392"/>
                </a:cubicBezTo>
                <a:cubicBezTo>
                  <a:pt x="0" y="389"/>
                  <a:pt x="21" y="355"/>
                  <a:pt x="31" y="340"/>
                </a:cubicBezTo>
                <a:cubicBezTo>
                  <a:pt x="40" y="327"/>
                  <a:pt x="57" y="323"/>
                  <a:pt x="70" y="314"/>
                </a:cubicBezTo>
                <a:cubicBezTo>
                  <a:pt x="61" y="288"/>
                  <a:pt x="21" y="250"/>
                  <a:pt x="44" y="235"/>
                </a:cubicBezTo>
                <a:cubicBezTo>
                  <a:pt x="70" y="218"/>
                  <a:pt x="96" y="200"/>
                  <a:pt x="122" y="183"/>
                </a:cubicBezTo>
                <a:cubicBezTo>
                  <a:pt x="145" y="168"/>
                  <a:pt x="201" y="157"/>
                  <a:pt x="201" y="157"/>
                </a:cubicBezTo>
                <a:cubicBezTo>
                  <a:pt x="241" y="116"/>
                  <a:pt x="292" y="109"/>
                  <a:pt x="345" y="91"/>
                </a:cubicBezTo>
                <a:cubicBezTo>
                  <a:pt x="358" y="87"/>
                  <a:pt x="371" y="82"/>
                  <a:pt x="384" y="78"/>
                </a:cubicBezTo>
                <a:cubicBezTo>
                  <a:pt x="397" y="74"/>
                  <a:pt x="423" y="65"/>
                  <a:pt x="423" y="65"/>
                </a:cubicBezTo>
                <a:cubicBezTo>
                  <a:pt x="432" y="56"/>
                  <a:pt x="440" y="47"/>
                  <a:pt x="450" y="39"/>
                </a:cubicBezTo>
                <a:cubicBezTo>
                  <a:pt x="462" y="29"/>
                  <a:pt x="484" y="28"/>
                  <a:pt x="489" y="13"/>
                </a:cubicBezTo>
                <a:cubicBezTo>
                  <a:pt x="492" y="4"/>
                  <a:pt x="472" y="4"/>
                  <a:pt x="463" y="0"/>
                </a:cubicBezTo>
                <a:close/>
              </a:path>
            </a:pathLst>
          </a:custGeom>
          <a:pattFill prst="smGrid">
            <a:fgClr>
              <a:srgbClr val="808000"/>
            </a:fgClr>
            <a:bgClr>
              <a:schemeClr val="bg1"/>
            </a:bgClr>
          </a:patt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922" name="文本框 38921"/>
          <p:cNvSpPr txBox="1"/>
          <p:nvPr/>
        </p:nvSpPr>
        <p:spPr>
          <a:xfrm>
            <a:off x="6588125" y="1581150"/>
            <a:ext cx="2016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东北三省</a:t>
            </a:r>
            <a:endParaRPr lang="zh-CN" altLang="en-US" sz="2800" b="1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3802063" y="2908300"/>
            <a:ext cx="3200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黄河中下游各省的全部或大部分</a:t>
            </a:r>
            <a:endParaRPr lang="zh-CN" altLang="en-US" sz="2800" b="1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4" name="左箭头 38923"/>
          <p:cNvSpPr/>
          <p:nvPr/>
        </p:nvSpPr>
        <p:spPr>
          <a:xfrm rot="-7440000">
            <a:off x="6469063" y="3625850"/>
            <a:ext cx="911225" cy="206375"/>
          </a:xfrm>
          <a:prstGeom prst="leftArrow">
            <a:avLst>
              <a:gd name="adj1" fmla="val 50000"/>
              <a:gd name="adj2" fmla="val 110364"/>
            </a:avLst>
          </a:prstGeom>
          <a:solidFill>
            <a:srgbClr val="FF33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5" name="左箭头 38924"/>
          <p:cNvSpPr/>
          <p:nvPr/>
        </p:nvSpPr>
        <p:spPr>
          <a:xfrm rot="5400000" flipH="1">
            <a:off x="7248525" y="2408238"/>
            <a:ext cx="911225" cy="228600"/>
          </a:xfrm>
          <a:prstGeom prst="leftArrow">
            <a:avLst>
              <a:gd name="adj1" fmla="val 50000"/>
              <a:gd name="adj2" fmla="val 99634"/>
            </a:avLst>
          </a:prstGeom>
          <a:solidFill>
            <a:srgbClr val="FF33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6" name="左箭头 38925"/>
          <p:cNvSpPr/>
          <p:nvPr/>
        </p:nvSpPr>
        <p:spPr>
          <a:xfrm rot="9600000">
            <a:off x="5561013" y="4368800"/>
            <a:ext cx="1036637" cy="236538"/>
          </a:xfrm>
          <a:prstGeom prst="leftArrow">
            <a:avLst>
              <a:gd name="adj1" fmla="val 50000"/>
              <a:gd name="adj2" fmla="val 109543"/>
            </a:avLst>
          </a:prstGeom>
          <a:solidFill>
            <a:srgbClr val="FF33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7" name="文本框 38926"/>
          <p:cNvSpPr txBox="1"/>
          <p:nvPr/>
        </p:nvSpPr>
        <p:spPr>
          <a:xfrm>
            <a:off x="2408238" y="4445000"/>
            <a:ext cx="3200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noProof="1" dirty="0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甘肃宁夏</a:t>
            </a:r>
            <a:r>
              <a:rPr lang="zh-CN" altLang="en-US" sz="2800" b="1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的东南部</a:t>
            </a:r>
            <a:endParaRPr lang="zh-CN" altLang="en-US" sz="2800" b="1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8" name="矩形 38927"/>
          <p:cNvSpPr/>
          <p:nvPr/>
        </p:nvSpPr>
        <p:spPr>
          <a:xfrm>
            <a:off x="5048250" y="5975350"/>
            <a:ext cx="341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 fontAlgn="base">
              <a:buClr>
                <a:srgbClr val="000000"/>
              </a:buClr>
            </a:pPr>
            <a:r>
              <a:rPr lang="zh-CN" altLang="en-US" sz="2800" b="1" strike="noStrike" noProof="1" dirty="0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江苏安徽</a:t>
            </a:r>
            <a:r>
              <a:rPr lang="zh-CN" altLang="en-US" sz="28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两省的北部</a:t>
            </a:r>
            <a:endParaRPr lang="zh-CN" altLang="en-US" sz="2800" b="1" strike="noStrike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9" name="左箭头 38928"/>
          <p:cNvSpPr/>
          <p:nvPr/>
        </p:nvSpPr>
        <p:spPr>
          <a:xfrm rot="5400000">
            <a:off x="6692900" y="5192713"/>
            <a:ext cx="1516063" cy="250825"/>
          </a:xfrm>
          <a:prstGeom prst="leftArrow">
            <a:avLst>
              <a:gd name="adj1" fmla="val 50000"/>
              <a:gd name="adj2" fmla="val 151079"/>
            </a:avLst>
          </a:prstGeom>
          <a:solidFill>
            <a:srgbClr val="FF3300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945" y="4999990"/>
            <a:ext cx="25387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</a:rPr>
              <a:t>面积：</a:t>
            </a:r>
            <a:r>
              <a:rPr lang="en-US" altLang="zh-CN" sz="3200" b="1">
                <a:solidFill>
                  <a:srgbClr val="002060"/>
                </a:solidFill>
              </a:rPr>
              <a:t>20%</a:t>
            </a:r>
            <a:endParaRPr lang="en-US" altLang="zh-CN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</a:rPr>
              <a:t>人口：</a:t>
            </a:r>
            <a:r>
              <a:rPr lang="en-US" altLang="zh-CN" sz="3200" b="1">
                <a:solidFill>
                  <a:srgbClr val="002060"/>
                </a:solidFill>
              </a:rPr>
              <a:t>40%</a:t>
            </a:r>
            <a:endParaRPr lang="en-US" altLang="zh-CN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7" grpId="0"/>
      <p:bldP spid="389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/>
          <p:nvPr/>
        </p:nvSpPr>
        <p:spPr>
          <a:xfrm>
            <a:off x="250825" y="620713"/>
            <a:ext cx="698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 algn="just">
              <a:spcAft>
                <a:spcPct val="15000"/>
              </a:spcAft>
            </a:pPr>
            <a:r>
              <a:rPr lang="zh-CN" altLang="en-US" sz="40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练习一</a:t>
            </a:r>
            <a:endParaRPr lang="en-US" altLang="zh-CN" sz="4000" b="1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7460" name="Rectangle 4"/>
          <p:cNvSpPr/>
          <p:nvPr/>
        </p:nvSpPr>
        <p:spPr>
          <a:xfrm>
            <a:off x="609600" y="6278563"/>
            <a:ext cx="7391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ct val="15000"/>
              </a:spcAft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820" y="1622425"/>
            <a:ext cx="58705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《优﹢学案》：</a:t>
            </a:r>
            <a:endParaRPr lang="zh-CN" altLang="en-US" sz="3600"/>
          </a:p>
          <a:p>
            <a:endParaRPr lang="en-US" altLang="zh-CN" sz="3600"/>
          </a:p>
          <a:p>
            <a:r>
              <a:rPr lang="en-US" altLang="zh-CN" sz="3600"/>
              <a:t>      1</a:t>
            </a:r>
            <a:r>
              <a:rPr lang="zh-CN" altLang="en-US" sz="3600"/>
              <a:t>、</a:t>
            </a:r>
            <a:r>
              <a:rPr lang="en-US" altLang="zh-CN" sz="3600"/>
              <a:t>11</a:t>
            </a:r>
            <a:r>
              <a:rPr lang="zh-CN" altLang="en-US" sz="3600"/>
              <a:t>题</a:t>
            </a:r>
            <a:endParaRPr lang="zh-CN" altLang="en-US" sz="3600"/>
          </a:p>
          <a:p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74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6" name="矩形 105475"/>
          <p:cNvSpPr/>
          <p:nvPr/>
        </p:nvSpPr>
        <p:spPr>
          <a:xfrm>
            <a:off x="2667000" y="304800"/>
            <a:ext cx="38576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自学指导二  特征</a:t>
            </a:r>
            <a:endParaRPr lang="zh-CN" altLang="en-US" sz="4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77" name="文本框 105476"/>
          <p:cNvSpPr txBox="1"/>
          <p:nvPr/>
        </p:nvSpPr>
        <p:spPr>
          <a:xfrm>
            <a:off x="152400" y="1828800"/>
            <a:ext cx="8839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请同学们自学课本</a:t>
            </a:r>
            <a:r>
              <a:rPr lang="en-US" altLang="zh-CN" sz="3600" b="1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P7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的内容，独立完成《优﹢学案》第二部分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自然地理特征</a:t>
            </a:r>
            <a:r>
              <a:rPr lang="en-US" altLang="zh-CN" sz="3600" b="1" dirty="0">
                <a:solidFill>
                  <a:srgbClr val="1443DA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1443DA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478" name="文本框 105477"/>
          <p:cNvSpPr txBox="1"/>
          <p:nvPr/>
        </p:nvSpPr>
        <p:spPr>
          <a:xfrm>
            <a:off x="573405" y="3376295"/>
            <a:ext cx="77724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要求： 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    独立完成；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rPr>
              <a:t>    两分钟。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2" descr="复件 演示文稿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14400"/>
            <a:ext cx="9220200" cy="5943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3314" name="Picture 3" descr="活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Freeform 5"/>
          <p:cNvSpPr/>
          <p:nvPr/>
        </p:nvSpPr>
        <p:spPr>
          <a:xfrm>
            <a:off x="5195888" y="1600200"/>
            <a:ext cx="912812" cy="2667000"/>
          </a:xfrm>
          <a:custGeom>
            <a:avLst/>
            <a:gdLst/>
            <a:ahLst/>
            <a:cxnLst>
              <a:cxn ang="0">
                <a:pos x="375" y="0"/>
              </a:cxn>
              <a:cxn ang="0">
                <a:pos x="567" y="432"/>
              </a:cxn>
              <a:cxn ang="0">
                <a:pos x="327" y="1200"/>
              </a:cxn>
              <a:cxn ang="0">
                <a:pos x="0" y="1680"/>
              </a:cxn>
            </a:cxnLst>
            <a:pathLst>
              <a:path w="575" h="1680">
                <a:moveTo>
                  <a:pt x="375" y="0"/>
                </a:moveTo>
                <a:cubicBezTo>
                  <a:pt x="475" y="116"/>
                  <a:pt x="575" y="232"/>
                  <a:pt x="567" y="432"/>
                </a:cubicBezTo>
                <a:cubicBezTo>
                  <a:pt x="559" y="632"/>
                  <a:pt x="421" y="992"/>
                  <a:pt x="327" y="1200"/>
                </a:cubicBezTo>
                <a:cubicBezTo>
                  <a:pt x="233" y="1408"/>
                  <a:pt x="68" y="1580"/>
                  <a:pt x="0" y="1680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4" name="Freeform 6"/>
          <p:cNvSpPr/>
          <p:nvPr/>
        </p:nvSpPr>
        <p:spPr>
          <a:xfrm>
            <a:off x="6248400" y="1752600"/>
            <a:ext cx="1312863" cy="1049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32" y="432"/>
              </a:cxn>
              <a:cxn ang="0">
                <a:pos x="827" y="661"/>
              </a:cxn>
            </a:cxnLst>
            <a:pathLst>
              <a:path w="827" h="661">
                <a:moveTo>
                  <a:pt x="0" y="0"/>
                </a:moveTo>
                <a:cubicBezTo>
                  <a:pt x="156" y="164"/>
                  <a:pt x="294" y="322"/>
                  <a:pt x="432" y="432"/>
                </a:cubicBezTo>
                <a:cubicBezTo>
                  <a:pt x="570" y="542"/>
                  <a:pt x="745" y="613"/>
                  <a:pt x="827" y="661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5" name="Freeform 7"/>
          <p:cNvSpPr/>
          <p:nvPr/>
        </p:nvSpPr>
        <p:spPr>
          <a:xfrm>
            <a:off x="6705600" y="3200400"/>
            <a:ext cx="963613" cy="1219200"/>
          </a:xfrm>
          <a:custGeom>
            <a:avLst/>
            <a:gdLst/>
            <a:ahLst/>
            <a:cxnLst>
              <a:cxn ang="0">
                <a:pos x="672" y="0"/>
              </a:cxn>
              <a:cxn ang="0">
                <a:pos x="480" y="336"/>
              </a:cxn>
              <a:cxn ang="0">
                <a:pos x="288" y="576"/>
              </a:cxn>
              <a:cxn ang="0">
                <a:pos x="0" y="768"/>
              </a:cxn>
            </a:cxnLst>
            <a:pathLst>
              <a:path w="672" h="768">
                <a:moveTo>
                  <a:pt x="672" y="0"/>
                </a:moveTo>
                <a:cubicBezTo>
                  <a:pt x="608" y="120"/>
                  <a:pt x="544" y="240"/>
                  <a:pt x="480" y="336"/>
                </a:cubicBezTo>
                <a:cubicBezTo>
                  <a:pt x="416" y="432"/>
                  <a:pt x="368" y="504"/>
                  <a:pt x="288" y="576"/>
                </a:cubicBezTo>
                <a:cubicBezTo>
                  <a:pt x="208" y="648"/>
                  <a:pt x="104" y="708"/>
                  <a:pt x="0" y="768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6" name="Freeform 8"/>
          <p:cNvSpPr/>
          <p:nvPr/>
        </p:nvSpPr>
        <p:spPr>
          <a:xfrm>
            <a:off x="4114800" y="4876800"/>
            <a:ext cx="381000" cy="11430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144" y="240"/>
              </a:cxn>
              <a:cxn ang="0">
                <a:pos x="96" y="432"/>
              </a:cxn>
              <a:cxn ang="0">
                <a:pos x="0" y="720"/>
              </a:cxn>
            </a:cxnLst>
            <a:pathLst>
              <a:path w="240" h="720">
                <a:moveTo>
                  <a:pt x="240" y="0"/>
                </a:moveTo>
                <a:cubicBezTo>
                  <a:pt x="204" y="84"/>
                  <a:pt x="168" y="168"/>
                  <a:pt x="144" y="240"/>
                </a:cubicBezTo>
                <a:cubicBezTo>
                  <a:pt x="120" y="312"/>
                  <a:pt x="120" y="352"/>
                  <a:pt x="96" y="432"/>
                </a:cubicBezTo>
                <a:cubicBezTo>
                  <a:pt x="72" y="512"/>
                  <a:pt x="36" y="616"/>
                  <a:pt x="0" y="720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7" name="Freeform 9"/>
          <p:cNvSpPr/>
          <p:nvPr/>
        </p:nvSpPr>
        <p:spPr>
          <a:xfrm>
            <a:off x="2197100" y="6237288"/>
            <a:ext cx="16764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6" y="48"/>
              </a:cxn>
              <a:cxn ang="0">
                <a:pos x="384" y="96"/>
              </a:cxn>
              <a:cxn ang="0">
                <a:pos x="528" y="96"/>
              </a:cxn>
              <a:cxn ang="0">
                <a:pos x="1056" y="144"/>
              </a:cxn>
            </a:cxnLst>
            <a:pathLst>
              <a:path w="1056" h="144">
                <a:moveTo>
                  <a:pt x="0" y="0"/>
                </a:moveTo>
                <a:cubicBezTo>
                  <a:pt x="136" y="16"/>
                  <a:pt x="272" y="32"/>
                  <a:pt x="336" y="48"/>
                </a:cubicBezTo>
                <a:cubicBezTo>
                  <a:pt x="400" y="64"/>
                  <a:pt x="352" y="88"/>
                  <a:pt x="384" y="96"/>
                </a:cubicBezTo>
                <a:cubicBezTo>
                  <a:pt x="416" y="104"/>
                  <a:pt x="416" y="88"/>
                  <a:pt x="528" y="96"/>
                </a:cubicBezTo>
                <a:cubicBezTo>
                  <a:pt x="640" y="104"/>
                  <a:pt x="848" y="124"/>
                  <a:pt x="1056" y="144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1" name="Freeform 10"/>
          <p:cNvSpPr/>
          <p:nvPr/>
        </p:nvSpPr>
        <p:spPr>
          <a:xfrm>
            <a:off x="3425825" y="2540000"/>
            <a:ext cx="57150" cy="87313"/>
          </a:xfrm>
          <a:custGeom>
            <a:avLst/>
            <a:gdLst/>
            <a:ahLst/>
            <a:cxnLst>
              <a:cxn ang="0">
                <a:pos x="36" y="0"/>
              </a:cxn>
              <a:cxn ang="0">
                <a:pos x="0" y="55"/>
              </a:cxn>
            </a:cxnLst>
            <a:pathLst>
              <a:path w="36" h="55">
                <a:moveTo>
                  <a:pt x="36" y="0"/>
                </a:moveTo>
                <a:cubicBezTo>
                  <a:pt x="27" y="26"/>
                  <a:pt x="19" y="36"/>
                  <a:pt x="0" y="55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9" name="Freeform 11"/>
          <p:cNvSpPr/>
          <p:nvPr/>
        </p:nvSpPr>
        <p:spPr>
          <a:xfrm>
            <a:off x="1371600" y="4495800"/>
            <a:ext cx="4267200" cy="927100"/>
          </a:xfrm>
          <a:custGeom>
            <a:avLst/>
            <a:gdLst/>
            <a:ahLst/>
            <a:cxnLst>
              <a:cxn ang="0">
                <a:pos x="2688" y="192"/>
              </a:cxn>
              <a:cxn ang="0">
                <a:pos x="2592" y="144"/>
              </a:cxn>
              <a:cxn ang="0">
                <a:pos x="2496" y="96"/>
              </a:cxn>
              <a:cxn ang="0">
                <a:pos x="2400" y="96"/>
              </a:cxn>
              <a:cxn ang="0">
                <a:pos x="2304" y="96"/>
              </a:cxn>
              <a:cxn ang="0">
                <a:pos x="2208" y="48"/>
              </a:cxn>
              <a:cxn ang="0">
                <a:pos x="2112" y="0"/>
              </a:cxn>
              <a:cxn ang="0">
                <a:pos x="2016" y="48"/>
              </a:cxn>
              <a:cxn ang="0">
                <a:pos x="1872" y="96"/>
              </a:cxn>
              <a:cxn ang="0">
                <a:pos x="1776" y="144"/>
              </a:cxn>
              <a:cxn ang="0">
                <a:pos x="1536" y="288"/>
              </a:cxn>
              <a:cxn ang="0">
                <a:pos x="1344" y="384"/>
              </a:cxn>
              <a:cxn ang="0">
                <a:pos x="1200" y="528"/>
              </a:cxn>
              <a:cxn ang="0">
                <a:pos x="1104" y="576"/>
              </a:cxn>
              <a:cxn ang="0">
                <a:pos x="912" y="480"/>
              </a:cxn>
              <a:cxn ang="0">
                <a:pos x="864" y="384"/>
              </a:cxn>
              <a:cxn ang="0">
                <a:pos x="768" y="384"/>
              </a:cxn>
              <a:cxn ang="0">
                <a:pos x="720" y="528"/>
              </a:cxn>
              <a:cxn ang="0">
                <a:pos x="624" y="528"/>
              </a:cxn>
              <a:cxn ang="0">
                <a:pos x="480" y="576"/>
              </a:cxn>
              <a:cxn ang="0">
                <a:pos x="384" y="528"/>
              </a:cxn>
              <a:cxn ang="0">
                <a:pos x="336" y="480"/>
              </a:cxn>
              <a:cxn ang="0">
                <a:pos x="336" y="384"/>
              </a:cxn>
              <a:cxn ang="0">
                <a:pos x="240" y="384"/>
              </a:cxn>
              <a:cxn ang="0">
                <a:pos x="144" y="336"/>
              </a:cxn>
              <a:cxn ang="0">
                <a:pos x="0" y="192"/>
              </a:cxn>
            </a:cxnLst>
            <a:pathLst>
              <a:path w="2688" h="584">
                <a:moveTo>
                  <a:pt x="2688" y="192"/>
                </a:moveTo>
                <a:cubicBezTo>
                  <a:pt x="2656" y="176"/>
                  <a:pt x="2624" y="160"/>
                  <a:pt x="2592" y="144"/>
                </a:cubicBezTo>
                <a:cubicBezTo>
                  <a:pt x="2560" y="128"/>
                  <a:pt x="2528" y="104"/>
                  <a:pt x="2496" y="96"/>
                </a:cubicBezTo>
                <a:cubicBezTo>
                  <a:pt x="2464" y="88"/>
                  <a:pt x="2432" y="96"/>
                  <a:pt x="2400" y="96"/>
                </a:cubicBezTo>
                <a:cubicBezTo>
                  <a:pt x="2368" y="96"/>
                  <a:pt x="2336" y="104"/>
                  <a:pt x="2304" y="96"/>
                </a:cubicBezTo>
                <a:cubicBezTo>
                  <a:pt x="2272" y="88"/>
                  <a:pt x="2240" y="64"/>
                  <a:pt x="2208" y="48"/>
                </a:cubicBezTo>
                <a:cubicBezTo>
                  <a:pt x="2176" y="32"/>
                  <a:pt x="2144" y="0"/>
                  <a:pt x="2112" y="0"/>
                </a:cubicBezTo>
                <a:cubicBezTo>
                  <a:pt x="2080" y="0"/>
                  <a:pt x="2056" y="32"/>
                  <a:pt x="2016" y="48"/>
                </a:cubicBezTo>
                <a:cubicBezTo>
                  <a:pt x="1976" y="64"/>
                  <a:pt x="1912" y="80"/>
                  <a:pt x="1872" y="96"/>
                </a:cubicBezTo>
                <a:cubicBezTo>
                  <a:pt x="1832" y="112"/>
                  <a:pt x="1832" y="112"/>
                  <a:pt x="1776" y="144"/>
                </a:cubicBezTo>
                <a:cubicBezTo>
                  <a:pt x="1720" y="176"/>
                  <a:pt x="1608" y="248"/>
                  <a:pt x="1536" y="288"/>
                </a:cubicBezTo>
                <a:cubicBezTo>
                  <a:pt x="1464" y="328"/>
                  <a:pt x="1400" y="344"/>
                  <a:pt x="1344" y="384"/>
                </a:cubicBezTo>
                <a:cubicBezTo>
                  <a:pt x="1288" y="424"/>
                  <a:pt x="1240" y="496"/>
                  <a:pt x="1200" y="528"/>
                </a:cubicBezTo>
                <a:cubicBezTo>
                  <a:pt x="1160" y="560"/>
                  <a:pt x="1152" y="584"/>
                  <a:pt x="1104" y="576"/>
                </a:cubicBezTo>
                <a:cubicBezTo>
                  <a:pt x="1056" y="568"/>
                  <a:pt x="952" y="512"/>
                  <a:pt x="912" y="480"/>
                </a:cubicBezTo>
                <a:cubicBezTo>
                  <a:pt x="872" y="448"/>
                  <a:pt x="888" y="400"/>
                  <a:pt x="864" y="384"/>
                </a:cubicBezTo>
                <a:cubicBezTo>
                  <a:pt x="840" y="368"/>
                  <a:pt x="792" y="360"/>
                  <a:pt x="768" y="384"/>
                </a:cubicBezTo>
                <a:cubicBezTo>
                  <a:pt x="744" y="408"/>
                  <a:pt x="744" y="504"/>
                  <a:pt x="720" y="528"/>
                </a:cubicBezTo>
                <a:cubicBezTo>
                  <a:pt x="696" y="552"/>
                  <a:pt x="664" y="520"/>
                  <a:pt x="624" y="528"/>
                </a:cubicBezTo>
                <a:cubicBezTo>
                  <a:pt x="584" y="536"/>
                  <a:pt x="520" y="576"/>
                  <a:pt x="480" y="576"/>
                </a:cubicBezTo>
                <a:cubicBezTo>
                  <a:pt x="440" y="576"/>
                  <a:pt x="408" y="544"/>
                  <a:pt x="384" y="528"/>
                </a:cubicBezTo>
                <a:cubicBezTo>
                  <a:pt x="360" y="512"/>
                  <a:pt x="344" y="504"/>
                  <a:pt x="336" y="480"/>
                </a:cubicBezTo>
                <a:cubicBezTo>
                  <a:pt x="328" y="456"/>
                  <a:pt x="352" y="400"/>
                  <a:pt x="336" y="384"/>
                </a:cubicBezTo>
                <a:cubicBezTo>
                  <a:pt x="320" y="368"/>
                  <a:pt x="272" y="392"/>
                  <a:pt x="240" y="384"/>
                </a:cubicBezTo>
                <a:cubicBezTo>
                  <a:pt x="208" y="376"/>
                  <a:pt x="184" y="368"/>
                  <a:pt x="144" y="336"/>
                </a:cubicBezTo>
                <a:cubicBezTo>
                  <a:pt x="104" y="304"/>
                  <a:pt x="24" y="216"/>
                  <a:pt x="0" y="192"/>
                </a:cubicBezTo>
              </a:path>
            </a:pathLst>
          </a:custGeom>
          <a:noFill/>
          <a:ln w="127000" cap="flat" cmpd="sng">
            <a:solidFill>
              <a:srgbClr val="66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0" name="Text Box 12"/>
          <p:cNvSpPr txBox="1"/>
          <p:nvPr/>
        </p:nvSpPr>
        <p:spPr>
          <a:xfrm rot="1032255">
            <a:off x="5302250" y="2057400"/>
            <a:ext cx="488950" cy="1447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 安 岭 兴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01" name="Text Box 13"/>
          <p:cNvSpPr txBox="1"/>
          <p:nvPr/>
        </p:nvSpPr>
        <p:spPr>
          <a:xfrm rot="2379175">
            <a:off x="6400800" y="18288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小兴安岭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02" name="Text Box 14"/>
          <p:cNvSpPr txBox="1"/>
          <p:nvPr/>
        </p:nvSpPr>
        <p:spPr>
          <a:xfrm rot="-2711312">
            <a:off x="6892925" y="3787775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长白山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03" name="Text Box 15"/>
          <p:cNvSpPr txBox="1"/>
          <p:nvPr/>
        </p:nvSpPr>
        <p:spPr>
          <a:xfrm>
            <a:off x="2438400" y="57150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秦岭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Text Box 16"/>
          <p:cNvSpPr txBox="1"/>
          <p:nvPr/>
        </p:nvSpPr>
        <p:spPr>
          <a:xfrm>
            <a:off x="2590800" y="4640263"/>
            <a:ext cx="6858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Text Box 17"/>
          <p:cNvSpPr txBox="1"/>
          <p:nvPr/>
        </p:nvSpPr>
        <p:spPr>
          <a:xfrm>
            <a:off x="2438400" y="4419600"/>
            <a:ext cx="1981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   城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6" name="Text Box 18"/>
          <p:cNvSpPr txBox="1"/>
          <p:nvPr/>
        </p:nvSpPr>
        <p:spPr>
          <a:xfrm rot="487806">
            <a:off x="4419600" y="5029200"/>
            <a:ext cx="549275" cy="1143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太行山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0" name="Text Box 19"/>
          <p:cNvSpPr txBox="1"/>
          <p:nvPr/>
        </p:nvSpPr>
        <p:spPr>
          <a:xfrm>
            <a:off x="379413" y="1981200"/>
            <a:ext cx="458787" cy="228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Text Box 20"/>
          <p:cNvSpPr txBox="1"/>
          <p:nvPr/>
        </p:nvSpPr>
        <p:spPr>
          <a:xfrm>
            <a:off x="304800" y="1905000"/>
            <a:ext cx="733425" cy="2590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主要山脉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3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0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30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  <p:bldP spid="12303" grpId="0"/>
      <p:bldP spid="12308" grpId="0"/>
    </p:bldLst>
  </p:timing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1839</Words>
  <Application>WPS 演示</Application>
  <Paragraphs>386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华文楷体</vt:lpstr>
      <vt:lpstr>华文隶书</vt:lpstr>
      <vt:lpstr>华文新魏</vt:lpstr>
      <vt:lpstr>楷体</vt:lpstr>
      <vt:lpstr>黑体</vt:lpstr>
      <vt:lpstr>Times New Roman</vt:lpstr>
      <vt:lpstr>华文中宋</vt:lpstr>
      <vt:lpstr>楷体_GB2312</vt:lpstr>
      <vt:lpstr>微软雅黑</vt:lpstr>
      <vt:lpstr>Arial Unicode MS</vt:lpstr>
      <vt:lpstr>华文琥珀</vt:lpstr>
      <vt:lpstr>华文仿宋</vt:lpstr>
      <vt:lpstr>Symbol</vt:lpstr>
      <vt:lpstr>Franklin Gothic Book</vt:lpstr>
      <vt:lpstr>Calibri Light</vt:lpstr>
      <vt:lpstr>新宋体</vt:lpstr>
      <vt:lpstr>回顾</vt:lpstr>
      <vt:lpstr>PBrush</vt:lpstr>
      <vt:lpstr>PowerPoint 演示文稿</vt:lpstr>
      <vt:lpstr>PowerPoint 演示文稿</vt:lpstr>
      <vt:lpstr>PowerPoint 演示文稿</vt:lpstr>
      <vt:lpstr>PowerPoint 演示文稿</vt:lpstr>
      <vt:lpstr>分区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主要矿产资源及工业基地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尽善尽美</cp:lastModifiedBy>
  <dcterms:created xsi:type="dcterms:W3CDTF">2017-10-29T02:11:00Z</dcterms:created>
  <dcterms:modified xsi:type="dcterms:W3CDTF">2018-10-09T02:24:42Z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