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5" r:id="rId3"/>
    <p:sldId id="261" r:id="rId4"/>
    <p:sldId id="262" r:id="rId5"/>
    <p:sldId id="263" r:id="rId6"/>
    <p:sldId id="264" r:id="rId7"/>
    <p:sldId id="265" r:id="rId8"/>
    <p:sldId id="269" r:id="rId9"/>
    <p:sldId id="270" r:id="rId10"/>
    <p:sldId id="271" r:id="rId11"/>
    <p:sldId id="272" r:id="rId12"/>
    <p:sldId id="274" r:id="rId13"/>
    <p:sldId id="284" r:id="rId14"/>
    <p:sldId id="275" r:id="rId15"/>
    <p:sldId id="282" r:id="rId16"/>
    <p:sldId id="283" r:id="rId17"/>
    <p:sldId id="279" r:id="rId18"/>
    <p:sldId id="280" r:id="rId1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1A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434" autoAdjust="0"/>
    <p:restoredTop sz="94660"/>
  </p:normalViewPr>
  <p:slideViewPr>
    <p:cSldViewPr>
      <p:cViewPr>
        <p:scale>
          <a:sx n="70" d="100"/>
          <a:sy n="70" d="100"/>
        </p:scale>
        <p:origin x="-576" y="-192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" y="3424843"/>
            <a:ext cx="11522075" cy="3055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 sz="230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4" t="30570" r="2690" b="26716"/>
          <a:stretch/>
        </p:blipFill>
        <p:spPr>
          <a:xfrm>
            <a:off x="-16003" y="-4250"/>
            <a:ext cx="11554081" cy="3492094"/>
          </a:xfrm>
          <a:prstGeom prst="rect">
            <a:avLst/>
          </a:prstGeom>
        </p:spPr>
      </p:pic>
      <p:cxnSp>
        <p:nvCxnSpPr>
          <p:cNvPr id="53" name="直接连接符 52"/>
          <p:cNvCxnSpPr/>
          <p:nvPr/>
        </p:nvCxnSpPr>
        <p:spPr>
          <a:xfrm>
            <a:off x="-16003" y="3400842"/>
            <a:ext cx="11554081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600649" y="1416039"/>
            <a:ext cx="4104739" cy="3591099"/>
          </a:xfrm>
          <a:prstGeom prst="ellipse">
            <a:avLst/>
          </a:prstGeom>
          <a:solidFill>
            <a:srgbClr val="578DD5">
              <a:alpha val="89804"/>
            </a:srgbClr>
          </a:solidFill>
          <a:ln w="63500">
            <a:solidFill>
              <a:srgbClr val="F2F2F2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lvl="0" algn="ctr"/>
            <a:endParaRPr lang="zh-CN" altLang="en-US" sz="8300">
              <a:latin typeface="Broadway" panose="04040905080B02020502" pitchFamily="82" charset="0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C6B5FB-FD5D-45E4-AB4D-7A39AE2B584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295003" y="5323676"/>
            <a:ext cx="8765073" cy="45791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24041" indent="0" algn="ctr">
              <a:buNone/>
              <a:defRPr sz="1400"/>
            </a:lvl2pPr>
            <a:lvl3pPr marL="648081" indent="0" algn="ctr">
              <a:buNone/>
              <a:defRPr sz="1300"/>
            </a:lvl3pPr>
            <a:lvl4pPr marL="972122" indent="0" algn="ctr">
              <a:buNone/>
              <a:defRPr sz="1100"/>
            </a:lvl4pPr>
            <a:lvl5pPr marL="1296162" indent="0" algn="ctr">
              <a:buNone/>
              <a:defRPr sz="1100"/>
            </a:lvl5pPr>
            <a:lvl6pPr marL="1620203" indent="0" algn="ctr">
              <a:buNone/>
              <a:defRPr sz="1100"/>
            </a:lvl6pPr>
            <a:lvl7pPr marL="1944243" indent="0" algn="ctr">
              <a:buNone/>
              <a:defRPr sz="1100"/>
            </a:lvl7pPr>
            <a:lvl8pPr marL="2268284" indent="0" algn="ctr">
              <a:buNone/>
              <a:defRPr sz="1100"/>
            </a:lvl8pPr>
            <a:lvl9pPr marL="2592324" indent="0" algn="ctr">
              <a:buNone/>
              <a:defRPr sz="11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624036" y="2700382"/>
            <a:ext cx="3985335" cy="114575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ctr">
              <a:lnSpc>
                <a:spcPct val="100000"/>
              </a:lnSpc>
              <a:defRPr sz="3400" b="1" kern="1000" baseline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32092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0" orient="horz" pos="2160" userDrawn="1">
          <p15:clr>
            <a:srgbClr val="FBAE40"/>
          </p15:clr>
        </p15:guide>
        <p15:guide id="2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8128" y="108003"/>
            <a:ext cx="10129826" cy="606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708128" y="1059651"/>
            <a:ext cx="10129824" cy="501933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D25089C-FED9-4200-9E8B-0F090DF2B92A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58237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9612400" y="345009"/>
            <a:ext cx="1117534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997692" y="345009"/>
            <a:ext cx="7497352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33023FF-4FDD-41CA-A6E0-1EED243462B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60096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1078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983358" y="1992056"/>
            <a:ext cx="7555362" cy="116703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0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828306" y="3213087"/>
            <a:ext cx="3865468" cy="337784"/>
          </a:xfrm>
          <a:prstGeom prst="roundRect">
            <a:avLst>
              <a:gd name="adj" fmla="val 50000"/>
            </a:avLst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100">
                <a:solidFill>
                  <a:schemeClr val="tx1"/>
                </a:solidFill>
              </a:defRPr>
            </a:lvl1pPr>
            <a:lvl2pPr marL="3240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4808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97212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29616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62020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194424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26828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5923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BD737F8-5E33-4337-B7D8-637C00BA4ED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9071931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8128" y="108003"/>
            <a:ext cx="10129826" cy="606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22905" y="1176035"/>
            <a:ext cx="480086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161110" y="1176035"/>
            <a:ext cx="4814205" cy="4660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8804021-6C0F-444C-A585-C1182152BDF9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2993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176391" y="112002"/>
            <a:ext cx="8800420" cy="677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025" y="1300534"/>
            <a:ext cx="4874377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00" b="1"/>
            </a:lvl1pPr>
            <a:lvl2pPr marL="324041" indent="0">
              <a:buNone/>
              <a:defRPr sz="1400" b="1"/>
            </a:lvl2pPr>
            <a:lvl3pPr marL="648081" indent="0">
              <a:buNone/>
              <a:defRPr sz="1300" b="1"/>
            </a:lvl3pPr>
            <a:lvl4pPr marL="972122" indent="0">
              <a:buNone/>
              <a:defRPr sz="1100" b="1"/>
            </a:lvl4pPr>
            <a:lvl5pPr marL="1296162" indent="0">
              <a:buNone/>
              <a:defRPr sz="1100" b="1"/>
            </a:lvl5pPr>
            <a:lvl6pPr marL="1620203" indent="0">
              <a:buNone/>
              <a:defRPr sz="1100" b="1"/>
            </a:lvl6pPr>
            <a:lvl7pPr marL="1944243" indent="0">
              <a:buNone/>
              <a:defRPr sz="1100" b="1"/>
            </a:lvl7pPr>
            <a:lvl8pPr marL="2268284" indent="0">
              <a:buNone/>
              <a:defRPr sz="1100" b="1"/>
            </a:lvl8pPr>
            <a:lvl9pPr marL="2592324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39025" y="2079055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8430" y="1300534"/>
            <a:ext cx="4898383" cy="77852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00" b="1"/>
            </a:lvl1pPr>
            <a:lvl2pPr marL="324041" indent="0">
              <a:buNone/>
              <a:defRPr sz="1400" b="1"/>
            </a:lvl2pPr>
            <a:lvl3pPr marL="648081" indent="0">
              <a:buNone/>
              <a:defRPr sz="1300" b="1"/>
            </a:lvl3pPr>
            <a:lvl4pPr marL="972122" indent="0">
              <a:buNone/>
              <a:defRPr sz="1100" b="1"/>
            </a:lvl4pPr>
            <a:lvl5pPr marL="1296162" indent="0">
              <a:buNone/>
              <a:defRPr sz="1100" b="1"/>
            </a:lvl5pPr>
            <a:lvl6pPr marL="1620203" indent="0">
              <a:buNone/>
              <a:defRPr sz="1100" b="1"/>
            </a:lvl6pPr>
            <a:lvl7pPr marL="1944243" indent="0">
              <a:buNone/>
              <a:defRPr sz="1100" b="1"/>
            </a:lvl7pPr>
            <a:lvl8pPr marL="2268284" indent="0">
              <a:buNone/>
              <a:defRPr sz="1100" b="1"/>
            </a:lvl8pPr>
            <a:lvl9pPr marL="2592324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078430" y="2079055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BB5FFC6-7E46-4DE7-8CC2-B4834A8EF9E2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21489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08128" y="108003"/>
            <a:ext cx="10129826" cy="606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5C1E25F-6358-4154-B32B-807AB213374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75833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BE40E7F-7555-4AC5-B750-C827A358AEC3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39347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81698" y="504015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186436" y="1005033"/>
            <a:ext cx="5833050" cy="46051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081698" y="2016056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24041" indent="0">
              <a:buNone/>
              <a:defRPr sz="1000"/>
            </a:lvl2pPr>
            <a:lvl3pPr marL="648081" indent="0">
              <a:buNone/>
              <a:defRPr sz="900"/>
            </a:lvl3pPr>
            <a:lvl4pPr marL="972122" indent="0">
              <a:buNone/>
              <a:defRPr sz="700"/>
            </a:lvl4pPr>
            <a:lvl5pPr marL="1296162" indent="0">
              <a:buNone/>
              <a:defRPr sz="700"/>
            </a:lvl5pPr>
            <a:lvl6pPr marL="1620203" indent="0">
              <a:buNone/>
              <a:defRPr sz="700"/>
            </a:lvl6pPr>
            <a:lvl7pPr marL="1944243" indent="0">
              <a:buNone/>
              <a:defRPr sz="700"/>
            </a:lvl7pPr>
            <a:lvl8pPr marL="2268284" indent="0">
              <a:buNone/>
              <a:defRPr sz="700"/>
            </a:lvl8pPr>
            <a:lvl9pPr marL="2592324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741E028-0682-40E4-AF3C-8D35CCA90BC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917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77717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23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43761" y="933030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300"/>
            </a:lvl1pPr>
            <a:lvl2pPr marL="324041" indent="0">
              <a:buNone/>
              <a:defRPr sz="2000"/>
            </a:lvl2pPr>
            <a:lvl3pPr marL="648081" indent="0">
              <a:buNone/>
              <a:defRPr sz="1700"/>
            </a:lvl3pPr>
            <a:lvl4pPr marL="972122" indent="0">
              <a:buNone/>
              <a:defRPr sz="1400"/>
            </a:lvl4pPr>
            <a:lvl5pPr marL="1296162" indent="0">
              <a:buNone/>
              <a:defRPr sz="1400"/>
            </a:lvl5pPr>
            <a:lvl6pPr marL="1620203" indent="0">
              <a:buNone/>
              <a:defRPr sz="1400"/>
            </a:lvl6pPr>
            <a:lvl7pPr marL="1944243" indent="0">
              <a:buNone/>
              <a:defRPr sz="1400"/>
            </a:lvl7pPr>
            <a:lvl8pPr marL="2268284" indent="0">
              <a:buNone/>
              <a:defRPr sz="1400"/>
            </a:lvl8pPr>
            <a:lvl9pPr marL="2592324" indent="0">
              <a:buNone/>
              <a:defRPr sz="14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77717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24041" indent="0">
              <a:buNone/>
              <a:defRPr sz="1000"/>
            </a:lvl2pPr>
            <a:lvl3pPr marL="648081" indent="0">
              <a:buNone/>
              <a:defRPr sz="900"/>
            </a:lvl3pPr>
            <a:lvl4pPr marL="972122" indent="0">
              <a:buNone/>
              <a:defRPr sz="700"/>
            </a:lvl4pPr>
            <a:lvl5pPr marL="1296162" indent="0">
              <a:buNone/>
              <a:defRPr sz="700"/>
            </a:lvl5pPr>
            <a:lvl6pPr marL="1620203" indent="0">
              <a:buNone/>
              <a:defRPr sz="700"/>
            </a:lvl6pPr>
            <a:lvl7pPr marL="1944243" indent="0">
              <a:buNone/>
              <a:defRPr sz="700"/>
            </a:lvl7pPr>
            <a:lvl8pPr marL="2268284" indent="0">
              <a:buNone/>
              <a:defRPr sz="700"/>
            </a:lvl8pPr>
            <a:lvl9pPr marL="2592324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792143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816688" y="6096169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137465" y="6096169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B6CB914-D60F-4B34-90E7-FAEF0B9C417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95678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14000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48081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accent1">
              <a:lumMod val="75000"/>
            </a:schemeClr>
          </a:solidFill>
          <a:effectLst>
            <a:outerShdw dist="38100" dir="5400000" algn="t" rotWithShape="0">
              <a:schemeClr val="bg1">
                <a:alpha val="40000"/>
              </a:schemeClr>
            </a:outerShdw>
          </a:effectLst>
          <a:latin typeface="+mj-ea"/>
          <a:ea typeface="+mj-ea"/>
          <a:cs typeface="+mj-cs"/>
        </a:defRPr>
      </a:lvl1pPr>
    </p:titleStyle>
    <p:bodyStyle>
      <a:lvl1pPr marL="342043" indent="-342043" algn="just" defTabSz="648081" rtl="0" eaLnBrk="1" latinLnBrk="0" hangingPunct="1">
        <a:lnSpc>
          <a:spcPct val="110000"/>
        </a:lnSpc>
        <a:spcBef>
          <a:spcPts val="1134"/>
        </a:spcBef>
        <a:spcAft>
          <a:spcPts val="0"/>
        </a:spcAft>
        <a:buClr>
          <a:schemeClr val="accent1"/>
        </a:buClr>
        <a:buSzPct val="50000"/>
        <a:buFont typeface="Wingdings 3" panose="05040102010807070707" pitchFamily="18" charset="2"/>
        <a:buChar char="p"/>
        <a:defRPr lang="zh-CN" altLang="en-US" sz="2300" b="1" kern="1200" baseline="0" dirty="0" smtClean="0">
          <a:solidFill>
            <a:srgbClr val="4480D0"/>
          </a:solidFill>
          <a:latin typeface="+mn-ea"/>
          <a:ea typeface="+mn-ea"/>
          <a:cs typeface="+mn-cs"/>
        </a:defRPr>
      </a:lvl1pPr>
      <a:lvl2pPr marL="342043" indent="-342043" algn="just" defTabSz="648081" rtl="0" eaLnBrk="1" latinLnBrk="0" hangingPunct="1">
        <a:lnSpc>
          <a:spcPct val="120000"/>
        </a:lnSpc>
        <a:spcBef>
          <a:spcPts val="0"/>
        </a:spcBef>
        <a:spcAft>
          <a:spcPts val="1134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700" b="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10101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4142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58182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223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06263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0304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54344" indent="-162020" algn="l" defTabSz="648081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81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2122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162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0203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44243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68284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92324" algn="l" defTabSz="64808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24036" y="2664023"/>
            <a:ext cx="3985335" cy="1145754"/>
          </a:xfrm>
        </p:spPr>
        <p:txBody>
          <a:bodyPr/>
          <a:lstStyle/>
          <a:p>
            <a:r>
              <a:rPr lang="zh-CN" altLang="en-US" sz="4800" smtClean="0">
                <a:latin typeface="微软雅黑" pitchFamily="34" charset="-122"/>
                <a:ea typeface="微软雅黑" pitchFamily="34" charset="-122"/>
              </a:rPr>
              <a:t>首都北京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36011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235" y="935831"/>
            <a:ext cx="4484956" cy="2234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10"/>
          <p:cNvSpPr txBox="1">
            <a:spLocks noChangeArrowheads="1"/>
          </p:cNvSpPr>
          <p:nvPr/>
        </p:nvSpPr>
        <p:spPr bwMode="auto">
          <a:xfrm>
            <a:off x="936501" y="215751"/>
            <a:ext cx="53174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三、著名古都和</a:t>
            </a:r>
            <a:r>
              <a:rPr lang="zh-CN" altLang="en-US" sz="2800" b="1" smtClean="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历史文化名城</a:t>
            </a:r>
            <a:endParaRPr lang="zh-CN" altLang="en-US" sz="2800" b="1">
              <a:solidFill>
                <a:srgbClr val="262673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436" name="Picture 4" descr="03601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7386" y="3456111"/>
            <a:ext cx="4504211" cy="225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037010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235" y="3456111"/>
            <a:ext cx="4447926" cy="222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037010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7386" y="935574"/>
            <a:ext cx="4504211" cy="2252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0"/>
          <p:cNvSpPr txBox="1">
            <a:spLocks noChangeArrowheads="1"/>
          </p:cNvSpPr>
          <p:nvPr/>
        </p:nvSpPr>
        <p:spPr bwMode="auto">
          <a:xfrm>
            <a:off x="936501" y="431775"/>
            <a:ext cx="6432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三、著名古都和</a:t>
            </a:r>
            <a:r>
              <a:rPr lang="zh-CN" altLang="en-US" sz="2800" smtClean="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历史文化名城</a:t>
            </a:r>
            <a:endParaRPr lang="zh-CN" altLang="en-US" sz="2800">
              <a:solidFill>
                <a:srgbClr val="262673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2291" name="Picture 4" descr="03801013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3459" y="1439863"/>
            <a:ext cx="5207000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E:\李燃\教师教学用书\2012人教教师用书项目\ppt\地理\d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82263" y="193675"/>
            <a:ext cx="8477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10"/>
          <p:cNvSpPr txBox="1">
            <a:spLocks noChangeArrowheads="1"/>
          </p:cNvSpPr>
          <p:nvPr/>
        </p:nvSpPr>
        <p:spPr bwMode="auto">
          <a:xfrm>
            <a:off x="648469" y="503783"/>
            <a:ext cx="6432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四、现代化大都市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116348" y="1223863"/>
            <a:ext cx="3673554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北京立体交通的发展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867" y="2376512"/>
            <a:ext cx="4714875" cy="36718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北京地铁线路局部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24"/>
          <a:stretch>
            <a:fillRect/>
          </a:stretch>
        </p:blipFill>
        <p:spPr bwMode="auto">
          <a:xfrm>
            <a:off x="5665788" y="3111524"/>
            <a:ext cx="5472112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u=591986521,3435841607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520" y="86171"/>
            <a:ext cx="52165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dcc451da81cb39db7401415dd0160924aa18972bd50718c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520" y="3168079"/>
            <a:ext cx="5216525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16520" y="2576959"/>
            <a:ext cx="2088629" cy="519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北京四合院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16520" y="5806504"/>
            <a:ext cx="1728589" cy="519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北京胡同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6481763" y="2087959"/>
            <a:ext cx="4608512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面对日益快速发展的经济，我们应该如何处理历史产物</a:t>
            </a:r>
            <a:r>
              <a:rPr lang="en-US" altLang="zh-CN" sz="280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四合院和胡同？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0"/>
          <p:cNvSpPr txBox="1">
            <a:spLocks noChangeArrowheads="1"/>
          </p:cNvSpPr>
          <p:nvPr/>
        </p:nvSpPr>
        <p:spPr bwMode="auto">
          <a:xfrm>
            <a:off x="912663" y="360363"/>
            <a:ext cx="6432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四、现代化大都市</a:t>
            </a:r>
          </a:p>
        </p:txBody>
      </p:sp>
      <p:pic>
        <p:nvPicPr>
          <p:cNvPr id="12292" name="Picture 4" descr="0105_D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8709" y="1286639"/>
            <a:ext cx="6110432" cy="303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79425" y="4536231"/>
            <a:ext cx="10466388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2008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年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月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日上午，连续生产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35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年零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个月的北京首钢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号高炉熄灭了炉火，标志着首钢压产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400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万吨钢工作正式启动，以兑现奥运承诺。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504453" y="332781"/>
            <a:ext cx="10408227" cy="1971202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  为了提升国际竞争力和城市服务功能，北京在不断完善原有功能区的同时，重点规划建设了中央商务区、中关村科技园区、奥林匹克体育中心区等一批现代城市功能区，城市管理效益和服务质量显著提高。</a:t>
            </a:r>
          </a:p>
        </p:txBody>
      </p:sp>
      <p:pic>
        <p:nvPicPr>
          <p:cNvPr id="16387" name="Picture 3" descr="u=3568794618,4080532458&amp;fm=90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1126" y="2676624"/>
            <a:ext cx="4464050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u=380773679,3010857340&amp;fm=23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1090" y="2685309"/>
            <a:ext cx="4835971" cy="257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7129189" y="5472782"/>
            <a:ext cx="2856189" cy="523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北京中央商务区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2364750" y="5544343"/>
            <a:ext cx="2820223" cy="523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中关村科技园区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74885" y="1185219"/>
            <a:ext cx="2909888" cy="418174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近年来，北京不断扩大城市绿地面积，加强城区水源地生态建设，并通过搬迁首钢等举措，积极打造生态宜居城市，创造了优美、和谐的城市环境。</a:t>
            </a:r>
          </a:p>
        </p:txBody>
      </p:sp>
      <p:pic>
        <p:nvPicPr>
          <p:cNvPr id="17411" name="Picture 4" descr="u=2926485103,2962642357&amp;fm=5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70" b="18199"/>
          <a:stretch/>
        </p:blipFill>
        <p:spPr bwMode="auto">
          <a:xfrm>
            <a:off x="3750991" y="1295871"/>
            <a:ext cx="7482654" cy="36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6127246" y="5169246"/>
            <a:ext cx="3306199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奥林匹克森林公园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08509" y="1353815"/>
            <a:ext cx="10466387" cy="224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．关于北京的地理位置描述正确的是（     ）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．位于东北平原南部          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．东临渤海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．与河北、天津两省级行政区相邻          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．西面背靠青藏高原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008509" y="3802086"/>
            <a:ext cx="10274300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．北京的气候类型是（     ）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．温带季风气候       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．温带大陆性气候 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．亚热带季风气候        </a:t>
            </a:r>
          </a:p>
          <a:p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．温带海洋性气候</a:t>
            </a:r>
          </a:p>
        </p:txBody>
      </p:sp>
      <p:sp>
        <p:nvSpPr>
          <p:cNvPr id="19459" name="Text Box 10"/>
          <p:cNvSpPr txBox="1">
            <a:spLocks noChangeArrowheads="1"/>
          </p:cNvSpPr>
          <p:nvPr/>
        </p:nvSpPr>
        <p:spPr bwMode="auto">
          <a:xfrm>
            <a:off x="1055290" y="359767"/>
            <a:ext cx="3840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评价园地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7656983" y="1367879"/>
            <a:ext cx="76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C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136703" y="3796332"/>
            <a:ext cx="76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48" grpId="0"/>
      <p:bldP spid="20484" grpId="0"/>
      <p:bldP spid="204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504453" y="3542097"/>
            <a:ext cx="11961812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．下列名胜古迹不属于北京列入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世界遗产名录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的是（    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．承德避暑山庄        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．明十三陵    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．颐和园              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．周口店北京猿人遗址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04453" y="1355713"/>
            <a:ext cx="10177462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．北京的城市职能是（     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．金融中心            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．工业中心    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       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．信息中心                  </a:t>
            </a: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．政治文化中心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632647" y="1439887"/>
            <a:ext cx="76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890819" y="3652316"/>
            <a:ext cx="766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  <p:sp>
        <p:nvSpPr>
          <p:cNvPr id="20485" name="Text Box 10"/>
          <p:cNvSpPr txBox="1">
            <a:spLocks noChangeArrowheads="1"/>
          </p:cNvSpPr>
          <p:nvPr/>
        </p:nvSpPr>
        <p:spPr bwMode="auto">
          <a:xfrm>
            <a:off x="504453" y="575791"/>
            <a:ext cx="3840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评价园地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3" grpId="0"/>
      <p:bldP spid="12295" grpId="0"/>
      <p:bldP spid="122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77061" y="3312095"/>
            <a:ext cx="4877485" cy="232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2145" y="503783"/>
            <a:ext cx="4862401" cy="263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64"/>
          <a:stretch>
            <a:fillRect/>
          </a:stretch>
        </p:blipFill>
        <p:spPr bwMode="auto">
          <a:xfrm>
            <a:off x="527374" y="503783"/>
            <a:ext cx="5172163" cy="26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9" name="Text Box 13"/>
          <p:cNvSpPr txBox="1">
            <a:spLocks noChangeArrowheads="1"/>
          </p:cNvSpPr>
          <p:nvPr/>
        </p:nvSpPr>
        <p:spPr bwMode="auto">
          <a:xfrm>
            <a:off x="104775" y="71438"/>
            <a:ext cx="20097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          </a:t>
            </a:r>
          </a:p>
        </p:txBody>
      </p:sp>
      <p:pic>
        <p:nvPicPr>
          <p:cNvPr id="2" name="Picture 11" descr="032011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453" y="3312096"/>
            <a:ext cx="5218005" cy="23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0"/>
          <p:cNvSpPr txBox="1">
            <a:spLocks noChangeArrowheads="1"/>
          </p:cNvSpPr>
          <p:nvPr/>
        </p:nvSpPr>
        <p:spPr bwMode="auto">
          <a:xfrm>
            <a:off x="840655" y="359767"/>
            <a:ext cx="6432550" cy="71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一、自然环境概况</a:t>
            </a:r>
          </a:p>
          <a:p>
            <a:pPr eaLnBrk="1" hangingPunct="1"/>
            <a:endParaRPr lang="zh-CN" altLang="en-US" sz="2800">
              <a:solidFill>
                <a:srgbClr val="262673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485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485" y="1319559"/>
            <a:ext cx="78740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44" name="Picture 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900" y="2663825"/>
            <a:ext cx="3984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680917" y="431775"/>
            <a:ext cx="3860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北京在全国的位置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0"/>
          <p:cNvSpPr txBox="1">
            <a:spLocks noChangeArrowheads="1"/>
          </p:cNvSpPr>
          <p:nvPr/>
        </p:nvSpPr>
        <p:spPr bwMode="auto">
          <a:xfrm>
            <a:off x="1128687" y="431775"/>
            <a:ext cx="6432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一、自然环境概况</a:t>
            </a:r>
          </a:p>
        </p:txBody>
      </p:sp>
      <p:pic>
        <p:nvPicPr>
          <p:cNvPr id="5123" name="Picture 8" descr="M08_KCS67W57V)XSD4%%9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175" y="1367879"/>
            <a:ext cx="6288246" cy="461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"/>
          <p:cNvSpPr txBox="1">
            <a:spLocks noChangeArrowheads="1"/>
          </p:cNvSpPr>
          <p:nvPr/>
        </p:nvSpPr>
        <p:spPr bwMode="auto">
          <a:xfrm>
            <a:off x="576263" y="988020"/>
            <a:ext cx="6432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一、自然环境概况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76461" y="2231975"/>
            <a:ext cx="3057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地形、地势特点：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556221" y="3960167"/>
            <a:ext cx="1979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气候特点：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517949" y="2231975"/>
            <a:ext cx="664845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u="sng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地势西北高、东南低。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西部、北部和东北</a:t>
            </a:r>
          </a:p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部三面环山，东南部是一片缓缓向渤海倾</a:t>
            </a:r>
          </a:p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斜的平原。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517949" y="3960167"/>
            <a:ext cx="7859712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温带季风气候，四季分明，冬夏长，春秋短。</a:t>
            </a:r>
          </a:p>
          <a:p>
            <a:pPr eaLnBrk="1" hangingPunct="1"/>
            <a:r>
              <a:rPr lang="zh-CN" altLang="en-US" sz="2800" u="sng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夏季高温多雨，冬季寒冷干燥。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8" grpId="0"/>
      <p:bldP spid="25609" grpId="0"/>
      <p:bldP spid="256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/>
          <p:cNvSpPr txBox="1">
            <a:spLocks noChangeArrowheads="1"/>
          </p:cNvSpPr>
          <p:nvPr/>
        </p:nvSpPr>
        <p:spPr bwMode="auto">
          <a:xfrm>
            <a:off x="504453" y="791815"/>
            <a:ext cx="6432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二、政治文化中心</a:t>
            </a:r>
          </a:p>
        </p:txBody>
      </p:sp>
      <p:grpSp>
        <p:nvGrpSpPr>
          <p:cNvPr id="21516" name="Group 12"/>
          <p:cNvGrpSpPr>
            <a:grpSpLocks/>
          </p:cNvGrpSpPr>
          <p:nvPr/>
        </p:nvGrpSpPr>
        <p:grpSpPr bwMode="auto">
          <a:xfrm>
            <a:off x="5832475" y="2139602"/>
            <a:ext cx="5378450" cy="3477220"/>
            <a:chOff x="2928" y="1392"/>
            <a:chExt cx="2688" cy="2318"/>
          </a:xfrm>
        </p:grpSpPr>
        <p:pic>
          <p:nvPicPr>
            <p:cNvPr id="7176" name="Picture 9" descr="2425274_174527031536_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020" b="4521"/>
            <a:stretch>
              <a:fillRect/>
            </a:stretch>
          </p:blipFill>
          <p:spPr bwMode="auto">
            <a:xfrm>
              <a:off x="2928" y="1392"/>
              <a:ext cx="2688" cy="1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7" name="Text Box 10"/>
            <p:cNvSpPr txBox="1">
              <a:spLocks noChangeArrowheads="1"/>
            </p:cNvSpPr>
            <p:nvPr/>
          </p:nvSpPr>
          <p:spPr bwMode="auto">
            <a:xfrm>
              <a:off x="3972" y="3361"/>
              <a:ext cx="139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>
                  <a:latin typeface="宋体" pitchFamily="2" charset="-122"/>
                  <a:ea typeface="宋体" pitchFamily="2" charset="-122"/>
                </a:rPr>
                <a:t>中南海</a:t>
              </a:r>
            </a:p>
          </p:txBody>
        </p:sp>
      </p:grpSp>
      <p:grpSp>
        <p:nvGrpSpPr>
          <p:cNvPr id="21517" name="Group 13"/>
          <p:cNvGrpSpPr>
            <a:grpSpLocks/>
          </p:cNvGrpSpPr>
          <p:nvPr/>
        </p:nvGrpSpPr>
        <p:grpSpPr bwMode="auto">
          <a:xfrm>
            <a:off x="288925" y="2139602"/>
            <a:ext cx="5378450" cy="3477220"/>
            <a:chOff x="144" y="1392"/>
            <a:chExt cx="2688" cy="2318"/>
          </a:xfrm>
        </p:grpSpPr>
        <p:pic>
          <p:nvPicPr>
            <p:cNvPr id="7174" name="Picture 14" descr="9202229_210854318000_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5073"/>
            <a:stretch>
              <a:fillRect/>
            </a:stretch>
          </p:blipFill>
          <p:spPr bwMode="auto">
            <a:xfrm>
              <a:off x="144" y="1392"/>
              <a:ext cx="2688" cy="1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Text Box 15"/>
            <p:cNvSpPr txBox="1">
              <a:spLocks noChangeArrowheads="1"/>
            </p:cNvSpPr>
            <p:nvPr/>
          </p:nvSpPr>
          <p:spPr bwMode="auto">
            <a:xfrm>
              <a:off x="1056" y="3361"/>
              <a:ext cx="139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>
                  <a:latin typeface="宋体" pitchFamily="2" charset="-122"/>
                  <a:ea typeface="宋体" pitchFamily="2" charset="-122"/>
                </a:rPr>
                <a:t>人民大会堂</a:t>
              </a:r>
            </a:p>
          </p:txBody>
        </p:sp>
      </p:grp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4771097" y="1348060"/>
            <a:ext cx="1854036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政治中心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"/>
          <p:cNvSpPr txBox="1">
            <a:spLocks noChangeArrowheads="1"/>
          </p:cNvSpPr>
          <p:nvPr/>
        </p:nvSpPr>
        <p:spPr bwMode="auto">
          <a:xfrm>
            <a:off x="576263" y="555972"/>
            <a:ext cx="6432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二、政治文化中心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4723622" y="1295871"/>
            <a:ext cx="16854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文化中心</a:t>
            </a:r>
          </a:p>
        </p:txBody>
      </p:sp>
      <p:pic>
        <p:nvPicPr>
          <p:cNvPr id="23565" name="Picture 13" descr="203001423060701341309552812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09" b="9273"/>
          <a:stretch>
            <a:fillRect/>
          </a:stretch>
        </p:blipFill>
        <p:spPr bwMode="auto">
          <a:xfrm>
            <a:off x="360437" y="2592015"/>
            <a:ext cx="4416425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5" descr="北大、清华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6575" y="2735807"/>
            <a:ext cx="6181725" cy="27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E:\李燃\教师教学用书\2012人教教师用书项目\ppt\地理\d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63239" y="431775"/>
            <a:ext cx="84772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10"/>
          <p:cNvSpPr txBox="1">
            <a:spLocks noChangeArrowheads="1"/>
          </p:cNvSpPr>
          <p:nvPr/>
        </p:nvSpPr>
        <p:spPr bwMode="auto">
          <a:xfrm>
            <a:off x="432445" y="719807"/>
            <a:ext cx="6434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三、著名古都和历史文化名城</a:t>
            </a:r>
          </a:p>
        </p:txBody>
      </p: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431908" y="1863907"/>
            <a:ext cx="5928803" cy="3209579"/>
            <a:chOff x="557" y="907"/>
            <a:chExt cx="4339" cy="3132"/>
          </a:xfrm>
        </p:grpSpPr>
        <p:pic>
          <p:nvPicPr>
            <p:cNvPr id="9225" name="Picture 7" descr="300001087548130249829019217_95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960"/>
              <a:ext cx="4320" cy="3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Rectangle 8"/>
            <p:cNvSpPr>
              <a:spLocks noChangeArrowheads="1"/>
            </p:cNvSpPr>
            <p:nvPr/>
          </p:nvSpPr>
          <p:spPr bwMode="auto">
            <a:xfrm>
              <a:off x="557" y="907"/>
              <a:ext cx="1742" cy="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50000"/>
                </a:spcBef>
                <a:buFont typeface="Wingdings" pitchFamily="2" charset="2"/>
                <a:buNone/>
              </a:pPr>
              <a:r>
                <a:rPr lang="en-US" altLang="zh-CN" sz="2800"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zh-CN" altLang="en-US" sz="28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八达岭长城</a:t>
              </a:r>
            </a:p>
          </p:txBody>
        </p:sp>
      </p:grp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6938989" y="1431577"/>
            <a:ext cx="41290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>
                <a:solidFill>
                  <a:srgbClr val="FFC000"/>
                </a:solidFill>
                <a:latin typeface="宋体" pitchFamily="2" charset="-122"/>
                <a:ea typeface="宋体" pitchFamily="2" charset="-122"/>
              </a:rPr>
              <a:t>八达岭长城位于北京市延庆县军都山关沟古道北口。史称天下九塞之一，是万里长城的精华，在明长城中，独具代表性。八达岭长城驰名中外，誉满全球。它是万里长城向游人开放最早的地段。“不到长城非好汉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10"/>
          <p:cNvSpPr txBox="1">
            <a:spLocks noChangeArrowheads="1"/>
          </p:cNvSpPr>
          <p:nvPr/>
        </p:nvSpPr>
        <p:spPr bwMode="auto">
          <a:xfrm>
            <a:off x="720477" y="359767"/>
            <a:ext cx="6434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三、著名古都和</a:t>
            </a:r>
            <a:r>
              <a:rPr lang="zh-CN" altLang="en-US" sz="2800" smtClean="0">
                <a:solidFill>
                  <a:srgbClr val="262673"/>
                </a:solidFill>
                <a:latin typeface="宋体" pitchFamily="2" charset="-122"/>
                <a:ea typeface="宋体" pitchFamily="2" charset="-122"/>
              </a:rPr>
              <a:t>历史文化名城</a:t>
            </a:r>
            <a:endParaRPr lang="zh-CN" altLang="en-US" sz="2800">
              <a:solidFill>
                <a:srgbClr val="26267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720477" y="958416"/>
            <a:ext cx="9793287" cy="5161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    北京故宫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位于北京市中心的天安门北侧，旧称紫禁城。于明代永乐十八年（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1420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年）建成，是明、清两代的皇宫，两代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24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位皇帝在此处理政务和生活起居的地方。它是汉族宫殿建筑之精华，无与伦比的古代建筑杰作，</a:t>
            </a:r>
            <a:r>
              <a:rPr lang="zh-CN" altLang="en-US" sz="2800">
                <a:solidFill>
                  <a:srgbClr val="A50021"/>
                </a:solidFill>
                <a:latin typeface="宋体" pitchFamily="2" charset="-122"/>
                <a:ea typeface="宋体" pitchFamily="2" charset="-122"/>
              </a:rPr>
              <a:t>世界现存最大、最完整的木质结构的古建筑群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。故宫全部建筑由“前朝”与“内廷”两部分组成，四面各有一门，正南是午门，为故宫的正门。被誉为世界五大宫之首（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北京故宫、法国凡尔赛宫、英国白金汉宫、美国白宫和俄罗斯克里姆林宫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</p:bldLst>
  </p:timing>
</p:sld>
</file>

<file path=ppt/theme/theme1.xml><?xml version="1.0" encoding="utf-8"?>
<a:theme xmlns:a="http://schemas.openxmlformats.org/drawingml/2006/main" name="A000120140530A99PPBG">
  <a:themeElements>
    <a:clrScheme name="自定义 628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5481C8"/>
      </a:accent1>
      <a:accent2>
        <a:srgbClr val="2D9C9F"/>
      </a:accent2>
      <a:accent3>
        <a:srgbClr val="44AA7C"/>
      </a:accent3>
      <a:accent4>
        <a:srgbClr val="80C535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A000120150716A10KPBG</Template>
  <TotalTime>298</TotalTime>
  <Pages>0</Pages>
  <Words>608</Words>
  <Characters>0</Characters>
  <Application>Microsoft Office PowerPoint</Application>
  <DocSecurity>0</DocSecurity>
  <Lines>0</Lines>
  <Paragraphs>60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A000120140530A99PPBG</vt:lpstr>
      <vt:lpstr>首都北京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2012-06-06T01:30:27Z</dcterms:created>
  <dcterms:modified xsi:type="dcterms:W3CDTF">2018-10-09T02:24:42Z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