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2"/>
  </p:notesMasterIdLst>
  <p:sldIdLst>
    <p:sldId id="827" r:id="rId2"/>
    <p:sldId id="981" r:id="rId3"/>
    <p:sldId id="984" r:id="rId4"/>
    <p:sldId id="947" r:id="rId5"/>
    <p:sldId id="908" r:id="rId6"/>
    <p:sldId id="911" r:id="rId7"/>
    <p:sldId id="953" r:id="rId8"/>
    <p:sldId id="915" r:id="rId9"/>
    <p:sldId id="980" r:id="rId10"/>
    <p:sldId id="997" r:id="rId11"/>
    <p:sldId id="986" r:id="rId12"/>
    <p:sldId id="928" r:id="rId13"/>
    <p:sldId id="852" r:id="rId14"/>
    <p:sldId id="853" r:id="rId15"/>
    <p:sldId id="861" r:id="rId16"/>
    <p:sldId id="862" r:id="rId17"/>
    <p:sldId id="864" r:id="rId18"/>
    <p:sldId id="1527" r:id="rId19"/>
    <p:sldId id="1541" r:id="rId20"/>
    <p:sldId id="1528" r:id="rId21"/>
    <p:sldId id="1529" r:id="rId22"/>
    <p:sldId id="1530" r:id="rId23"/>
    <p:sldId id="1531" r:id="rId24"/>
    <p:sldId id="1532" r:id="rId25"/>
    <p:sldId id="1533" r:id="rId26"/>
    <p:sldId id="1534" r:id="rId27"/>
    <p:sldId id="1535" r:id="rId28"/>
    <p:sldId id="1538" r:id="rId29"/>
    <p:sldId id="1539" r:id="rId30"/>
    <p:sldId id="1540" r:id="rId31"/>
  </p:sldIdLst>
  <p:sldSz cx="11522075" cy="648017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DBEA"/>
    <a:srgbClr val="DDECEF"/>
    <a:srgbClr val="808080"/>
    <a:srgbClr val="4D4D4D"/>
    <a:srgbClr val="969696"/>
    <a:srgbClr val="000000"/>
    <a:srgbClr val="FF3300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34" autoAdjust="0"/>
    <p:restoredTop sz="94679" autoAdjust="0"/>
  </p:normalViewPr>
  <p:slideViewPr>
    <p:cSldViewPr>
      <p:cViewPr>
        <p:scale>
          <a:sx n="70" d="100"/>
          <a:sy n="70" d="100"/>
        </p:scale>
        <p:origin x="-678" y="-210"/>
      </p:cViewPr>
      <p:guideLst>
        <p:guide orient="horz" pos="2132"/>
        <p:guide pos="356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969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969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969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itchFamily="34" charset="0"/>
              </a:defRPr>
            </a:lvl1pPr>
          </a:lstStyle>
          <a:p>
            <a:pPr>
              <a:defRPr/>
            </a:pPr>
            <a:fld id="{9DE22C50-8E6D-4DFA-9F78-4042BD55633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3029003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CE6F6FFC-726F-44A6-A397-EFD33040F25B}" type="slidenum">
              <a:rPr lang="en-US" altLang="zh-CN" sz="1200"/>
              <a:pPr/>
              <a:t>13</a:t>
            </a:fld>
            <a:endParaRPr lang="en-US" altLang="zh-CN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E05069B-FABA-4055-A130-757C6FD2A44B}" type="slidenum">
              <a:rPr lang="en-US" altLang="zh-CN" sz="1200"/>
              <a:pPr/>
              <a:t>14</a:t>
            </a:fld>
            <a:endParaRPr lang="en-US" altLang="zh-CN" sz="12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zh-CN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charset="0"/>
            </a:endParaRPr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fld id="{8CCBA493-B3A0-4A1D-A53C-F9D4E44A258B}" type="slidenum">
              <a:rPr lang="en-US" altLang="zh-CN" sz="1200"/>
              <a:pPr/>
              <a:t>20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34174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0" y="96838"/>
            <a:ext cx="10387013" cy="12430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263" y="1511300"/>
            <a:ext cx="10369550" cy="42116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D0C68-71C8-46DE-BE2C-33819FB6DA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674190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0250" y="96838"/>
            <a:ext cx="2595563" cy="56261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8800" y="96838"/>
            <a:ext cx="7639050" cy="5626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F8F45-FDE3-47DF-943E-4B690039F75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3610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27243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9638" y="4164013"/>
            <a:ext cx="9794875" cy="12874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09638" y="2746375"/>
            <a:ext cx="9794875" cy="14176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737A5-2749-4902-A48C-31F015FB61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0256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0" y="96838"/>
            <a:ext cx="10387013" cy="12430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263" y="1511300"/>
            <a:ext cx="5108575" cy="42116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7238" y="1511300"/>
            <a:ext cx="5108575" cy="42116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7A1F2-D410-4176-BA88-BAE64A1B4E1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09998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10369550" cy="10810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263" y="1450975"/>
            <a:ext cx="5091112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263" y="2055813"/>
            <a:ext cx="5091112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113" y="1450975"/>
            <a:ext cx="5092700" cy="6048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113" y="2055813"/>
            <a:ext cx="5092700" cy="373221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D69F9-157C-4F71-AC03-29335EE9BA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7000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8800" y="96838"/>
            <a:ext cx="10387013" cy="12430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2A7E5-7C7C-4A67-A094-C23ADFBA23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75086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942B3-CB10-45BA-AD88-001D358F26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71066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263" y="258763"/>
            <a:ext cx="3790950" cy="1096962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5325" y="258763"/>
            <a:ext cx="6440488" cy="5529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263" y="1355725"/>
            <a:ext cx="3790950" cy="44323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432DA-BEE7-4BDE-8C88-0D94469A3F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147068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9013" y="4535488"/>
            <a:ext cx="6911975" cy="536575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9013" y="579438"/>
            <a:ext cx="6911975" cy="38877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9013" y="5072063"/>
            <a:ext cx="6911975" cy="7604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xfrm>
            <a:off x="576263" y="5899150"/>
            <a:ext cx="2687637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xfrm>
            <a:off x="3937000" y="5903913"/>
            <a:ext cx="3648075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8175" y="5899150"/>
            <a:ext cx="2687638" cy="431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E2CF8B-FF4D-4F2F-A953-E935F69E31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97078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audio" Target="../media/audio3.wav"/><Relationship Id="rId7" Type="http://schemas.openxmlformats.org/officeDocument/2006/relationships/audio" Target="../media/audio7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6.wav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____1.ppt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____2.pp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877"/>
          <a:stretch>
            <a:fillRect/>
          </a:stretch>
        </p:blipFill>
        <p:spPr bwMode="auto">
          <a:xfrm>
            <a:off x="1980617" y="1403883"/>
            <a:ext cx="7869732" cy="444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2412665" y="531076"/>
            <a:ext cx="67327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smtClean="0">
                <a:solidFill>
                  <a:srgbClr val="FF0000"/>
                </a:solidFill>
                <a:latin typeface="+mn-ea"/>
                <a:ea typeface="+mn-ea"/>
                <a:cs typeface="Meiryo UI" pitchFamily="34" charset="-128"/>
              </a:rPr>
              <a:t>珠江三角洲和香港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Meiryo UI" pitchFamily="34" charset="-128"/>
              </a:rPr>
              <a:t>、澳门特别行政区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3"/>
          <p:cNvSpPr>
            <a:spLocks noChangeArrowheads="1" noChangeShapeType="1" noTextEdit="1"/>
          </p:cNvSpPr>
          <p:nvPr/>
        </p:nvSpPr>
        <p:spPr bwMode="auto">
          <a:xfrm>
            <a:off x="3692888" y="2592015"/>
            <a:ext cx="4192385" cy="5224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二、外向型经济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74" t="16835" r="15837" b="11243"/>
          <a:stretch>
            <a:fillRect/>
          </a:stretch>
        </p:blipFill>
        <p:spPr bwMode="auto">
          <a:xfrm>
            <a:off x="1008509" y="1295871"/>
            <a:ext cx="3934866" cy="442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3"/>
          <p:cNvSpPr>
            <a:spLocks noChangeArrowheads="1" noChangeShapeType="1" noTextEdit="1"/>
          </p:cNvSpPr>
          <p:nvPr/>
        </p:nvSpPr>
        <p:spPr bwMode="auto">
          <a:xfrm>
            <a:off x="6353022" y="565824"/>
            <a:ext cx="2468355" cy="5500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微软雅黑"/>
                <a:ea typeface="微软雅黑"/>
              </a:rPr>
              <a:t>你知道吗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364993" y="4501158"/>
            <a:ext cx="5124739" cy="63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333333"/>
                </a:solidFill>
                <a:latin typeface="+mn-ea"/>
                <a:ea typeface="+mn-ea"/>
              </a:rPr>
              <a:t>3</a:t>
            </a:r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、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产品</a:t>
            </a:r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主要销往什么地方？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0363200" y="2020888"/>
            <a:ext cx="1841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28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386568" y="1476822"/>
            <a:ext cx="5361420" cy="128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333333"/>
                </a:solidFill>
                <a:latin typeface="+mn-ea"/>
                <a:ea typeface="+mn-ea"/>
              </a:rPr>
              <a:t>1</a:t>
            </a:r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、这个工厂的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土地</a:t>
            </a:r>
            <a:r>
              <a:rPr lang="zh-CN" altLang="en-US" sz="2800">
                <a:latin typeface="+mn-ea"/>
                <a:ea typeface="+mn-ea"/>
              </a:rPr>
              <a:t>由什么地方提供，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工人</a:t>
            </a:r>
            <a:r>
              <a:rPr lang="zh-CN" altLang="en-US" sz="2800">
                <a:latin typeface="+mn-ea"/>
                <a:ea typeface="+mn-ea"/>
              </a:rPr>
              <a:t>来自于什么地方？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374734" y="2988990"/>
            <a:ext cx="5319568" cy="128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333333"/>
                </a:solidFill>
                <a:latin typeface="+mn-ea"/>
                <a:ea typeface="+mn-ea"/>
              </a:rPr>
              <a:t>2</a:t>
            </a:r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、工厂的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投资资金</a:t>
            </a:r>
            <a:r>
              <a:rPr lang="zh-CN" altLang="en-US" sz="2800" smtClean="0">
                <a:solidFill>
                  <a:srgbClr val="FF3300"/>
                </a:solidFill>
                <a:latin typeface="+mn-ea"/>
                <a:ea typeface="+mn-ea"/>
              </a:rPr>
              <a:t>、样品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、设计、技术</a:t>
            </a:r>
            <a:r>
              <a:rPr lang="zh-CN" altLang="en-US" sz="2800" smtClean="0">
                <a:solidFill>
                  <a:srgbClr val="FF3300"/>
                </a:solidFill>
                <a:latin typeface="+mn-ea"/>
                <a:ea typeface="+mn-ea"/>
              </a:rPr>
              <a:t>管理</a:t>
            </a: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人员</a:t>
            </a:r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来自于哪里？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1404553" y="948457"/>
            <a:ext cx="1522413" cy="7794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61570" y="195932"/>
            <a:ext cx="1979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珠江三角洲</a:t>
            </a:r>
          </a:p>
        </p:txBody>
      </p:sp>
      <p:sp>
        <p:nvSpPr>
          <p:cNvPr id="877572" name="Text Box 4"/>
          <p:cNvSpPr txBox="1">
            <a:spLocks noChangeArrowheads="1"/>
          </p:cNvSpPr>
          <p:nvPr/>
        </p:nvSpPr>
        <p:spPr bwMode="auto">
          <a:xfrm>
            <a:off x="153495" y="1871935"/>
            <a:ext cx="3398838" cy="1373187"/>
          </a:xfrm>
          <a:prstGeom prst="rect">
            <a:avLst/>
          </a:prstGeom>
          <a:solidFill>
            <a:srgbClr val="993300"/>
          </a:solidFill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我有土地可以建厂，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还有丰富的自然资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源和劳动力资源。</a:t>
            </a: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1440557" y="4860267"/>
            <a:ext cx="1522413" cy="777875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32921" y="5812556"/>
            <a:ext cx="16208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港澳地区</a:t>
            </a:r>
          </a:p>
        </p:txBody>
      </p:sp>
      <p:sp>
        <p:nvSpPr>
          <p:cNvPr id="877575" name="Text Box 7"/>
          <p:cNvSpPr txBox="1">
            <a:spLocks noChangeArrowheads="1"/>
          </p:cNvSpPr>
          <p:nvPr/>
        </p:nvSpPr>
        <p:spPr bwMode="auto">
          <a:xfrm>
            <a:off x="153495" y="3312095"/>
            <a:ext cx="3398838" cy="1373187"/>
          </a:xfrm>
          <a:prstGeom prst="rect">
            <a:avLst/>
          </a:prstGeom>
          <a:solidFill>
            <a:srgbClr val="993300"/>
          </a:solidFill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我有丰富的资金，还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有大量的技术人员和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先进的管理经验。</a:t>
            </a:r>
          </a:p>
        </p:txBody>
      </p:sp>
      <p:grpSp>
        <p:nvGrpSpPr>
          <p:cNvPr id="877576" name="Group 8"/>
          <p:cNvGrpSpPr>
            <a:grpSpLocks/>
          </p:cNvGrpSpPr>
          <p:nvPr/>
        </p:nvGrpSpPr>
        <p:grpSpPr bwMode="auto">
          <a:xfrm>
            <a:off x="3692033" y="2322245"/>
            <a:ext cx="2610000" cy="1817230"/>
            <a:chOff x="1791" y="1548"/>
            <a:chExt cx="1305" cy="1211"/>
          </a:xfrm>
        </p:grpSpPr>
        <p:grpSp>
          <p:nvGrpSpPr>
            <p:cNvPr id="15385" name="Group 9"/>
            <p:cNvGrpSpPr>
              <a:grpSpLocks/>
            </p:cNvGrpSpPr>
            <p:nvPr/>
          </p:nvGrpSpPr>
          <p:grpSpPr bwMode="auto">
            <a:xfrm>
              <a:off x="1791" y="1796"/>
              <a:ext cx="998" cy="772"/>
              <a:chOff x="1927" y="1706"/>
              <a:chExt cx="1089" cy="772"/>
            </a:xfrm>
          </p:grpSpPr>
          <p:sp>
            <p:nvSpPr>
              <p:cNvPr id="15387" name="Line 10"/>
              <p:cNvSpPr>
                <a:spLocks noChangeShapeType="1"/>
              </p:cNvSpPr>
              <p:nvPr/>
            </p:nvSpPr>
            <p:spPr bwMode="auto">
              <a:xfrm>
                <a:off x="1927" y="1706"/>
                <a:ext cx="318" cy="363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5388" name="Line 11"/>
              <p:cNvSpPr>
                <a:spLocks noChangeShapeType="1"/>
              </p:cNvSpPr>
              <p:nvPr/>
            </p:nvSpPr>
            <p:spPr bwMode="auto">
              <a:xfrm flipV="1">
                <a:off x="1927" y="2069"/>
                <a:ext cx="318" cy="409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  <p:sp>
            <p:nvSpPr>
              <p:cNvPr id="15389" name="Line 12"/>
              <p:cNvSpPr>
                <a:spLocks noChangeShapeType="1"/>
              </p:cNvSpPr>
              <p:nvPr/>
            </p:nvSpPr>
            <p:spPr bwMode="auto">
              <a:xfrm>
                <a:off x="2244" y="2069"/>
                <a:ext cx="77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+mn-ea"/>
                  <a:ea typeface="+mn-ea"/>
                </a:endParaRPr>
              </a:p>
            </p:txBody>
          </p:sp>
        </p:grpSp>
        <p:sp>
          <p:nvSpPr>
            <p:cNvPr id="877581" name="Text Box 13"/>
            <p:cNvSpPr txBox="1">
              <a:spLocks noChangeArrowheads="1"/>
            </p:cNvSpPr>
            <p:nvPr/>
          </p:nvSpPr>
          <p:spPr bwMode="auto">
            <a:xfrm>
              <a:off x="2824" y="1548"/>
              <a:ext cx="272" cy="1211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加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工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工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业</a:t>
              </a:r>
            </a:p>
          </p:txBody>
        </p:sp>
      </p:grpSp>
      <p:grpSp>
        <p:nvGrpSpPr>
          <p:cNvPr id="877582" name="Group 14"/>
          <p:cNvGrpSpPr>
            <a:grpSpLocks/>
          </p:cNvGrpSpPr>
          <p:nvPr/>
        </p:nvGrpSpPr>
        <p:grpSpPr bwMode="auto">
          <a:xfrm>
            <a:off x="6595570" y="2304061"/>
            <a:ext cx="1724025" cy="1816100"/>
            <a:chOff x="3243" y="1536"/>
            <a:chExt cx="862" cy="1211"/>
          </a:xfrm>
        </p:grpSpPr>
        <p:sp>
          <p:nvSpPr>
            <p:cNvPr id="15383" name="Line 15"/>
            <p:cNvSpPr>
              <a:spLocks noChangeShapeType="1"/>
            </p:cNvSpPr>
            <p:nvPr/>
          </p:nvSpPr>
          <p:spPr bwMode="auto">
            <a:xfrm>
              <a:off x="3243" y="2160"/>
              <a:ext cx="544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877584" name="Text Box 16"/>
            <p:cNvSpPr txBox="1">
              <a:spLocks noChangeArrowheads="1"/>
            </p:cNvSpPr>
            <p:nvPr/>
          </p:nvSpPr>
          <p:spPr bwMode="auto">
            <a:xfrm>
              <a:off x="3833" y="1536"/>
              <a:ext cx="272" cy="1211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ffectLst>
              <a:outerShdw dist="35921" dir="2700000" algn="ctr" rotWithShape="0">
                <a:srgbClr val="FF0000"/>
              </a:outerShdw>
            </a:effectLst>
            <a:extLs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出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口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外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  <a:ea typeface="+mn-ea"/>
                </a:rPr>
                <a:t>销</a:t>
              </a:r>
            </a:p>
          </p:txBody>
        </p:sp>
      </p:grpSp>
      <p:sp>
        <p:nvSpPr>
          <p:cNvPr id="877585" name="Text Box 17"/>
          <p:cNvSpPr txBox="1">
            <a:spLocks noChangeArrowheads="1"/>
          </p:cNvSpPr>
          <p:nvPr/>
        </p:nvSpPr>
        <p:spPr bwMode="auto">
          <a:xfrm>
            <a:off x="9863570" y="735992"/>
            <a:ext cx="1262063" cy="523875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dist="35921" dir="2700000" algn="ctr" rotWithShape="0">
              <a:srgbClr val="FF33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东南亚</a:t>
            </a:r>
          </a:p>
        </p:txBody>
      </p:sp>
      <p:sp>
        <p:nvSpPr>
          <p:cNvPr id="877586" name="Text Box 18"/>
          <p:cNvSpPr txBox="1">
            <a:spLocks noChangeArrowheads="1"/>
          </p:cNvSpPr>
          <p:nvPr/>
        </p:nvSpPr>
        <p:spPr bwMode="auto">
          <a:xfrm>
            <a:off x="9721477" y="1960783"/>
            <a:ext cx="1441420" cy="523220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dist="35921" dir="2700000" algn="ctr" rotWithShape="0">
              <a:srgbClr val="FF33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非   洲</a:t>
            </a:r>
          </a:p>
        </p:txBody>
      </p:sp>
      <p:sp>
        <p:nvSpPr>
          <p:cNvPr id="877587" name="Text Box 19"/>
          <p:cNvSpPr txBox="1">
            <a:spLocks noChangeArrowheads="1"/>
          </p:cNvSpPr>
          <p:nvPr/>
        </p:nvSpPr>
        <p:spPr bwMode="auto">
          <a:xfrm>
            <a:off x="9721477" y="2851150"/>
            <a:ext cx="1441420" cy="523220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dist="35921" dir="2700000" algn="ctr" rotWithShape="0">
              <a:srgbClr val="FF33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欧   洲</a:t>
            </a:r>
          </a:p>
        </p:txBody>
      </p:sp>
      <p:sp>
        <p:nvSpPr>
          <p:cNvPr id="877588" name="Text Box 20"/>
          <p:cNvSpPr txBox="1">
            <a:spLocks noChangeArrowheads="1"/>
          </p:cNvSpPr>
          <p:nvPr/>
        </p:nvSpPr>
        <p:spPr bwMode="auto">
          <a:xfrm>
            <a:off x="9721477" y="4008438"/>
            <a:ext cx="1441420" cy="523220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dist="35921" dir="2700000" algn="ctr" rotWithShape="0">
              <a:srgbClr val="FF33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美   洲</a:t>
            </a:r>
          </a:p>
        </p:txBody>
      </p:sp>
      <p:sp>
        <p:nvSpPr>
          <p:cNvPr id="877589" name="Text Box 21"/>
          <p:cNvSpPr txBox="1">
            <a:spLocks noChangeArrowheads="1"/>
          </p:cNvSpPr>
          <p:nvPr/>
        </p:nvSpPr>
        <p:spPr bwMode="auto">
          <a:xfrm>
            <a:off x="9770570" y="4860267"/>
            <a:ext cx="1262063" cy="523875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dist="35921" dir="2700000" algn="ctr" rotWithShape="0">
              <a:srgbClr val="FF33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大洋洲</a:t>
            </a:r>
          </a:p>
        </p:txBody>
      </p:sp>
      <p:grpSp>
        <p:nvGrpSpPr>
          <p:cNvPr id="877590" name="Group 22"/>
          <p:cNvGrpSpPr>
            <a:grpSpLocks/>
          </p:cNvGrpSpPr>
          <p:nvPr/>
        </p:nvGrpSpPr>
        <p:grpSpPr bwMode="auto">
          <a:xfrm>
            <a:off x="8425333" y="993775"/>
            <a:ext cx="1360488" cy="4151313"/>
            <a:chOff x="4513" y="663"/>
            <a:chExt cx="408" cy="2767"/>
          </a:xfrm>
        </p:grpSpPr>
        <p:sp>
          <p:nvSpPr>
            <p:cNvPr id="15378" name="Line 23"/>
            <p:cNvSpPr>
              <a:spLocks noChangeShapeType="1"/>
            </p:cNvSpPr>
            <p:nvPr/>
          </p:nvSpPr>
          <p:spPr bwMode="auto">
            <a:xfrm flipV="1">
              <a:off x="4513" y="663"/>
              <a:ext cx="408" cy="140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5379" name="Line 24"/>
            <p:cNvSpPr>
              <a:spLocks noChangeShapeType="1"/>
            </p:cNvSpPr>
            <p:nvPr/>
          </p:nvSpPr>
          <p:spPr bwMode="auto">
            <a:xfrm flipV="1">
              <a:off x="4513" y="1479"/>
              <a:ext cx="363" cy="635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5380" name="Line 25"/>
            <p:cNvSpPr>
              <a:spLocks noChangeShapeType="1"/>
            </p:cNvSpPr>
            <p:nvPr/>
          </p:nvSpPr>
          <p:spPr bwMode="auto">
            <a:xfrm flipV="1">
              <a:off x="4513" y="2114"/>
              <a:ext cx="363" cy="1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5381" name="Line 26"/>
            <p:cNvSpPr>
              <a:spLocks noChangeShapeType="1"/>
            </p:cNvSpPr>
            <p:nvPr/>
          </p:nvSpPr>
          <p:spPr bwMode="auto">
            <a:xfrm>
              <a:off x="4513" y="2114"/>
              <a:ext cx="363" cy="59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5382" name="Line 27"/>
            <p:cNvSpPr>
              <a:spLocks noChangeShapeType="1"/>
            </p:cNvSpPr>
            <p:nvPr/>
          </p:nvSpPr>
          <p:spPr bwMode="auto">
            <a:xfrm>
              <a:off x="4513" y="2160"/>
              <a:ext cx="363" cy="127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877596" name="Text Box 28"/>
          <p:cNvSpPr txBox="1">
            <a:spLocks noChangeArrowheads="1"/>
          </p:cNvSpPr>
          <p:nvPr/>
        </p:nvSpPr>
        <p:spPr bwMode="auto">
          <a:xfrm>
            <a:off x="4501930" y="5233988"/>
            <a:ext cx="1979612" cy="523875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外向型经济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7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7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877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877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87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87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87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87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87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87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7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7572" grpId="0" animBg="1"/>
      <p:bldP spid="877575" grpId="0" animBg="1"/>
      <p:bldP spid="877585" grpId="0" animBg="1"/>
      <p:bldP spid="877586" grpId="0" animBg="1"/>
      <p:bldP spid="877587" grpId="0" animBg="1"/>
      <p:bldP spid="877588" grpId="0" animBg="1"/>
      <p:bldP spid="877589" grpId="0" animBg="1"/>
      <p:bldP spid="87759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4626" name="Picture 2" descr="渔村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177" y="353868"/>
            <a:ext cx="5640446" cy="3551030"/>
          </a:xfrm>
          <a:prstGeom prst="rect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94627" name="WordArt 3"/>
          <p:cNvSpPr>
            <a:spLocks noChangeArrowheads="1" noChangeShapeType="1" noTextEdit="1"/>
          </p:cNvSpPr>
          <p:nvPr/>
        </p:nvSpPr>
        <p:spPr bwMode="auto">
          <a:xfrm>
            <a:off x="3852825" y="5805228"/>
            <a:ext cx="3492500" cy="45919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12700">
                <a:solidFill>
                  <a:srgbClr val="B2B2B2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>
              <a:defRPr/>
            </a:pPr>
            <a:r>
              <a:rPr lang="en-US" altLang="zh-CN" sz="2800" b="1" kern="10">
                <a:solidFill>
                  <a:srgbClr val="333333"/>
                </a:solidFill>
                <a:latin typeface="微软雅黑"/>
                <a:ea typeface="微软雅黑"/>
              </a:rPr>
              <a:t>30</a:t>
            </a:r>
            <a:r>
              <a:rPr lang="zh-CN" altLang="en-US" sz="2800" b="1" kern="10">
                <a:solidFill>
                  <a:srgbClr val="333333"/>
                </a:solidFill>
                <a:latin typeface="微软雅黑"/>
                <a:ea typeface="微软雅黑"/>
              </a:rPr>
              <a:t>多年前的</a:t>
            </a:r>
            <a:r>
              <a:rPr lang="en-US" altLang="zh-CN" sz="2800" b="1" kern="10">
                <a:solidFill>
                  <a:srgbClr val="333333"/>
                </a:solidFill>
                <a:latin typeface="微软雅黑"/>
                <a:ea typeface="微软雅黑"/>
              </a:rPr>
              <a:t>...</a:t>
            </a:r>
            <a:endParaRPr lang="zh-CN" altLang="en-US" sz="2800" b="1" kern="10">
              <a:solidFill>
                <a:srgbClr val="333333"/>
              </a:solidFill>
              <a:latin typeface="微软雅黑"/>
              <a:ea typeface="微软雅黑"/>
            </a:endParaRPr>
          </a:p>
        </p:txBody>
      </p:sp>
      <p:pic>
        <p:nvPicPr>
          <p:cNvPr id="794628" name="Picture 4" descr="500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912" y="1444994"/>
            <a:ext cx="5640445" cy="3540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4629" name="Picture 5" descr="5006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1212" y="2069527"/>
            <a:ext cx="5640445" cy="3541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9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6674" name="Picture 2" descr="1b0d4f0fa54a6a406159f3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670" y="374785"/>
            <a:ext cx="5915853" cy="333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6675" name="Picture 3" descr="3f906572e4c25f008701b0d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2352" y="1260823"/>
            <a:ext cx="5484309" cy="3688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 descr="VK_A7XTY6_)KQ~(D6BBQW_V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14"/>
          <a:stretch>
            <a:fillRect/>
          </a:stretch>
        </p:blipFill>
        <p:spPr bwMode="auto">
          <a:xfrm>
            <a:off x="5442490" y="2499579"/>
            <a:ext cx="4963063" cy="318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6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6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6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6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6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5890" name="Picture 2" descr="亚洲分区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0196"/>
            <a:ext cx="11522075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5891" name="Line 3"/>
          <p:cNvSpPr>
            <a:spLocks noChangeShapeType="1"/>
          </p:cNvSpPr>
          <p:nvPr/>
        </p:nvSpPr>
        <p:spPr bwMode="auto">
          <a:xfrm flipH="1">
            <a:off x="2208213" y="2211858"/>
            <a:ext cx="2592387" cy="792163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2" name="Line 4"/>
          <p:cNvSpPr>
            <a:spLocks noChangeShapeType="1"/>
          </p:cNvSpPr>
          <p:nvPr/>
        </p:nvSpPr>
        <p:spPr bwMode="auto">
          <a:xfrm flipH="1">
            <a:off x="4705350" y="2283296"/>
            <a:ext cx="95250" cy="28892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3" name="Line 5"/>
          <p:cNvSpPr>
            <a:spLocks noChangeShapeType="1"/>
          </p:cNvSpPr>
          <p:nvPr/>
        </p:nvSpPr>
        <p:spPr bwMode="auto">
          <a:xfrm>
            <a:off x="4800600" y="2211858"/>
            <a:ext cx="481013" cy="136842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4" name="Line 6"/>
          <p:cNvSpPr>
            <a:spLocks noChangeShapeType="1"/>
          </p:cNvSpPr>
          <p:nvPr/>
        </p:nvSpPr>
        <p:spPr bwMode="auto">
          <a:xfrm flipV="1">
            <a:off x="4897438" y="1851496"/>
            <a:ext cx="3455987" cy="360362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5" name="Line 7"/>
          <p:cNvSpPr>
            <a:spLocks noChangeShapeType="1"/>
          </p:cNvSpPr>
          <p:nvPr/>
        </p:nvSpPr>
        <p:spPr bwMode="auto">
          <a:xfrm>
            <a:off x="4800600" y="2211858"/>
            <a:ext cx="5473700" cy="12954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6" name="Line 8"/>
          <p:cNvSpPr>
            <a:spLocks noChangeShapeType="1"/>
          </p:cNvSpPr>
          <p:nvPr/>
        </p:nvSpPr>
        <p:spPr bwMode="auto">
          <a:xfrm flipH="1" flipV="1">
            <a:off x="2497138" y="1348258"/>
            <a:ext cx="2303462" cy="86360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5897" name="Text Box 9"/>
          <p:cNvSpPr txBox="1">
            <a:spLocks noChangeArrowheads="1"/>
          </p:cNvSpPr>
          <p:nvPr/>
        </p:nvSpPr>
        <p:spPr bwMode="auto">
          <a:xfrm>
            <a:off x="4716921" y="5524524"/>
            <a:ext cx="3230511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产品远销世界各地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5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5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05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058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5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805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05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05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805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891" grpId="0" animBg="1"/>
      <p:bldP spid="805892" grpId="0" animBg="1"/>
      <p:bldP spid="805893" grpId="0" animBg="1"/>
      <p:bldP spid="805894" grpId="0" animBg="1"/>
      <p:bldP spid="805895" grpId="0" animBg="1"/>
      <p:bldP spid="80589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14" name="Text Box 2"/>
          <p:cNvSpPr txBox="1">
            <a:spLocks noChangeArrowheads="1"/>
          </p:cNvSpPr>
          <p:nvPr/>
        </p:nvSpPr>
        <p:spPr bwMode="auto">
          <a:xfrm>
            <a:off x="1620577" y="5375745"/>
            <a:ext cx="5915853" cy="528638"/>
          </a:xfrm>
          <a:prstGeom prst="rect">
            <a:avLst/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chemeClr val="bg1"/>
                </a:solidFill>
                <a:latin typeface="+mn-ea"/>
                <a:ea typeface="+mn-ea"/>
              </a:rPr>
              <a:t>纺织和服装制造业、玩具制造业等。</a:t>
            </a:r>
          </a:p>
        </p:txBody>
      </p:sp>
      <p:sp>
        <p:nvSpPr>
          <p:cNvPr id="806915" name="Rectangle 3"/>
          <p:cNvSpPr>
            <a:spLocks noChangeArrowheads="1"/>
          </p:cNvSpPr>
          <p:nvPr/>
        </p:nvSpPr>
        <p:spPr bwMode="auto">
          <a:xfrm>
            <a:off x="1548569" y="683803"/>
            <a:ext cx="30572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200">
                <a:solidFill>
                  <a:srgbClr val="FF0000"/>
                </a:solidFill>
                <a:latin typeface="+mn-ea"/>
                <a:ea typeface="+mn-ea"/>
                <a:cs typeface="Arial Unicode MS" pitchFamily="34" charset="-122"/>
              </a:rPr>
              <a:t>主要投资领域</a:t>
            </a:r>
            <a:r>
              <a:rPr kumimoji="1" lang="zh-CN" altLang="en-US" sz="3200">
                <a:latin typeface="+mn-ea"/>
                <a:ea typeface="+mn-ea"/>
                <a:cs typeface="Arial Unicode MS" pitchFamily="34" charset="-122"/>
              </a:rPr>
              <a:t>：</a:t>
            </a:r>
          </a:p>
        </p:txBody>
      </p:sp>
      <p:pic>
        <p:nvPicPr>
          <p:cNvPr id="806917" name="Picture 5" descr="20090901515867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581" y="1582613"/>
            <a:ext cx="7141961" cy="346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6919" name="WordArt 7"/>
          <p:cNvSpPr>
            <a:spLocks noChangeArrowheads="1" noChangeShapeType="1" noTextEdit="1"/>
          </p:cNvSpPr>
          <p:nvPr/>
        </p:nvSpPr>
        <p:spPr bwMode="auto">
          <a:xfrm rot="5400000">
            <a:off x="8905873" y="3025026"/>
            <a:ext cx="1780355" cy="58119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28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+mn-ea"/>
                <a:ea typeface="+mn-ea"/>
              </a:rPr>
              <a:t>轻工业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6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6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069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806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0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914" grpId="0" animBg="1"/>
      <p:bldP spid="806915" grpId="0"/>
      <p:bldP spid="806915" grpId="1"/>
      <p:bldP spid="8069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Text Box 2"/>
          <p:cNvSpPr txBox="1">
            <a:spLocks noChangeArrowheads="1"/>
          </p:cNvSpPr>
          <p:nvPr/>
        </p:nvSpPr>
        <p:spPr bwMode="auto">
          <a:xfrm>
            <a:off x="620309" y="808000"/>
            <a:ext cx="7821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珠江三角洲产业结构的调整</a:t>
            </a:r>
          </a:p>
        </p:txBody>
      </p:sp>
      <p:sp>
        <p:nvSpPr>
          <p:cNvPr id="808963" name="Text Box 3"/>
          <p:cNvSpPr txBox="1">
            <a:spLocks noChangeArrowheads="1"/>
          </p:cNvSpPr>
          <p:nvPr/>
        </p:nvSpPr>
        <p:spPr bwMode="auto">
          <a:xfrm>
            <a:off x="620309" y="1672096"/>
            <a:ext cx="89296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以生产通信设备或高科技产品为主。</a:t>
            </a:r>
          </a:p>
        </p:txBody>
      </p:sp>
      <p:pic>
        <p:nvPicPr>
          <p:cNvPr id="808964" name="Picture 4" descr="20100622_d05894f7d7d036dbd763aiaksboeo6j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944" y="2663924"/>
            <a:ext cx="4418013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65" name="Line 5"/>
          <p:cNvSpPr>
            <a:spLocks noChangeShapeType="1"/>
          </p:cNvSpPr>
          <p:nvPr/>
        </p:nvSpPr>
        <p:spPr bwMode="auto">
          <a:xfrm>
            <a:off x="5089525" y="3960117"/>
            <a:ext cx="1150938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08966" name="Picture 6" descr="04ebcea92a67934934e0e39eda0ca2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7581" y="2664432"/>
            <a:ext cx="4418012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67" name="Picture 7" descr="420177_092915032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7581" y="2663924"/>
            <a:ext cx="4418012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0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0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0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08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0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0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2" grpId="0"/>
      <p:bldP spid="808963" grpId="0"/>
      <p:bldP spid="8089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790" name="Text Box 6"/>
          <p:cNvSpPr txBox="1">
            <a:spLocks noChangeArrowheads="1"/>
          </p:cNvSpPr>
          <p:nvPr/>
        </p:nvSpPr>
        <p:spPr bwMode="auto">
          <a:xfrm>
            <a:off x="1558230" y="143743"/>
            <a:ext cx="207857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buFont typeface="Arial" charset="0"/>
              <a:buNone/>
            </a:pP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特别行政区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8229" y="736686"/>
            <a:ext cx="8523288" cy="541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2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6790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1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160350" y="252734"/>
            <a:ext cx="3112855" cy="5048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zh-CN" altLang="en-US" sz="2800" b="1" smtClean="0">
                <a:solidFill>
                  <a:schemeClr val="accent1">
                    <a:lumMod val="10000"/>
                  </a:schemeClr>
                </a:solidFill>
                <a:effectLst/>
                <a:latin typeface="+mn-ea"/>
                <a:ea typeface="+mn-ea"/>
              </a:rPr>
              <a:t>港澳的地理位置</a:t>
            </a:r>
          </a:p>
        </p:txBody>
      </p:sp>
      <p:graphicFrame>
        <p:nvGraphicFramePr>
          <p:cNvPr id="1541123" name="Object 3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30346076"/>
              </p:ext>
            </p:extLst>
          </p:nvPr>
        </p:nvGraphicFramePr>
        <p:xfrm>
          <a:off x="6553125" y="1130468"/>
          <a:ext cx="4191191" cy="3067656"/>
        </p:xfrm>
        <a:graphic>
          <a:graphicData uri="http://schemas.openxmlformats.org/presentationml/2006/ole">
            <p:oleObj spid="_x0000_s22540" r:id="rId3" imgW="4529138" imgH="3397250" progId="PowerPoint.Show.8">
              <p:embed/>
            </p:oleObj>
          </a:graphicData>
        </a:graphic>
      </p:graphicFrame>
      <p:sp>
        <p:nvSpPr>
          <p:cNvPr id="1541125" name="AutoShape 5"/>
          <p:cNvSpPr>
            <a:spLocks noChangeArrowheads="1"/>
          </p:cNvSpPr>
          <p:nvPr/>
        </p:nvSpPr>
        <p:spPr bwMode="auto">
          <a:xfrm>
            <a:off x="297098" y="4380526"/>
            <a:ext cx="2187575" cy="767773"/>
          </a:xfrm>
          <a:prstGeom prst="cloudCallout">
            <a:avLst>
              <a:gd name="adj1" fmla="val 37363"/>
              <a:gd name="adj2" fmla="val 57024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思  考</a:t>
            </a:r>
          </a:p>
        </p:txBody>
      </p:sp>
      <p:sp>
        <p:nvSpPr>
          <p:cNvPr id="1541126" name="Text Box 6"/>
          <p:cNvSpPr txBox="1">
            <a:spLocks noChangeArrowheads="1"/>
          </p:cNvSpPr>
          <p:nvPr/>
        </p:nvSpPr>
        <p:spPr bwMode="auto">
          <a:xfrm>
            <a:off x="419533" y="5380508"/>
            <a:ext cx="10310056" cy="523875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cap="sq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香港和澳门的经纬位置</a:t>
            </a:r>
            <a:r>
              <a:rPr lang="en-US" altLang="zh-CN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高、中、低纬</a:t>
            </a:r>
            <a:r>
              <a:rPr lang="en-US" altLang="zh-CN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2800">
                <a:solidFill>
                  <a:schemeClr val="accent1">
                    <a:lumMod val="10000"/>
                  </a:schemeClr>
                </a:solidFill>
                <a:latin typeface="+mn-ea"/>
                <a:ea typeface="+mn-ea"/>
              </a:rPr>
              <a:t>、海陆位置、相对位置？</a:t>
            </a:r>
          </a:p>
        </p:txBody>
      </p:sp>
      <p:graphicFrame>
        <p:nvGraphicFramePr>
          <p:cNvPr id="1541127" name="Object 7">
            <a:hlinkClick r:id="" action="ppaction://ole?verb=1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8916515"/>
              </p:ext>
            </p:extLst>
          </p:nvPr>
        </p:nvGraphicFramePr>
        <p:xfrm>
          <a:off x="780287" y="1123165"/>
          <a:ext cx="4404686" cy="3023525"/>
        </p:xfrm>
        <a:graphic>
          <a:graphicData uri="http://schemas.openxmlformats.org/presentationml/2006/ole">
            <p:oleObj spid="_x0000_s22541" r:id="rId4" imgW="4529305" imgH="3398522" progId="PowerPoint.Show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4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54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1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4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1125" grpId="0" animBg="1" autoUpdateAnimBg="0"/>
      <p:bldP spid="1541126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3616" y="359767"/>
            <a:ext cx="10299989" cy="2060576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solidFill>
              <a:srgbClr val="666699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smtClean="0">
                <a:latin typeface="+mn-ea"/>
              </a:rPr>
              <a:t>20</a:t>
            </a:r>
            <a:r>
              <a:rPr lang="zh-CN" altLang="en-US" sz="2800" smtClean="0">
                <a:latin typeface="+mn-ea"/>
              </a:rPr>
              <a:t>世纪</a:t>
            </a:r>
            <a:r>
              <a:rPr lang="en-US" altLang="zh-CN" sz="2800" smtClean="0">
                <a:latin typeface="+mn-ea"/>
              </a:rPr>
              <a:t>80</a:t>
            </a:r>
            <a:r>
              <a:rPr lang="zh-CN" altLang="en-US" sz="2800" smtClean="0">
                <a:latin typeface="+mn-ea"/>
              </a:rPr>
              <a:t>年代初，我国实行了改革开放政策。先后设立了五个</a:t>
            </a:r>
            <a:r>
              <a:rPr lang="zh-CN" altLang="en-US" sz="2800" smtClean="0">
                <a:solidFill>
                  <a:srgbClr val="FF0000"/>
                </a:solidFill>
                <a:latin typeface="+mn-ea"/>
              </a:rPr>
              <a:t>经济特区</a:t>
            </a:r>
            <a:r>
              <a:rPr lang="zh-CN" altLang="en-US" sz="2800" smtClean="0">
                <a:latin typeface="+mn-ea"/>
              </a:rPr>
              <a:t>（深圳、珠海、汕头、厦门和海南），</a:t>
            </a:r>
            <a:r>
              <a:rPr lang="en-US" altLang="zh-CN" sz="2800" smtClean="0">
                <a:latin typeface="+mn-ea"/>
              </a:rPr>
              <a:t>1985</a:t>
            </a:r>
            <a:r>
              <a:rPr lang="zh-CN" altLang="en-US" sz="2800" smtClean="0">
                <a:latin typeface="+mn-ea"/>
              </a:rPr>
              <a:t>年整个珠江三角洲地区被辟为</a:t>
            </a:r>
            <a:r>
              <a:rPr lang="zh-CN" altLang="en-US" sz="2800" u="sng" smtClean="0">
                <a:solidFill>
                  <a:srgbClr val="FF0000"/>
                </a:solidFill>
                <a:latin typeface="+mn-ea"/>
              </a:rPr>
              <a:t>沿海经济开放区</a:t>
            </a:r>
            <a:r>
              <a:rPr lang="zh-CN" altLang="en-US" sz="2800" smtClean="0">
                <a:latin typeface="+mn-ea"/>
              </a:rPr>
              <a:t>（广州成为</a:t>
            </a:r>
            <a:r>
              <a:rPr lang="zh-CN" altLang="en-US" sz="2800" u="sng" smtClean="0">
                <a:solidFill>
                  <a:srgbClr val="FF0000"/>
                </a:solidFill>
                <a:latin typeface="+mn-ea"/>
              </a:rPr>
              <a:t>沿海开放城市</a:t>
            </a:r>
            <a:r>
              <a:rPr lang="zh-CN" altLang="en-US" sz="2800" smtClean="0">
                <a:latin typeface="+mn-ea"/>
              </a:rPr>
              <a:t>）。</a:t>
            </a:r>
          </a:p>
        </p:txBody>
      </p:sp>
      <p:pic>
        <p:nvPicPr>
          <p:cNvPr id="943108" name="Picture 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599" y="4130575"/>
            <a:ext cx="3529285" cy="170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310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600" y="2700027"/>
            <a:ext cx="3552825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3110" name="Picture 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700027"/>
            <a:ext cx="3263900" cy="139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3111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175496"/>
            <a:ext cx="3263900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3112" name="Picture 8" descr="1992年1月邓小平南巡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138" y="3420107"/>
            <a:ext cx="2833687" cy="14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4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3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94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43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8062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425" y="-11113"/>
            <a:ext cx="9845675" cy="649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Oval 5"/>
          <p:cNvSpPr>
            <a:spLocks noChangeArrowheads="1"/>
          </p:cNvSpPr>
          <p:nvPr/>
        </p:nvSpPr>
        <p:spPr bwMode="auto">
          <a:xfrm>
            <a:off x="862013" y="4418013"/>
            <a:ext cx="2540000" cy="1770062"/>
          </a:xfrm>
          <a:prstGeom prst="ellipse">
            <a:avLst/>
          </a:prstGeom>
          <a:noFill/>
          <a:ln w="38100">
            <a:solidFill>
              <a:srgbClr val="800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1" hangingPunct="1"/>
            <a:endParaRPr lang="zh-CN" altLang="zh-CN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7814" name="Oval 6"/>
          <p:cNvSpPr>
            <a:spLocks noChangeArrowheads="1"/>
          </p:cNvSpPr>
          <p:nvPr/>
        </p:nvSpPr>
        <p:spPr bwMode="auto">
          <a:xfrm>
            <a:off x="6335713" y="1836738"/>
            <a:ext cx="288925" cy="219075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7815" name="AutoShape 7" descr="白色大理石"/>
          <p:cNvSpPr>
            <a:spLocks noChangeArrowheads="1"/>
          </p:cNvSpPr>
          <p:nvPr/>
        </p:nvSpPr>
        <p:spPr bwMode="auto">
          <a:xfrm>
            <a:off x="6624638" y="857250"/>
            <a:ext cx="1150937" cy="504825"/>
          </a:xfrm>
          <a:prstGeom prst="wedgeRoundRectCallout">
            <a:avLst>
              <a:gd name="adj1" fmla="val -59370"/>
              <a:gd name="adj2" fmla="val 169046"/>
              <a:gd name="adj3" fmla="val 16667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280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深圳</a:t>
            </a:r>
          </a:p>
        </p:txBody>
      </p:sp>
      <p:sp>
        <p:nvSpPr>
          <p:cNvPr id="1527816" name="AutoShape 8" descr="白色大理石"/>
          <p:cNvSpPr>
            <a:spLocks noChangeArrowheads="1"/>
          </p:cNvSpPr>
          <p:nvPr/>
        </p:nvSpPr>
        <p:spPr bwMode="auto">
          <a:xfrm>
            <a:off x="2792413" y="2555875"/>
            <a:ext cx="1152525" cy="431800"/>
          </a:xfrm>
          <a:prstGeom prst="wedgeRoundRectCallout">
            <a:avLst>
              <a:gd name="adj1" fmla="val -130343"/>
              <a:gd name="adj2" fmla="val 259167"/>
              <a:gd name="adj3" fmla="val 16667"/>
            </a:avLst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/>
            <a:r>
              <a:rPr lang="zh-CN" altLang="en-US" sz="280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珠海</a:t>
            </a:r>
          </a:p>
        </p:txBody>
      </p:sp>
      <p:pic>
        <p:nvPicPr>
          <p:cNvPr id="1527817" name="Picture 9" descr="xianggt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4638" y="2339975"/>
            <a:ext cx="4800600" cy="270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27818" name="Text Box 10" descr="白色大理石"/>
          <p:cNvSpPr txBox="1">
            <a:spLocks noChangeArrowheads="1"/>
          </p:cNvSpPr>
          <p:nvPr/>
        </p:nvSpPr>
        <p:spPr bwMode="auto">
          <a:xfrm>
            <a:off x="8937625" y="4397375"/>
            <a:ext cx="14859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香港岛</a:t>
            </a:r>
          </a:p>
        </p:txBody>
      </p:sp>
      <p:sp>
        <p:nvSpPr>
          <p:cNvPr id="1527819" name="Text Box 11" descr="白色大理石"/>
          <p:cNvSpPr txBox="1">
            <a:spLocks noChangeArrowheads="1"/>
          </p:cNvSpPr>
          <p:nvPr/>
        </p:nvSpPr>
        <p:spPr bwMode="auto">
          <a:xfrm>
            <a:off x="9250363" y="3830638"/>
            <a:ext cx="11922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九 龙</a:t>
            </a:r>
          </a:p>
        </p:txBody>
      </p:sp>
      <p:sp>
        <p:nvSpPr>
          <p:cNvPr id="1527820" name="Text Box 12" descr="白色大理石"/>
          <p:cNvSpPr txBox="1">
            <a:spLocks noChangeArrowheads="1"/>
          </p:cNvSpPr>
          <p:nvPr/>
        </p:nvSpPr>
        <p:spPr bwMode="auto">
          <a:xfrm>
            <a:off x="8161338" y="3014663"/>
            <a:ext cx="13843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新  界</a:t>
            </a:r>
          </a:p>
        </p:txBody>
      </p:sp>
      <p:pic>
        <p:nvPicPr>
          <p:cNvPr id="1527821" name="Picture 13" descr="aomenteb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6481" y="3522873"/>
            <a:ext cx="4945062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27822" name="Oval 14"/>
          <p:cNvSpPr>
            <a:spLocks noChangeArrowheads="1"/>
          </p:cNvSpPr>
          <p:nvPr/>
        </p:nvSpPr>
        <p:spPr bwMode="auto">
          <a:xfrm>
            <a:off x="1657350" y="3614738"/>
            <a:ext cx="288925" cy="215900"/>
          </a:xfrm>
          <a:prstGeom prst="ellipse">
            <a:avLst/>
          </a:prstGeom>
          <a:solidFill>
            <a:srgbClr val="FF6600"/>
          </a:solidFill>
          <a:ln w="9525">
            <a:solidFill>
              <a:srgbClr val="FF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7823" name="Text Box 15" descr="白色大理石"/>
          <p:cNvSpPr txBox="1">
            <a:spLocks noChangeArrowheads="1"/>
          </p:cNvSpPr>
          <p:nvPr/>
        </p:nvSpPr>
        <p:spPr bwMode="auto">
          <a:xfrm>
            <a:off x="2026481" y="4334085"/>
            <a:ext cx="22082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澳门半岛</a:t>
            </a:r>
          </a:p>
        </p:txBody>
      </p:sp>
      <p:sp>
        <p:nvSpPr>
          <p:cNvPr id="1527824" name="Text Box 16" descr="白色大理石"/>
          <p:cNvSpPr txBox="1">
            <a:spLocks noChangeArrowheads="1"/>
          </p:cNvSpPr>
          <p:nvPr/>
        </p:nvSpPr>
        <p:spPr bwMode="auto">
          <a:xfrm>
            <a:off x="2702756" y="5081798"/>
            <a:ext cx="12620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氹仔岛</a:t>
            </a:r>
          </a:p>
        </p:txBody>
      </p:sp>
      <p:sp>
        <p:nvSpPr>
          <p:cNvPr id="1527825" name="Text Box 17" descr="白色大理石"/>
          <p:cNvSpPr txBox="1">
            <a:spLocks noChangeArrowheads="1"/>
          </p:cNvSpPr>
          <p:nvPr/>
        </p:nvSpPr>
        <p:spPr bwMode="auto">
          <a:xfrm>
            <a:off x="2813881" y="5848560"/>
            <a:ext cx="12620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 r:embed="rId6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路环岛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2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152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527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527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1527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527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52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527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527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52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7814" grpId="0" animBg="1"/>
      <p:bldP spid="1527815" grpId="0" bldLvl="0" animBg="1" autoUpdateAnimBg="0"/>
      <p:bldP spid="1527816" grpId="0" bldLvl="0" animBg="1" autoUpdateAnimBg="0"/>
      <p:bldP spid="1527818" grpId="0" autoUpdateAnimBg="0"/>
      <p:bldP spid="1527819" grpId="0" autoUpdateAnimBg="0"/>
      <p:bldP spid="1527820" grpId="0" autoUpdateAnimBg="0"/>
      <p:bldP spid="1527822" grpId="0" animBg="1"/>
      <p:bldP spid="1527823" grpId="0" autoUpdateAnimBg="0"/>
      <p:bldP spid="1527824" grpId="0" autoUpdateAnimBg="0"/>
      <p:bldP spid="1527825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10132" y="3307350"/>
            <a:ext cx="10712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+mn-ea"/>
                <a:ea typeface="+mn-ea"/>
              </a:rPr>
              <a:t>　 </a:t>
            </a:r>
            <a:r>
              <a:rPr lang="en-US" altLang="zh-CN" sz="2800">
                <a:solidFill>
                  <a:srgbClr val="C00000"/>
                </a:solidFill>
                <a:latin typeface="+mn-ea"/>
                <a:ea typeface="+mn-ea"/>
              </a:rPr>
              <a:t>1997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年</a:t>
            </a:r>
            <a:r>
              <a:rPr lang="en-US" altLang="zh-CN" sz="280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月</a:t>
            </a:r>
            <a:r>
              <a:rPr lang="en-US" altLang="zh-CN" sz="280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日</a:t>
            </a:r>
            <a:r>
              <a:rPr lang="zh-CN" altLang="en-US" sz="2800">
                <a:latin typeface="+mn-ea"/>
                <a:ea typeface="+mn-ea"/>
              </a:rPr>
              <a:t>：中国对香港恢复行使主权，香港保留原有的经济模式、法律和社会制度，五十年不变，实行“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一国两制</a:t>
            </a:r>
            <a:r>
              <a:rPr lang="zh-CN" altLang="en-US" sz="2800">
                <a:latin typeface="+mn-ea"/>
                <a:ea typeface="+mn-ea"/>
              </a:rPr>
              <a:t>”，除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防务和外交事务</a:t>
            </a:r>
            <a:r>
              <a:rPr lang="zh-CN" altLang="en-US" sz="2800">
                <a:latin typeface="+mn-ea"/>
                <a:ea typeface="+mn-ea"/>
              </a:rPr>
              <a:t>归中央政府管制外，香港特别行政区享有高度自治权。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10132" y="4873625"/>
            <a:ext cx="109315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2800">
                <a:latin typeface="+mn-ea"/>
                <a:ea typeface="+mn-ea"/>
              </a:rPr>
              <a:t>中国于</a:t>
            </a:r>
            <a:r>
              <a:rPr lang="en-US" altLang="zh-CN" sz="2800">
                <a:solidFill>
                  <a:srgbClr val="FF0000"/>
                </a:solidFill>
                <a:latin typeface="+mn-ea"/>
                <a:ea typeface="+mn-ea"/>
              </a:rPr>
              <a:t>1999</a:t>
            </a: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年</a:t>
            </a:r>
            <a:r>
              <a:rPr lang="en-US" altLang="zh-CN" sz="2800">
                <a:solidFill>
                  <a:srgbClr val="FF0000"/>
                </a:solidFill>
                <a:latin typeface="+mn-ea"/>
                <a:ea typeface="+mn-ea"/>
              </a:rPr>
              <a:t>12</a:t>
            </a: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月</a:t>
            </a:r>
            <a:r>
              <a:rPr lang="en-US" altLang="zh-CN" sz="280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日</a:t>
            </a:r>
            <a:r>
              <a:rPr lang="zh-CN" altLang="en-US" sz="2800">
                <a:latin typeface="+mn-ea"/>
                <a:ea typeface="+mn-ea"/>
              </a:rPr>
              <a:t>对澳门恢复行使主权。中国承诺向澳门实行</a:t>
            </a: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一国两制</a:t>
            </a:r>
            <a:r>
              <a:rPr lang="zh-CN" altLang="en-US" sz="2800">
                <a:latin typeface="+mn-ea"/>
                <a:ea typeface="+mn-ea"/>
              </a:rPr>
              <a:t>，保障澳门人享有“高度自治、澳人治澳”的权利。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410132" y="485911"/>
            <a:ext cx="41338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000000"/>
                </a:solidFill>
                <a:latin typeface="+mn-ea"/>
                <a:ea typeface="+mn-ea"/>
              </a:rPr>
              <a:t>特别行政区的三层含义：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10132" y="1191762"/>
            <a:ext cx="86228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latin typeface="+mn-ea"/>
                <a:ea typeface="+mn-ea"/>
              </a:rPr>
              <a:t>1 .</a:t>
            </a:r>
            <a:r>
              <a:rPr lang="zh-CN" altLang="en-US" sz="2800">
                <a:latin typeface="+mn-ea"/>
                <a:ea typeface="+mn-ea"/>
              </a:rPr>
              <a:t>港澳是中国的地方行政区域，是是国领土的一部分</a:t>
            </a: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10132" y="1896958"/>
            <a:ext cx="826380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+mn-ea"/>
                <a:ea typeface="+mn-ea"/>
              </a:rPr>
              <a:t>2 .</a:t>
            </a:r>
            <a:r>
              <a:rPr lang="zh-CN" altLang="en-US" sz="2800">
                <a:latin typeface="+mn-ea"/>
                <a:ea typeface="+mn-ea"/>
              </a:rPr>
              <a:t>港澳由中央人民政府直辖，属于省一级行政单位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410132" y="2602154"/>
            <a:ext cx="718658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+mn-ea"/>
                <a:ea typeface="+mn-ea"/>
              </a:rPr>
              <a:t>3 .</a:t>
            </a:r>
            <a:r>
              <a:rPr lang="zh-CN" altLang="en-US" sz="2800">
                <a:latin typeface="+mn-ea"/>
                <a:ea typeface="+mn-ea"/>
              </a:rPr>
              <a:t>港澳享有高度自治权，实行“</a:t>
            </a:r>
            <a:r>
              <a:rPr lang="zh-CN" altLang="en-US" sz="2800">
                <a:solidFill>
                  <a:srgbClr val="C00000"/>
                </a:solidFill>
                <a:latin typeface="+mn-ea"/>
                <a:ea typeface="+mn-ea"/>
              </a:rPr>
              <a:t>一国两制</a:t>
            </a:r>
            <a:r>
              <a:rPr lang="zh-CN" altLang="en-US" sz="2800">
                <a:latin typeface="+mn-ea"/>
                <a:ea typeface="+mn-ea"/>
              </a:rPr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858" name="Text Box 2"/>
          <p:cNvSpPr txBox="1">
            <a:spLocks noChangeArrowheads="1"/>
          </p:cNvSpPr>
          <p:nvPr/>
        </p:nvSpPr>
        <p:spPr bwMode="auto">
          <a:xfrm>
            <a:off x="576461" y="701823"/>
            <a:ext cx="10125364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D2EAFA">
                    <a:alpha val="47842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港澳地区的人口密度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. 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与下例城市比较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.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理解港澳地区“人多地狭”的含义</a:t>
            </a: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.</a:t>
            </a:r>
          </a:p>
        </p:txBody>
      </p:sp>
      <p:graphicFrame>
        <p:nvGraphicFramePr>
          <p:cNvPr id="1529859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4820732"/>
              </p:ext>
            </p:extLst>
          </p:nvPr>
        </p:nvGraphicFramePr>
        <p:xfrm>
          <a:off x="576461" y="3205163"/>
          <a:ext cx="10550264" cy="1878012"/>
        </p:xfrm>
        <a:graphic>
          <a:graphicData uri="http://schemas.openxmlformats.org/drawingml/2006/table">
            <a:tbl>
              <a:tblPr/>
              <a:tblGrid>
                <a:gridCol w="2088233"/>
                <a:gridCol w="1764221"/>
                <a:gridCol w="1559182"/>
                <a:gridCol w="1560699"/>
                <a:gridCol w="1466663"/>
                <a:gridCol w="2111266"/>
              </a:tblGrid>
              <a:tr h="6402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城市</a:t>
                      </a:r>
                    </a:p>
                  </a:txBody>
                  <a:tcPr marT="45731" marB="4573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香港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澳门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北京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上海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新加坡</a:t>
                      </a: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377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人口密度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kumimoji="0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人</a:t>
                      </a: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/Km</a:t>
                      </a:r>
                      <a:r>
                        <a:rPr kumimoji="0" lang="en-US" altLang="zh-CN" sz="3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kumimoji="0" lang="en-US" altLang="zh-CN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</a:p>
                  </a:txBody>
                  <a:tcPr marT="45731" marB="45731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T="45731" marB="4573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1529882" name="Text Box 26"/>
          <p:cNvSpPr txBox="1">
            <a:spLocks noChangeArrowheads="1"/>
          </p:cNvSpPr>
          <p:nvPr/>
        </p:nvSpPr>
        <p:spPr bwMode="auto">
          <a:xfrm>
            <a:off x="2994025" y="4124325"/>
            <a:ext cx="9028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6070</a:t>
            </a:r>
          </a:p>
        </p:txBody>
      </p:sp>
      <p:sp>
        <p:nvSpPr>
          <p:cNvPr id="1529883" name="Text Box 27"/>
          <p:cNvSpPr txBox="1">
            <a:spLocks noChangeArrowheads="1"/>
          </p:cNvSpPr>
          <p:nvPr/>
        </p:nvSpPr>
        <p:spPr bwMode="auto">
          <a:xfrm>
            <a:off x="4644913" y="4120368"/>
            <a:ext cx="108234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zh-CN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17244</a:t>
            </a:r>
          </a:p>
        </p:txBody>
      </p:sp>
      <p:sp>
        <p:nvSpPr>
          <p:cNvPr id="1529885" name="Text Box 29"/>
          <p:cNvSpPr txBox="1">
            <a:spLocks noChangeArrowheads="1"/>
          </p:cNvSpPr>
          <p:nvPr/>
        </p:nvSpPr>
        <p:spPr bwMode="auto">
          <a:xfrm>
            <a:off x="6307576" y="4157027"/>
            <a:ext cx="413446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en-US" altLang="zh-CN" sz="28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748    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　</a:t>
            </a:r>
            <a:r>
              <a:rPr kumimoji="1" lang="en-US" altLang="zh-CN" sz="28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2325</a:t>
            </a:r>
            <a:r>
              <a:rPr kumimoji="1" lang="zh-CN" altLang="en-US" sz="2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　</a:t>
            </a:r>
            <a:r>
              <a:rPr kumimoji="1" lang="zh-CN" altLang="en-US" sz="28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   </a:t>
            </a:r>
            <a:r>
              <a:rPr kumimoji="1" lang="en-US" altLang="zh-CN" sz="280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ea typeface="+mn-ea"/>
              </a:rPr>
              <a:t>3890</a:t>
            </a:r>
            <a:endParaRPr kumimoji="1" lang="en-US" altLang="zh-CN" sz="2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29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2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52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29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9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29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29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2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2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9858" grpId="0"/>
      <p:bldP spid="1529882" grpId="0" autoUpdateAnimBg="0"/>
      <p:bldP spid="1529883" grpId="0" autoUpdateAnimBg="0"/>
      <p:bldP spid="152988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32445" y="274077"/>
            <a:ext cx="10558318" cy="5846330"/>
          </a:xfrm>
          <a:prstGeom prst="rect">
            <a:avLst/>
          </a:prstGeom>
          <a:solidFill>
            <a:srgbClr val="FFFFFF">
              <a:alpha val="45097"/>
            </a:srgbClr>
          </a:solidFill>
        </p:spPr>
        <p:txBody>
          <a:bodyPr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2800" smtClean="0">
                <a:latin typeface="+mn-ea"/>
              </a:rPr>
              <a:t>◆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香港是一个</a:t>
            </a:r>
            <a:r>
              <a:rPr lang="zh-CN" altLang="en-US" sz="2800" smtClean="0">
                <a:solidFill>
                  <a:srgbClr val="FF3300"/>
                </a:solidFill>
                <a:latin typeface="+mn-ea"/>
              </a:rPr>
              <a:t>自由贸易港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。目前与世界上160多个国家和地区的500多个港口有货运往来,</a:t>
            </a:r>
            <a:endParaRPr lang="en-US" altLang="zh-CN" sz="2800" smtClean="0">
              <a:solidFill>
                <a:srgbClr val="000000"/>
              </a:solidFill>
              <a:latin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2800" smtClean="0">
                <a:latin typeface="+mn-ea"/>
              </a:rPr>
              <a:t>◆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形成一个以香港为枢纽,联系五大洲、三大洋的海上运输网络。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2800" smtClean="0">
                <a:latin typeface="+mn-ea"/>
              </a:rPr>
              <a:t>◆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香港一贯实行自由贸易政策。对许多进出口商品免征关税,进出口手续也极为简便,从而吸引国际船只和货物过境,发展</a:t>
            </a:r>
            <a:r>
              <a:rPr lang="zh-CN" altLang="en-US" sz="2800" smtClean="0">
                <a:solidFill>
                  <a:srgbClr val="FF3300"/>
                </a:solidFill>
                <a:latin typeface="+mn-ea"/>
              </a:rPr>
              <a:t>过境贸易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,</a:t>
            </a:r>
            <a:endParaRPr lang="en-US" altLang="zh-CN" sz="2800" smtClean="0">
              <a:solidFill>
                <a:srgbClr val="000000"/>
              </a:solidFill>
              <a:latin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2800" smtClean="0">
                <a:latin typeface="+mn-ea"/>
              </a:rPr>
              <a:t>◆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加上香港生产旅游者比较喜爱的轻工业产品(看图),香港被誉为“</a:t>
            </a:r>
            <a:r>
              <a:rPr lang="zh-CN" altLang="en-US" sz="2800" smtClean="0">
                <a:solidFill>
                  <a:srgbClr val="FF00FF"/>
                </a:solidFill>
                <a:latin typeface="+mn-ea"/>
              </a:rPr>
              <a:t>购物者的天堂”</a:t>
            </a:r>
            <a:r>
              <a:rPr lang="zh-CN" altLang="en-US" sz="2800" smtClean="0">
                <a:solidFill>
                  <a:srgbClr val="000000"/>
                </a:solidFill>
                <a:latin typeface="+mn-ea"/>
              </a:rPr>
              <a:t>和</a:t>
            </a:r>
            <a:r>
              <a:rPr lang="zh-CN" altLang="en-US" sz="2800" smtClean="0">
                <a:solidFill>
                  <a:srgbClr val="FF00FF"/>
                </a:solidFill>
                <a:latin typeface="+mn-ea"/>
              </a:rPr>
              <a:t>“东方明珠”。</a:t>
            </a:r>
            <a:r>
              <a:rPr lang="zh-CN" altLang="en-US" sz="2800" smtClean="0">
                <a:latin typeface="+mn-ea"/>
              </a:rPr>
              <a:t> 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sz="2800" smtClean="0">
                <a:latin typeface="+mn-ea"/>
              </a:rPr>
              <a:t>◆澳门有</a:t>
            </a:r>
            <a:r>
              <a:rPr lang="zh-CN" altLang="en-US" sz="2800" smtClean="0">
                <a:solidFill>
                  <a:srgbClr val="FF3300"/>
                </a:solidFill>
                <a:latin typeface="+mn-ea"/>
              </a:rPr>
              <a:t>“海上花园”</a:t>
            </a:r>
            <a:r>
              <a:rPr lang="zh-CN" altLang="en-US" sz="2800" smtClean="0">
                <a:latin typeface="+mn-ea"/>
              </a:rPr>
              <a:t>及</a:t>
            </a:r>
            <a:r>
              <a:rPr lang="zh-CN" altLang="en-US" sz="2800" smtClean="0">
                <a:solidFill>
                  <a:srgbClr val="CC0000"/>
                </a:solidFill>
                <a:latin typeface="+mn-ea"/>
              </a:rPr>
              <a:t>“东方第一大赌城”</a:t>
            </a:r>
            <a:r>
              <a:rPr lang="zh-CN" altLang="en-US" sz="2800" smtClean="0">
                <a:latin typeface="+mn-ea"/>
              </a:rPr>
              <a:t>之称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sz="2800" smtClean="0">
              <a:solidFill>
                <a:srgbClr val="CC000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806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c8062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22075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8062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0163" y="2160589"/>
            <a:ext cx="6565390" cy="3691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c806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37300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澳门妈祖阁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849" y="359767"/>
            <a:ext cx="9522376" cy="542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392885" y="5884564"/>
            <a:ext cx="6335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0066"/>
                </a:solidFill>
                <a:latin typeface="微软雅黑" pitchFamily="34" charset="-122"/>
                <a:ea typeface="微软雅黑" pitchFamily="34" charset="-122"/>
              </a:rPr>
              <a:t>澳门妈祖庙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420777" y="5868379"/>
            <a:ext cx="48529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+mn-ea"/>
                <a:ea typeface="+mn-ea"/>
              </a:rPr>
              <a:t>香港与珠江三角洲的优势互补</a:t>
            </a:r>
          </a:p>
        </p:txBody>
      </p:sp>
      <p:pic>
        <p:nvPicPr>
          <p:cNvPr id="33795" name="Picture 3" descr="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212" t="4742" r="10065" b="4768"/>
          <a:stretch>
            <a:fillRect/>
          </a:stretch>
        </p:blipFill>
        <p:spPr bwMode="auto">
          <a:xfrm>
            <a:off x="2089150" y="360363"/>
            <a:ext cx="7258050" cy="543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2584450" y="1471613"/>
            <a:ext cx="6240463" cy="2871787"/>
            <a:chOff x="2608" y="835"/>
            <a:chExt cx="3120" cy="1914"/>
          </a:xfrm>
        </p:grpSpPr>
        <p:grpSp>
          <p:nvGrpSpPr>
            <p:cNvPr id="34821" name="Group 3"/>
            <p:cNvGrpSpPr>
              <a:grpSpLocks/>
            </p:cNvGrpSpPr>
            <p:nvPr/>
          </p:nvGrpSpPr>
          <p:grpSpPr bwMode="auto">
            <a:xfrm>
              <a:off x="2608" y="1207"/>
              <a:ext cx="2857" cy="1542"/>
              <a:chOff x="2880" y="1933"/>
              <a:chExt cx="2585" cy="1542"/>
            </a:xfrm>
          </p:grpSpPr>
          <p:sp>
            <p:nvSpPr>
              <p:cNvPr id="34826" name="Rectangle 4"/>
              <p:cNvSpPr>
                <a:spLocks noChangeArrowheads="1"/>
              </p:cNvSpPr>
              <p:nvPr/>
            </p:nvSpPr>
            <p:spPr bwMode="auto">
              <a:xfrm>
                <a:off x="2880" y="2613"/>
                <a:ext cx="2585" cy="318"/>
              </a:xfrm>
              <a:prstGeom prst="rect">
                <a:avLst/>
              </a:prstGeom>
              <a:solidFill>
                <a:srgbClr val="CC6600"/>
              </a:solidFill>
              <a:ln w="9525" algn="ctr">
                <a:solidFill>
                  <a:srgbClr val="CC66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27" name="Oval 5"/>
              <p:cNvSpPr>
                <a:spLocks noChangeArrowheads="1"/>
              </p:cNvSpPr>
              <p:nvPr/>
            </p:nvSpPr>
            <p:spPr bwMode="auto">
              <a:xfrm>
                <a:off x="2880" y="2250"/>
                <a:ext cx="2585" cy="1225"/>
              </a:xfrm>
              <a:prstGeom prst="ellipse">
                <a:avLst/>
              </a:prstGeom>
              <a:solidFill>
                <a:srgbClr val="CC6600"/>
              </a:solidFill>
              <a:ln w="9525" algn="ctr">
                <a:solidFill>
                  <a:srgbClr val="CC66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+mn-ea"/>
                  <a:ea typeface="+mn-ea"/>
                </a:endParaRPr>
              </a:p>
            </p:txBody>
          </p:sp>
          <p:sp>
            <p:nvSpPr>
              <p:cNvPr id="34828" name="Oval 6"/>
              <p:cNvSpPr>
                <a:spLocks noChangeArrowheads="1"/>
              </p:cNvSpPr>
              <p:nvPr/>
            </p:nvSpPr>
            <p:spPr bwMode="auto">
              <a:xfrm>
                <a:off x="2880" y="1933"/>
                <a:ext cx="2585" cy="1225"/>
              </a:xfrm>
              <a:prstGeom prst="ellipse">
                <a:avLst/>
              </a:prstGeom>
              <a:solidFill>
                <a:srgbClr val="FF9900"/>
              </a:solidFill>
              <a:ln w="9525" algn="ctr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+mn-ea"/>
                  <a:ea typeface="+mn-ea"/>
                </a:endParaRPr>
              </a:p>
            </p:txBody>
          </p:sp>
        </p:grpSp>
        <p:pic>
          <p:nvPicPr>
            <p:cNvPr id="34822" name="Picture 7" descr="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EC"/>
                </a:clrFrom>
                <a:clrTo>
                  <a:srgbClr val="FFFFE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2676" t="29138" r="8223" b="47662"/>
            <a:stretch>
              <a:fillRect/>
            </a:stretch>
          </p:blipFill>
          <p:spPr bwMode="auto">
            <a:xfrm>
              <a:off x="4002" y="1162"/>
              <a:ext cx="1554" cy="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3" name="Text Box 8"/>
            <p:cNvSpPr txBox="1">
              <a:spLocks noChangeArrowheads="1"/>
            </p:cNvSpPr>
            <p:nvPr/>
          </p:nvSpPr>
          <p:spPr bwMode="auto">
            <a:xfrm>
              <a:off x="4286" y="1480"/>
              <a:ext cx="144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333333"/>
                  </a:solidFill>
                  <a:latin typeface="+mn-ea"/>
                  <a:ea typeface="+mn-ea"/>
                </a:rPr>
                <a:t>其他</a:t>
              </a:r>
              <a:r>
                <a:rPr lang="en-US" altLang="zh-CN" sz="2800">
                  <a:solidFill>
                    <a:srgbClr val="333333"/>
                  </a:solidFill>
                  <a:latin typeface="+mn-ea"/>
                  <a:ea typeface="+mn-ea"/>
                </a:rPr>
                <a:t>23%</a:t>
              </a:r>
            </a:p>
          </p:txBody>
        </p:sp>
        <p:sp>
          <p:nvSpPr>
            <p:cNvPr id="34824" name="Text Box 9"/>
            <p:cNvSpPr txBox="1">
              <a:spLocks noChangeArrowheads="1"/>
            </p:cNvSpPr>
            <p:nvPr/>
          </p:nvSpPr>
          <p:spPr bwMode="auto">
            <a:xfrm>
              <a:off x="3833" y="835"/>
              <a:ext cx="990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333333"/>
                  </a:solidFill>
                  <a:latin typeface="+mn-ea"/>
                  <a:ea typeface="+mn-ea"/>
                </a:rPr>
                <a:t>台湾地区</a:t>
              </a:r>
              <a:r>
                <a:rPr lang="en-US" altLang="zh-CN" sz="2800">
                  <a:solidFill>
                    <a:srgbClr val="333333"/>
                  </a:solidFill>
                  <a:latin typeface="+mn-ea"/>
                  <a:ea typeface="+mn-ea"/>
                </a:rPr>
                <a:t>5%</a:t>
              </a:r>
            </a:p>
          </p:txBody>
        </p:sp>
        <p:sp>
          <p:nvSpPr>
            <p:cNvPr id="34825" name="Line 10"/>
            <p:cNvSpPr>
              <a:spLocks noChangeShapeType="1"/>
            </p:cNvSpPr>
            <p:nvPr/>
          </p:nvSpPr>
          <p:spPr bwMode="auto">
            <a:xfrm flipH="1">
              <a:off x="4105" y="1117"/>
              <a:ext cx="90" cy="181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539083" name="Text Box 11"/>
          <p:cNvSpPr txBox="1">
            <a:spLocks noChangeArrowheads="1"/>
          </p:cNvSpPr>
          <p:nvPr/>
        </p:nvSpPr>
        <p:spPr bwMode="auto">
          <a:xfrm>
            <a:off x="3582988" y="2941638"/>
            <a:ext cx="215956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港澳地区</a:t>
            </a:r>
            <a:r>
              <a:rPr lang="en-US" altLang="zh-CN" sz="2800">
                <a:solidFill>
                  <a:schemeClr val="bg1"/>
                </a:solidFill>
                <a:latin typeface="+mn-ea"/>
                <a:ea typeface="+mn-ea"/>
              </a:rPr>
              <a:t>74%</a:t>
            </a:r>
          </a:p>
        </p:txBody>
      </p:sp>
      <p:sp>
        <p:nvSpPr>
          <p:cNvPr id="34820" name="Rectangle 13"/>
          <p:cNvSpPr>
            <a:spLocks noChangeArrowheads="1"/>
          </p:cNvSpPr>
          <p:nvPr/>
        </p:nvSpPr>
        <p:spPr bwMode="auto">
          <a:xfrm>
            <a:off x="3060737" y="4932363"/>
            <a:ext cx="48529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珠江三角洲外资的主要来源地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539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0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4763" y="750911"/>
            <a:ext cx="11720512" cy="3567113"/>
            <a:chOff x="-99" y="384"/>
            <a:chExt cx="5859" cy="2379"/>
          </a:xfrm>
        </p:grpSpPr>
        <p:sp>
          <p:nvSpPr>
            <p:cNvPr id="5127" name="Text Box 102"/>
            <p:cNvSpPr txBox="1">
              <a:spLocks noChangeArrowheads="1"/>
            </p:cNvSpPr>
            <p:nvPr/>
          </p:nvSpPr>
          <p:spPr bwMode="auto">
            <a:xfrm>
              <a:off x="1200" y="2496"/>
              <a:ext cx="2287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珠江三角洲和全国人均</a:t>
              </a:r>
              <a:r>
                <a:rPr lang="en-US" altLang="zh-CN" sz="2000">
                  <a:latin typeface="微软雅黑" pitchFamily="34" charset="-122"/>
                  <a:ea typeface="微软雅黑" pitchFamily="34" charset="-122"/>
                </a:rPr>
                <a:t>GDP</a:t>
              </a:r>
              <a:r>
                <a:rPr lang="zh-CN" altLang="en-US" sz="2000">
                  <a:latin typeface="微软雅黑" pitchFamily="34" charset="-122"/>
                  <a:ea typeface="微软雅黑" pitchFamily="34" charset="-122"/>
                </a:rPr>
                <a:t>增长曲线图</a:t>
              </a:r>
            </a:p>
          </p:txBody>
        </p:sp>
        <p:grpSp>
          <p:nvGrpSpPr>
            <p:cNvPr id="5128" name="Group 4"/>
            <p:cNvGrpSpPr>
              <a:grpSpLocks/>
            </p:cNvGrpSpPr>
            <p:nvPr/>
          </p:nvGrpSpPr>
          <p:grpSpPr bwMode="auto">
            <a:xfrm>
              <a:off x="-99" y="384"/>
              <a:ext cx="5859" cy="2201"/>
              <a:chOff x="-99" y="528"/>
              <a:chExt cx="5859" cy="2201"/>
            </a:xfrm>
          </p:grpSpPr>
          <p:grpSp>
            <p:nvGrpSpPr>
              <p:cNvPr id="5129" name="Group 5"/>
              <p:cNvGrpSpPr>
                <a:grpSpLocks/>
              </p:cNvGrpSpPr>
              <p:nvPr/>
            </p:nvGrpSpPr>
            <p:grpSpPr bwMode="auto">
              <a:xfrm>
                <a:off x="-99" y="528"/>
                <a:ext cx="5859" cy="2201"/>
                <a:chOff x="-68" y="-1"/>
                <a:chExt cx="5859" cy="2201"/>
              </a:xfrm>
            </p:grpSpPr>
            <p:grpSp>
              <p:nvGrpSpPr>
                <p:cNvPr id="5132" name="Group 52"/>
                <p:cNvGrpSpPr>
                  <a:grpSpLocks/>
                </p:cNvGrpSpPr>
                <p:nvPr/>
              </p:nvGrpSpPr>
              <p:grpSpPr bwMode="auto">
                <a:xfrm>
                  <a:off x="576" y="1392"/>
                  <a:ext cx="4945" cy="590"/>
                  <a:chOff x="566" y="1117"/>
                  <a:chExt cx="4945" cy="590"/>
                </a:xfrm>
              </p:grpSpPr>
              <p:sp>
                <p:nvSpPr>
                  <p:cNvPr id="5205" name="Oval 53"/>
                  <p:cNvSpPr>
                    <a:spLocks noChangeArrowheads="1"/>
                  </p:cNvSpPr>
                  <p:nvPr/>
                </p:nvSpPr>
                <p:spPr bwMode="auto">
                  <a:xfrm>
                    <a:off x="566" y="1616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06" name="Oval 54"/>
                  <p:cNvSpPr>
                    <a:spLocks noChangeArrowheads="1"/>
                  </p:cNvSpPr>
                  <p:nvPr/>
                </p:nvSpPr>
                <p:spPr bwMode="auto">
                  <a:xfrm>
                    <a:off x="793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07" name="Oval 55"/>
                  <p:cNvSpPr>
                    <a:spLocks noChangeArrowheads="1"/>
                  </p:cNvSpPr>
                  <p:nvPr/>
                </p:nvSpPr>
                <p:spPr bwMode="auto">
                  <a:xfrm>
                    <a:off x="1065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08" name="Oval 56"/>
                  <p:cNvSpPr>
                    <a:spLocks noChangeArrowheads="1"/>
                  </p:cNvSpPr>
                  <p:nvPr/>
                </p:nvSpPr>
                <p:spPr bwMode="auto">
                  <a:xfrm>
                    <a:off x="1338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09" name="Oval 57"/>
                  <p:cNvSpPr>
                    <a:spLocks noChangeArrowheads="1"/>
                  </p:cNvSpPr>
                  <p:nvPr/>
                </p:nvSpPr>
                <p:spPr bwMode="auto">
                  <a:xfrm>
                    <a:off x="1610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0" name="Oval 58"/>
                  <p:cNvSpPr>
                    <a:spLocks noChangeArrowheads="1"/>
                  </p:cNvSpPr>
                  <p:nvPr/>
                </p:nvSpPr>
                <p:spPr bwMode="auto">
                  <a:xfrm>
                    <a:off x="1882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1" name="Oval 59"/>
                  <p:cNvSpPr>
                    <a:spLocks noChangeArrowheads="1"/>
                  </p:cNvSpPr>
                  <p:nvPr/>
                </p:nvSpPr>
                <p:spPr bwMode="auto">
                  <a:xfrm>
                    <a:off x="2154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2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2426" y="157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3" name="Oval 61"/>
                  <p:cNvSpPr>
                    <a:spLocks noChangeArrowheads="1"/>
                  </p:cNvSpPr>
                  <p:nvPr/>
                </p:nvSpPr>
                <p:spPr bwMode="auto">
                  <a:xfrm>
                    <a:off x="2698" y="1525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4" name="Oval 62"/>
                  <p:cNvSpPr>
                    <a:spLocks noChangeArrowheads="1"/>
                  </p:cNvSpPr>
                  <p:nvPr/>
                </p:nvSpPr>
                <p:spPr bwMode="auto">
                  <a:xfrm>
                    <a:off x="2970" y="1525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5" name="Oval 63"/>
                  <p:cNvSpPr>
                    <a:spLocks noChangeArrowheads="1"/>
                  </p:cNvSpPr>
                  <p:nvPr/>
                </p:nvSpPr>
                <p:spPr bwMode="auto">
                  <a:xfrm>
                    <a:off x="3197" y="1525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6" name="Oval 64"/>
                  <p:cNvSpPr>
                    <a:spLocks noChangeArrowheads="1"/>
                  </p:cNvSpPr>
                  <p:nvPr/>
                </p:nvSpPr>
                <p:spPr bwMode="auto">
                  <a:xfrm>
                    <a:off x="3469" y="1480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7" name="Oval 65"/>
                  <p:cNvSpPr>
                    <a:spLocks noChangeArrowheads="1"/>
                  </p:cNvSpPr>
                  <p:nvPr/>
                </p:nvSpPr>
                <p:spPr bwMode="auto">
                  <a:xfrm>
                    <a:off x="3742" y="1434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8" name="Oval 66"/>
                  <p:cNvSpPr>
                    <a:spLocks noChangeArrowheads="1"/>
                  </p:cNvSpPr>
                  <p:nvPr/>
                </p:nvSpPr>
                <p:spPr bwMode="auto">
                  <a:xfrm>
                    <a:off x="4014" y="1389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19" name="Oval 67"/>
                  <p:cNvSpPr>
                    <a:spLocks noChangeArrowheads="1"/>
                  </p:cNvSpPr>
                  <p:nvPr/>
                </p:nvSpPr>
                <p:spPr bwMode="auto">
                  <a:xfrm>
                    <a:off x="4286" y="1344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20" name="Oval 68"/>
                  <p:cNvSpPr>
                    <a:spLocks noChangeArrowheads="1"/>
                  </p:cNvSpPr>
                  <p:nvPr/>
                </p:nvSpPr>
                <p:spPr bwMode="auto">
                  <a:xfrm>
                    <a:off x="4603" y="1253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21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4876" y="1208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22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5148" y="1162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23" name="Freeform 71"/>
                  <p:cNvSpPr>
                    <a:spLocks/>
                  </p:cNvSpPr>
                  <p:nvPr/>
                </p:nvSpPr>
                <p:spPr bwMode="auto">
                  <a:xfrm>
                    <a:off x="612" y="1147"/>
                    <a:ext cx="4853" cy="514"/>
                  </a:xfrm>
                  <a:custGeom>
                    <a:avLst/>
                    <a:gdLst>
                      <a:gd name="T0" fmla="*/ 0 w 4853"/>
                      <a:gd name="T1" fmla="*/ 514 h 514"/>
                      <a:gd name="T2" fmla="*/ 227 w 4853"/>
                      <a:gd name="T3" fmla="*/ 469 h 514"/>
                      <a:gd name="T4" fmla="*/ 499 w 4853"/>
                      <a:gd name="T5" fmla="*/ 469 h 514"/>
                      <a:gd name="T6" fmla="*/ 1089 w 4853"/>
                      <a:gd name="T7" fmla="*/ 469 h 514"/>
                      <a:gd name="T8" fmla="*/ 1361 w 4853"/>
                      <a:gd name="T9" fmla="*/ 469 h 514"/>
                      <a:gd name="T10" fmla="*/ 1633 w 4853"/>
                      <a:gd name="T11" fmla="*/ 469 h 514"/>
                      <a:gd name="T12" fmla="*/ 1860 w 4853"/>
                      <a:gd name="T13" fmla="*/ 469 h 514"/>
                      <a:gd name="T14" fmla="*/ 2132 w 4853"/>
                      <a:gd name="T15" fmla="*/ 423 h 514"/>
                      <a:gd name="T16" fmla="*/ 2449 w 4853"/>
                      <a:gd name="T17" fmla="*/ 423 h 514"/>
                      <a:gd name="T18" fmla="*/ 2631 w 4853"/>
                      <a:gd name="T19" fmla="*/ 423 h 514"/>
                      <a:gd name="T20" fmla="*/ 2903 w 4853"/>
                      <a:gd name="T21" fmla="*/ 378 h 514"/>
                      <a:gd name="T22" fmla="*/ 3447 w 4853"/>
                      <a:gd name="T23" fmla="*/ 287 h 514"/>
                      <a:gd name="T24" fmla="*/ 3720 w 4853"/>
                      <a:gd name="T25" fmla="*/ 242 h 514"/>
                      <a:gd name="T26" fmla="*/ 4037 w 4853"/>
                      <a:gd name="T27" fmla="*/ 106 h 514"/>
                      <a:gd name="T28" fmla="*/ 4309 w 4853"/>
                      <a:gd name="T29" fmla="*/ 106 h 514"/>
                      <a:gd name="T30" fmla="*/ 4672 w 4853"/>
                      <a:gd name="T31" fmla="*/ 15 h 514"/>
                      <a:gd name="T32" fmla="*/ 4853 w 4853"/>
                      <a:gd name="T33" fmla="*/ 15 h 51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853"/>
                      <a:gd name="T52" fmla="*/ 0 h 514"/>
                      <a:gd name="T53" fmla="*/ 4853 w 4853"/>
                      <a:gd name="T54" fmla="*/ 514 h 51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853" h="514">
                        <a:moveTo>
                          <a:pt x="0" y="514"/>
                        </a:moveTo>
                        <a:cubicBezTo>
                          <a:pt x="72" y="495"/>
                          <a:pt x="144" y="476"/>
                          <a:pt x="227" y="469"/>
                        </a:cubicBezTo>
                        <a:cubicBezTo>
                          <a:pt x="310" y="462"/>
                          <a:pt x="355" y="469"/>
                          <a:pt x="499" y="469"/>
                        </a:cubicBezTo>
                        <a:cubicBezTo>
                          <a:pt x="643" y="469"/>
                          <a:pt x="945" y="469"/>
                          <a:pt x="1089" y="469"/>
                        </a:cubicBezTo>
                        <a:cubicBezTo>
                          <a:pt x="1233" y="469"/>
                          <a:pt x="1270" y="469"/>
                          <a:pt x="1361" y="469"/>
                        </a:cubicBezTo>
                        <a:cubicBezTo>
                          <a:pt x="1452" y="469"/>
                          <a:pt x="1550" y="469"/>
                          <a:pt x="1633" y="469"/>
                        </a:cubicBezTo>
                        <a:cubicBezTo>
                          <a:pt x="1716" y="469"/>
                          <a:pt x="1777" y="477"/>
                          <a:pt x="1860" y="469"/>
                        </a:cubicBezTo>
                        <a:cubicBezTo>
                          <a:pt x="1943" y="461"/>
                          <a:pt x="2034" y="431"/>
                          <a:pt x="2132" y="423"/>
                        </a:cubicBezTo>
                        <a:cubicBezTo>
                          <a:pt x="2230" y="415"/>
                          <a:pt x="2366" y="423"/>
                          <a:pt x="2449" y="423"/>
                        </a:cubicBezTo>
                        <a:cubicBezTo>
                          <a:pt x="2532" y="423"/>
                          <a:pt x="2555" y="431"/>
                          <a:pt x="2631" y="423"/>
                        </a:cubicBezTo>
                        <a:cubicBezTo>
                          <a:pt x="2707" y="415"/>
                          <a:pt x="2767" y="401"/>
                          <a:pt x="2903" y="378"/>
                        </a:cubicBezTo>
                        <a:cubicBezTo>
                          <a:pt x="3039" y="355"/>
                          <a:pt x="3311" y="310"/>
                          <a:pt x="3447" y="287"/>
                        </a:cubicBezTo>
                        <a:cubicBezTo>
                          <a:pt x="3583" y="264"/>
                          <a:pt x="3622" y="272"/>
                          <a:pt x="3720" y="242"/>
                        </a:cubicBezTo>
                        <a:cubicBezTo>
                          <a:pt x="3818" y="212"/>
                          <a:pt x="3939" y="129"/>
                          <a:pt x="4037" y="106"/>
                        </a:cubicBezTo>
                        <a:cubicBezTo>
                          <a:pt x="4135" y="83"/>
                          <a:pt x="4203" y="121"/>
                          <a:pt x="4309" y="106"/>
                        </a:cubicBezTo>
                        <a:cubicBezTo>
                          <a:pt x="4415" y="91"/>
                          <a:pt x="4581" y="30"/>
                          <a:pt x="4672" y="15"/>
                        </a:cubicBezTo>
                        <a:cubicBezTo>
                          <a:pt x="4763" y="0"/>
                          <a:pt x="4808" y="7"/>
                          <a:pt x="4853" y="15"/>
                        </a:cubicBezTo>
                      </a:path>
                    </a:pathLst>
                  </a:custGeom>
                  <a:noFill/>
                  <a:ln w="38100">
                    <a:solidFill>
                      <a:srgbClr val="FF0066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24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5420" y="1117"/>
                    <a:ext cx="91" cy="91"/>
                  </a:xfrm>
                  <a:prstGeom prst="ellipse">
                    <a:avLst/>
                  </a:prstGeom>
                  <a:solidFill>
                    <a:srgbClr val="F3053E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zh-CN" sz="2000">
                      <a:solidFill>
                        <a:srgbClr val="333333"/>
                      </a:solidFill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grpSp>
              <p:nvGrpSpPr>
                <p:cNvPr id="5133" name="Group 27"/>
                <p:cNvGrpSpPr>
                  <a:grpSpLocks/>
                </p:cNvGrpSpPr>
                <p:nvPr/>
              </p:nvGrpSpPr>
              <p:grpSpPr bwMode="auto">
                <a:xfrm>
                  <a:off x="-68" y="-1"/>
                  <a:ext cx="5859" cy="2201"/>
                  <a:chOff x="-68" y="-1"/>
                  <a:chExt cx="5859" cy="2201"/>
                </a:xfrm>
              </p:grpSpPr>
              <p:sp>
                <p:nvSpPr>
                  <p:cNvPr id="5134" name="Text Box 9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2" y="1933"/>
                    <a:ext cx="394" cy="2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solidFill>
                          <a:srgbClr val="333333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1980</a:t>
                    </a:r>
                  </a:p>
                </p:txBody>
              </p:sp>
              <p:sp>
                <p:nvSpPr>
                  <p:cNvPr id="5135" name="Text Box 9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28" y="1933"/>
                    <a:ext cx="394" cy="2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solidFill>
                          <a:srgbClr val="333333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1985</a:t>
                    </a:r>
                  </a:p>
                </p:txBody>
              </p:sp>
              <p:sp>
                <p:nvSpPr>
                  <p:cNvPr id="513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4" y="1933"/>
                    <a:ext cx="394" cy="2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solidFill>
                          <a:srgbClr val="333333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1990</a:t>
                    </a:r>
                  </a:p>
                </p:txBody>
              </p:sp>
              <p:sp>
                <p:nvSpPr>
                  <p:cNvPr id="5137" name="Text Box 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95" y="1933"/>
                    <a:ext cx="394" cy="2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solidFill>
                          <a:srgbClr val="333333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1995</a:t>
                    </a:r>
                  </a:p>
                </p:txBody>
              </p:sp>
              <p:grpSp>
                <p:nvGrpSpPr>
                  <p:cNvPr id="5138" name="Group 32"/>
                  <p:cNvGrpSpPr>
                    <a:grpSpLocks/>
                  </p:cNvGrpSpPr>
                  <p:nvPr/>
                </p:nvGrpSpPr>
                <p:grpSpPr bwMode="auto">
                  <a:xfrm>
                    <a:off x="371" y="-1"/>
                    <a:ext cx="5420" cy="1977"/>
                    <a:chOff x="371" y="-1"/>
                    <a:chExt cx="5420" cy="1977"/>
                  </a:xfrm>
                </p:grpSpPr>
                <p:grpSp>
                  <p:nvGrpSpPr>
                    <p:cNvPr id="5148" name="Group 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1" y="-1"/>
                      <a:ext cx="5420" cy="1977"/>
                      <a:chOff x="371" y="-1"/>
                      <a:chExt cx="5420" cy="1977"/>
                    </a:xfrm>
                  </p:grpSpPr>
                  <p:grpSp>
                    <p:nvGrpSpPr>
                      <p:cNvPr id="5171" name="Group 4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1" y="1888"/>
                        <a:ext cx="5420" cy="70"/>
                        <a:chOff x="371" y="1859"/>
                        <a:chExt cx="5420" cy="99"/>
                      </a:xfrm>
                    </p:grpSpPr>
                    <p:sp>
                      <p:nvSpPr>
                        <p:cNvPr id="5184" name="Line 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71" y="1956"/>
                          <a:ext cx="5420" cy="2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5" name="Line 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574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6" name="Line 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846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7" name="Line 1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1118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8" name="Line 1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1391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9" name="Line 1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1663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0" name="Line 1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1935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1" name="Line 1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2207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2" name="Line 1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2479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3" name="Line 1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2751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4" name="Line 1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023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5" name="Line 1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023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6" name="Line 1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297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7" name="Line 2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569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8" name="Line 2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3842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9" name="Line 2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4114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0" name="Line 2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4386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1" name="Line 2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4658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2" name="Line 2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4930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3" name="Line 2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5202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4" name="Line 2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16200000" flipV="1">
                          <a:off x="5474" y="1905"/>
                          <a:ext cx="91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72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4" y="-1"/>
                        <a:ext cx="92" cy="1977"/>
                        <a:chOff x="384" y="-1"/>
                        <a:chExt cx="98" cy="1977"/>
                      </a:xfrm>
                    </p:grpSpPr>
                    <p:sp>
                      <p:nvSpPr>
                        <p:cNvPr id="5173" name="Line 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760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4" name="Line 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384" y="-1"/>
                          <a:ext cx="1" cy="1977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5" name="Line 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615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6" name="Line 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433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7" name="Line 3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252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8" name="Line 3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070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79" name="Line 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889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0" name="Line 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708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1" name="Line 3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526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2" name="Line 35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345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83" name="Line 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93" y="163"/>
                          <a:ext cx="89" cy="0"/>
                        </a:xfrm>
                        <a:prstGeom prst="line">
                          <a:avLst/>
                        </a:prstGeom>
                        <a:noFill/>
                        <a:ln w="571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 xmlns="">
                              <a:noFill/>
                            </a14:hiddenFill>
                          </a:ext>
                        </a:extLst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5149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12" y="300"/>
                      <a:ext cx="4899" cy="1633"/>
                      <a:chOff x="566" y="-63"/>
                      <a:chExt cx="4899" cy="1633"/>
                    </a:xfrm>
                  </p:grpSpPr>
                  <p:sp>
                    <p:nvSpPr>
                      <p:cNvPr id="5150" name="Freeform 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612" y="-17"/>
                        <a:ext cx="4808" cy="1542"/>
                      </a:xfrm>
                      <a:custGeom>
                        <a:avLst/>
                        <a:gdLst>
                          <a:gd name="T0" fmla="*/ 0 w 4808"/>
                          <a:gd name="T1" fmla="*/ 1542 h 1542"/>
                          <a:gd name="T2" fmla="*/ 227 w 4808"/>
                          <a:gd name="T3" fmla="*/ 1497 h 1542"/>
                          <a:gd name="T4" fmla="*/ 499 w 4808"/>
                          <a:gd name="T5" fmla="*/ 1497 h 1542"/>
                          <a:gd name="T6" fmla="*/ 771 w 4808"/>
                          <a:gd name="T7" fmla="*/ 1451 h 1542"/>
                          <a:gd name="T8" fmla="*/ 1089 w 4808"/>
                          <a:gd name="T9" fmla="*/ 1451 h 1542"/>
                          <a:gd name="T10" fmla="*/ 1315 w 4808"/>
                          <a:gd name="T11" fmla="*/ 1406 h 1542"/>
                          <a:gd name="T12" fmla="*/ 1633 w 4808"/>
                          <a:gd name="T13" fmla="*/ 1315 h 1542"/>
                          <a:gd name="T14" fmla="*/ 1814 w 4808"/>
                          <a:gd name="T15" fmla="*/ 1315 h 1542"/>
                          <a:gd name="T16" fmla="*/ 2132 w 4808"/>
                          <a:gd name="T17" fmla="*/ 1315 h 1542"/>
                          <a:gd name="T18" fmla="*/ 2359 w 4808"/>
                          <a:gd name="T19" fmla="*/ 1270 h 1542"/>
                          <a:gd name="T20" fmla="*/ 2631 w 4808"/>
                          <a:gd name="T21" fmla="*/ 1225 h 1542"/>
                          <a:gd name="T22" fmla="*/ 2903 w 4808"/>
                          <a:gd name="T23" fmla="*/ 1179 h 1542"/>
                          <a:gd name="T24" fmla="*/ 3175 w 4808"/>
                          <a:gd name="T25" fmla="*/ 1043 h 1542"/>
                          <a:gd name="T26" fmla="*/ 3447 w 4808"/>
                          <a:gd name="T27" fmla="*/ 862 h 1542"/>
                          <a:gd name="T28" fmla="*/ 3810 w 4808"/>
                          <a:gd name="T29" fmla="*/ 590 h 1542"/>
                          <a:gd name="T30" fmla="*/ 3992 w 4808"/>
                          <a:gd name="T31" fmla="*/ 408 h 1542"/>
                          <a:gd name="T32" fmla="*/ 4264 w 4808"/>
                          <a:gd name="T33" fmla="*/ 318 h 1542"/>
                          <a:gd name="T34" fmla="*/ 4536 w 4808"/>
                          <a:gd name="T35" fmla="*/ 136 h 1542"/>
                          <a:gd name="T36" fmla="*/ 4808 w 4808"/>
                          <a:gd name="T37" fmla="*/ 0 h 1542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4808"/>
                          <a:gd name="T58" fmla="*/ 0 h 1542"/>
                          <a:gd name="T59" fmla="*/ 4808 w 4808"/>
                          <a:gd name="T60" fmla="*/ 1542 h 1542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4808" h="1542">
                            <a:moveTo>
                              <a:pt x="0" y="1542"/>
                            </a:moveTo>
                            <a:cubicBezTo>
                              <a:pt x="72" y="1523"/>
                              <a:pt x="144" y="1504"/>
                              <a:pt x="227" y="1497"/>
                            </a:cubicBezTo>
                            <a:cubicBezTo>
                              <a:pt x="310" y="1490"/>
                              <a:pt x="408" y="1505"/>
                              <a:pt x="499" y="1497"/>
                            </a:cubicBezTo>
                            <a:cubicBezTo>
                              <a:pt x="590" y="1489"/>
                              <a:pt x="673" y="1459"/>
                              <a:pt x="771" y="1451"/>
                            </a:cubicBezTo>
                            <a:cubicBezTo>
                              <a:pt x="869" y="1443"/>
                              <a:pt x="998" y="1459"/>
                              <a:pt x="1089" y="1451"/>
                            </a:cubicBezTo>
                            <a:cubicBezTo>
                              <a:pt x="1180" y="1443"/>
                              <a:pt x="1224" y="1429"/>
                              <a:pt x="1315" y="1406"/>
                            </a:cubicBezTo>
                            <a:cubicBezTo>
                              <a:pt x="1406" y="1383"/>
                              <a:pt x="1550" y="1330"/>
                              <a:pt x="1633" y="1315"/>
                            </a:cubicBezTo>
                            <a:cubicBezTo>
                              <a:pt x="1716" y="1300"/>
                              <a:pt x="1731" y="1315"/>
                              <a:pt x="1814" y="1315"/>
                            </a:cubicBezTo>
                            <a:cubicBezTo>
                              <a:pt x="1897" y="1315"/>
                              <a:pt x="2041" y="1323"/>
                              <a:pt x="2132" y="1315"/>
                            </a:cubicBezTo>
                            <a:cubicBezTo>
                              <a:pt x="2223" y="1307"/>
                              <a:pt x="2276" y="1285"/>
                              <a:pt x="2359" y="1270"/>
                            </a:cubicBezTo>
                            <a:cubicBezTo>
                              <a:pt x="2442" y="1255"/>
                              <a:pt x="2540" y="1240"/>
                              <a:pt x="2631" y="1225"/>
                            </a:cubicBezTo>
                            <a:cubicBezTo>
                              <a:pt x="2722" y="1210"/>
                              <a:pt x="2812" y="1209"/>
                              <a:pt x="2903" y="1179"/>
                            </a:cubicBezTo>
                            <a:cubicBezTo>
                              <a:pt x="2994" y="1149"/>
                              <a:pt x="3084" y="1096"/>
                              <a:pt x="3175" y="1043"/>
                            </a:cubicBezTo>
                            <a:cubicBezTo>
                              <a:pt x="3266" y="990"/>
                              <a:pt x="3341" y="937"/>
                              <a:pt x="3447" y="862"/>
                            </a:cubicBezTo>
                            <a:cubicBezTo>
                              <a:pt x="3553" y="787"/>
                              <a:pt x="3719" y="666"/>
                              <a:pt x="3810" y="590"/>
                            </a:cubicBezTo>
                            <a:cubicBezTo>
                              <a:pt x="3901" y="514"/>
                              <a:pt x="3916" y="453"/>
                              <a:pt x="3992" y="408"/>
                            </a:cubicBezTo>
                            <a:cubicBezTo>
                              <a:pt x="4068" y="363"/>
                              <a:pt x="4173" y="363"/>
                              <a:pt x="4264" y="318"/>
                            </a:cubicBezTo>
                            <a:cubicBezTo>
                              <a:pt x="4355" y="273"/>
                              <a:pt x="4445" y="189"/>
                              <a:pt x="4536" y="136"/>
                            </a:cubicBezTo>
                            <a:cubicBezTo>
                              <a:pt x="4627" y="83"/>
                              <a:pt x="4717" y="41"/>
                              <a:pt x="4808" y="0"/>
                            </a:cubicBezTo>
                          </a:path>
                        </a:pathLst>
                      </a:custGeom>
                      <a:noFill/>
                      <a:ln w="38100">
                        <a:solidFill>
                          <a:srgbClr val="009900"/>
                        </a:solidFill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5151" name="Group 7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66" y="-63"/>
                        <a:ext cx="4899" cy="1633"/>
                        <a:chOff x="566" y="-63"/>
                        <a:chExt cx="4899" cy="1633"/>
                      </a:xfrm>
                    </p:grpSpPr>
                    <p:sp>
                      <p:nvSpPr>
                        <p:cNvPr id="5152" name="Oval 7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66" y="1479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3" name="Oval 7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793" y="1433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4" name="Oval 7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065" y="1433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5" name="Oval 7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338" y="1388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6" name="Oval 8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610" y="1388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7" name="Oval 8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82" y="1343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8" name="Oval 8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154" y="1297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59" name="Oval 8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26" y="1252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0" name="Oval 8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698" y="1252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1" name="Oval 8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970" y="1206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2" name="Oval 8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97" y="1161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3" name="Oval 8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469" y="1116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4" name="Oval 8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742" y="980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5" name="Oval 8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014" y="798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6" name="Oval 9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286" y="617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7" name="Oval 9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558" y="345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8" name="Oval 92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4830" y="254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69" name="Oval 93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102" y="73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  <p:sp>
                      <p:nvSpPr>
                        <p:cNvPr id="5170" name="Oval 9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5374" y="-63"/>
                          <a:ext cx="91" cy="91"/>
                        </a:xfrm>
                        <a:prstGeom prst="ellipse">
                          <a:avLst/>
                        </a:prstGeom>
                        <a:solidFill>
                          <a:srgbClr val="66FF33"/>
                        </a:solidFill>
                        <a:ln w="9525" algn="ctr">
                          <a:solidFill>
                            <a:srgbClr val="66FF33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 wrap="none" anchor="ctr"/>
                        <a:lstStyle/>
                        <a:p>
                          <a:pPr eaLnBrk="1" hangingPunct="1"/>
                          <a:endParaRPr lang="zh-CN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</a:endParaRPr>
                        </a:p>
                      </p:txBody>
                    </p:sp>
                  </p:grpSp>
                </p:grpSp>
              </p:grpSp>
              <p:grpSp>
                <p:nvGrpSpPr>
                  <p:cNvPr id="5139" name="Group 90"/>
                  <p:cNvGrpSpPr>
                    <a:grpSpLocks/>
                  </p:cNvGrpSpPr>
                  <p:nvPr/>
                </p:nvGrpSpPr>
                <p:grpSpPr bwMode="auto">
                  <a:xfrm>
                    <a:off x="-68" y="12"/>
                    <a:ext cx="1104" cy="1797"/>
                    <a:chOff x="-68" y="12"/>
                    <a:chExt cx="1104" cy="1797"/>
                  </a:xfrm>
                </p:grpSpPr>
                <p:grpSp>
                  <p:nvGrpSpPr>
                    <p:cNvPr id="5141" name="Group 10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68" y="90"/>
                      <a:ext cx="492" cy="1719"/>
                      <a:chOff x="-68" y="90"/>
                      <a:chExt cx="492" cy="1719"/>
                    </a:xfrm>
                  </p:grpSpPr>
                  <p:sp>
                    <p:nvSpPr>
                      <p:cNvPr id="5143" name="Text Box 47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45" y="816"/>
                        <a:ext cx="469" cy="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  <a:cs typeface="Arial Unicode MS" pitchFamily="34" charset="-122"/>
                          </a:rPr>
                          <a:t>15000</a:t>
                        </a:r>
                      </a:p>
                    </p:txBody>
                  </p:sp>
                  <p:sp>
                    <p:nvSpPr>
                      <p:cNvPr id="5144" name="Text Box 48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47" y="1179"/>
                        <a:ext cx="469" cy="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  <a:cs typeface="Arial Unicode MS" pitchFamily="34" charset="-122"/>
                          </a:rPr>
                          <a:t>10000</a:t>
                        </a:r>
                      </a:p>
                    </p:txBody>
                  </p:sp>
                  <p:sp>
                    <p:nvSpPr>
                      <p:cNvPr id="5145" name="Text Box 4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66" y="90"/>
                        <a:ext cx="469" cy="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  <a:cs typeface="Arial Unicode MS" pitchFamily="34" charset="-122"/>
                          </a:rPr>
                          <a:t>25000</a:t>
                        </a:r>
                      </a:p>
                    </p:txBody>
                  </p:sp>
                  <p:sp>
                    <p:nvSpPr>
                      <p:cNvPr id="5146" name="Text Box 5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7" y="1542"/>
                        <a:ext cx="394" cy="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  <a:cs typeface="Arial Unicode MS" pitchFamily="34" charset="-122"/>
                          </a:rPr>
                          <a:t>5000</a:t>
                        </a:r>
                      </a:p>
                    </p:txBody>
                  </p:sp>
                  <p:sp>
                    <p:nvSpPr>
                      <p:cNvPr id="5147" name="Text Box 5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-68" y="469"/>
                        <a:ext cx="469" cy="2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 algn="ctr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>
                        <a:spAutoFit/>
                      </a:bodyPr>
                      <a:lstStyle>
                        <a:lvl1pPr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1pPr>
                        <a:lvl2pPr marL="742950" indent="-28575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2pPr>
                        <a:lvl3pPr marL="11430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3pPr>
                        <a:lvl4pPr marL="16002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4pPr>
                        <a:lvl5pPr marL="2057400" indent="-228600"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5pPr>
                        <a:lvl6pPr marL="25146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6pPr>
                        <a:lvl7pPr marL="29718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7pPr>
                        <a:lvl8pPr marL="34290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8pPr>
                        <a:lvl9pPr marL="3886200" indent="-228600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defRPr sz="2400">
                            <a:solidFill>
                              <a:schemeClr val="tx1"/>
                            </a:solidFill>
                            <a:latin typeface="Arial" charset="0"/>
                            <a:ea typeface="宋体" pitchFamily="2" charset="-122"/>
                          </a:defRPr>
                        </a:lvl9pPr>
                      </a:lstStyle>
                      <a:p>
                        <a:pPr eaLnBrk="1" hangingPunct="1"/>
                        <a:r>
                          <a:rPr lang="en-US" altLang="zh-CN" sz="2000">
                            <a:solidFill>
                              <a:srgbClr val="333333"/>
                            </a:solidFill>
                            <a:latin typeface="微软雅黑" pitchFamily="34" charset="-122"/>
                            <a:ea typeface="微软雅黑" pitchFamily="34" charset="-122"/>
                            <a:cs typeface="Arial Unicode MS" pitchFamily="34" charset="-122"/>
                          </a:rPr>
                          <a:t>20000</a:t>
                        </a:r>
                      </a:p>
                    </p:txBody>
                  </p:sp>
                </p:grpSp>
                <p:sp>
                  <p:nvSpPr>
                    <p:cNvPr id="5142" name="Text Box 10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31" y="12"/>
                      <a:ext cx="605" cy="26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 xmlns="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xmlns="" w="9525" algn="ctr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>
                      <a:lvl1pPr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eaLnBrk="1" hangingPunct="1"/>
                      <a:r>
                        <a:rPr lang="zh-CN" altLang="en-US" sz="2000">
                          <a:latin typeface="微软雅黑" pitchFamily="34" charset="-122"/>
                          <a:ea typeface="微软雅黑" pitchFamily="34" charset="-122"/>
                        </a:rPr>
                        <a:t>单位：元</a:t>
                      </a:r>
                    </a:p>
                  </p:txBody>
                </p:sp>
              </p:grpSp>
              <p:sp>
                <p:nvSpPr>
                  <p:cNvPr id="5140" name="Text Box 10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83" y="1917"/>
                    <a:ext cx="349" cy="2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 algn="ctr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Arial" charset="0"/>
                        <a:ea typeface="宋体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000">
                        <a:solidFill>
                          <a:srgbClr val="333333"/>
                        </a:solidFill>
                        <a:latin typeface="微软雅黑" pitchFamily="34" charset="-122"/>
                        <a:ea typeface="微软雅黑" pitchFamily="34" charset="-122"/>
                      </a:rPr>
                      <a:t>年份</a:t>
                    </a:r>
                  </a:p>
                </p:txBody>
              </p:sp>
            </p:grpSp>
          </p:grpSp>
          <p:sp>
            <p:nvSpPr>
              <p:cNvPr id="5130" name="Text Box 103"/>
              <p:cNvSpPr txBox="1">
                <a:spLocks noChangeArrowheads="1"/>
              </p:cNvSpPr>
              <p:nvPr/>
            </p:nvSpPr>
            <p:spPr bwMode="auto">
              <a:xfrm>
                <a:off x="5196" y="1632"/>
                <a:ext cx="349" cy="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3300"/>
                    </a:solidFill>
                    <a:latin typeface="微软雅黑" pitchFamily="34" charset="-122"/>
                    <a:ea typeface="微软雅黑" pitchFamily="34" charset="-122"/>
                  </a:rPr>
                  <a:t>全国</a:t>
                </a:r>
              </a:p>
            </p:txBody>
          </p:sp>
          <p:sp>
            <p:nvSpPr>
              <p:cNvPr id="5131" name="Text Box 104"/>
              <p:cNvSpPr txBox="1">
                <a:spLocks noChangeArrowheads="1"/>
              </p:cNvSpPr>
              <p:nvPr/>
            </p:nvSpPr>
            <p:spPr bwMode="auto">
              <a:xfrm>
                <a:off x="4684" y="624"/>
                <a:ext cx="733" cy="2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FF3300"/>
                    </a:solidFill>
                    <a:latin typeface="微软雅黑" pitchFamily="34" charset="-122"/>
                    <a:ea typeface="微软雅黑" pitchFamily="34" charset="-122"/>
                  </a:rPr>
                  <a:t>珠江三角洲</a:t>
                </a:r>
              </a:p>
            </p:txBody>
          </p:sp>
        </p:grpSp>
      </p:grpSp>
      <p:sp>
        <p:nvSpPr>
          <p:cNvPr id="946277" name="Text Box 101"/>
          <p:cNvSpPr txBox="1">
            <a:spLocks noChangeArrowheads="1"/>
          </p:cNvSpPr>
          <p:nvPr/>
        </p:nvSpPr>
        <p:spPr bwMode="auto">
          <a:xfrm>
            <a:off x="661974" y="4768440"/>
            <a:ext cx="49942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99"/>
                </a:solidFill>
                <a:latin typeface="+mn-ea"/>
                <a:ea typeface="+mn-ea"/>
              </a:rPr>
              <a:t>增长速度高于全国</a:t>
            </a:r>
          </a:p>
        </p:txBody>
      </p:sp>
      <p:sp>
        <p:nvSpPr>
          <p:cNvPr id="946278" name="Text Box 102"/>
          <p:cNvSpPr txBox="1">
            <a:spLocks noChangeArrowheads="1"/>
          </p:cNvSpPr>
          <p:nvPr/>
        </p:nvSpPr>
        <p:spPr bwMode="auto">
          <a:xfrm>
            <a:off x="3240757" y="5544343"/>
            <a:ext cx="2762914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经济发展速度快</a:t>
            </a:r>
          </a:p>
        </p:txBody>
      </p:sp>
      <p:sp>
        <p:nvSpPr>
          <p:cNvPr id="5125" name="Text Box 103"/>
          <p:cNvSpPr txBox="1">
            <a:spLocks noChangeArrowheads="1"/>
          </p:cNvSpPr>
          <p:nvPr/>
        </p:nvSpPr>
        <p:spPr bwMode="auto">
          <a:xfrm>
            <a:off x="661974" y="5544343"/>
            <a:ext cx="2699971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+mn-ea"/>
                <a:ea typeface="+mn-ea"/>
              </a:rPr>
              <a:t>经济发展特点</a:t>
            </a:r>
            <a:r>
              <a:rPr lang="en-US" altLang="zh-CN" sz="2800">
                <a:latin typeface="+mn-ea"/>
                <a:ea typeface="+mn-ea"/>
              </a:rPr>
              <a:t>:</a:t>
            </a:r>
          </a:p>
        </p:txBody>
      </p:sp>
      <p:sp>
        <p:nvSpPr>
          <p:cNvPr id="5126" name="Text Box 104"/>
          <p:cNvSpPr txBox="1">
            <a:spLocks noChangeArrowheads="1"/>
          </p:cNvSpPr>
          <p:nvPr/>
        </p:nvSpPr>
        <p:spPr bwMode="auto">
          <a:xfrm>
            <a:off x="4096788" y="287759"/>
            <a:ext cx="3176417" cy="523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+mn-ea"/>
                <a:ea typeface="+mn-ea"/>
              </a:rPr>
              <a:t>发达的外向型经济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6277" grpId="0"/>
      <p:bldP spid="94627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/>
          <p:cNvSpPr>
            <a:spLocks noChangeArrowheads="1"/>
          </p:cNvSpPr>
          <p:nvPr/>
        </p:nvSpPr>
        <p:spPr bwMode="auto">
          <a:xfrm>
            <a:off x="3240757" y="722313"/>
            <a:ext cx="1520825" cy="7794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113881" y="51916"/>
            <a:ext cx="1979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珠江三角洲</a:t>
            </a:r>
          </a:p>
        </p:txBody>
      </p:sp>
      <p:sp>
        <p:nvSpPr>
          <p:cNvPr id="35844" name="AutoShape 4"/>
          <p:cNvSpPr>
            <a:spLocks noChangeArrowheads="1"/>
          </p:cNvSpPr>
          <p:nvPr/>
        </p:nvSpPr>
        <p:spPr bwMode="auto">
          <a:xfrm>
            <a:off x="3235325" y="3036689"/>
            <a:ext cx="1520825" cy="779462"/>
          </a:xfrm>
          <a:prstGeom prst="smileyFace">
            <a:avLst>
              <a:gd name="adj" fmla="val 4653"/>
            </a:avLst>
          </a:prstGeom>
          <a:gradFill rotWithShape="1">
            <a:gsLst>
              <a:gs pos="0">
                <a:schemeClr val="bg1"/>
              </a:gs>
              <a:gs pos="100000">
                <a:srgbClr val="FF0066"/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>
              <a:latin typeface="+mn-ea"/>
              <a:ea typeface="+mn-ea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3227578" y="4083049"/>
            <a:ext cx="162083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333333"/>
                </a:solidFill>
                <a:latin typeface="+mn-ea"/>
                <a:ea typeface="+mn-ea"/>
              </a:rPr>
              <a:t>港澳地区</a:t>
            </a:r>
          </a:p>
        </p:txBody>
      </p:sp>
      <p:sp>
        <p:nvSpPr>
          <p:cNvPr id="1540102" name="Text Box 6"/>
          <p:cNvSpPr txBox="1">
            <a:spLocks noChangeArrowheads="1"/>
          </p:cNvSpPr>
          <p:nvPr/>
        </p:nvSpPr>
        <p:spPr bwMode="auto">
          <a:xfrm>
            <a:off x="1779588" y="1538288"/>
            <a:ext cx="4113212" cy="519112"/>
          </a:xfrm>
          <a:prstGeom prst="rect">
            <a:avLst/>
          </a:prstGeom>
          <a:solidFill>
            <a:srgbClr val="DAFD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产品的加工、制造和装配</a:t>
            </a:r>
          </a:p>
        </p:txBody>
      </p:sp>
      <p:sp>
        <p:nvSpPr>
          <p:cNvPr id="1540103" name="Text Box 7"/>
          <p:cNvSpPr txBox="1">
            <a:spLocks noChangeArrowheads="1"/>
          </p:cNvSpPr>
          <p:nvPr/>
        </p:nvSpPr>
        <p:spPr bwMode="auto">
          <a:xfrm>
            <a:off x="1690687" y="4867275"/>
            <a:ext cx="4610409" cy="1373188"/>
          </a:xfrm>
          <a:prstGeom prst="rect">
            <a:avLst/>
          </a:prstGeom>
          <a:solidFill>
            <a:srgbClr val="DAFD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承接海外订单、样品</a:t>
            </a:r>
            <a:r>
              <a:rPr lang="zh-CN" altLang="en-US" sz="2800" smtClean="0">
                <a:solidFill>
                  <a:srgbClr val="0000FF"/>
                </a:solidFill>
                <a:latin typeface="+mn-ea"/>
                <a:ea typeface="+mn-ea"/>
              </a:rPr>
              <a:t>制造</a:t>
            </a:r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、新产品新工艺开发</a:t>
            </a:r>
            <a:r>
              <a:rPr lang="zh-CN" altLang="en-US" sz="2800" smtClean="0">
                <a:solidFill>
                  <a:srgbClr val="0000FF"/>
                </a:solidFill>
                <a:latin typeface="+mn-ea"/>
                <a:ea typeface="+mn-ea"/>
              </a:rPr>
              <a:t>、原材料</a:t>
            </a:r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元器件的供应。</a:t>
            </a:r>
          </a:p>
        </p:txBody>
      </p:sp>
      <p:sp>
        <p:nvSpPr>
          <p:cNvPr id="1540104" name="WordArt 8"/>
          <p:cNvSpPr>
            <a:spLocks noChangeArrowheads="1" noChangeShapeType="1" noTextEdit="1"/>
          </p:cNvSpPr>
          <p:nvPr/>
        </p:nvSpPr>
        <p:spPr bwMode="auto">
          <a:xfrm>
            <a:off x="6445113" y="861383"/>
            <a:ext cx="805624" cy="674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ea typeface="+mn-ea"/>
              </a:rPr>
              <a:t>产</a:t>
            </a:r>
          </a:p>
        </p:txBody>
      </p:sp>
      <p:sp>
        <p:nvSpPr>
          <p:cNvPr id="1540105" name="WordArt 9"/>
          <p:cNvSpPr>
            <a:spLocks noChangeArrowheads="1" noChangeShapeType="1" noTextEdit="1"/>
          </p:cNvSpPr>
          <p:nvPr/>
        </p:nvSpPr>
        <p:spPr bwMode="auto">
          <a:xfrm>
            <a:off x="6537188" y="5088896"/>
            <a:ext cx="805624" cy="6743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19050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76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+mn-ea"/>
                <a:ea typeface="+mn-ea"/>
              </a:rPr>
              <a:t>销</a:t>
            </a:r>
          </a:p>
        </p:txBody>
      </p:sp>
      <p:grpSp>
        <p:nvGrpSpPr>
          <p:cNvPr id="1540106" name="Group 10"/>
          <p:cNvGrpSpPr>
            <a:grpSpLocks/>
          </p:cNvGrpSpPr>
          <p:nvPr/>
        </p:nvGrpSpPr>
        <p:grpSpPr bwMode="auto">
          <a:xfrm>
            <a:off x="7528123" y="654050"/>
            <a:ext cx="2166937" cy="544513"/>
            <a:chOff x="3606" y="436"/>
            <a:chExt cx="1084" cy="363"/>
          </a:xfrm>
        </p:grpSpPr>
        <p:sp>
          <p:nvSpPr>
            <p:cNvPr id="35857" name="Text Box 11"/>
            <p:cNvSpPr txBox="1">
              <a:spLocks noChangeArrowheads="1"/>
            </p:cNvSpPr>
            <p:nvPr/>
          </p:nvSpPr>
          <p:spPr bwMode="auto">
            <a:xfrm>
              <a:off x="4418" y="436"/>
              <a:ext cx="27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+mn-ea"/>
                  <a:ea typeface="+mn-ea"/>
                </a:rPr>
                <a:t>厂</a:t>
              </a:r>
            </a:p>
          </p:txBody>
        </p:sp>
        <p:sp>
          <p:nvSpPr>
            <p:cNvPr id="35858" name="Line 12"/>
            <p:cNvSpPr>
              <a:spLocks noChangeShapeType="1"/>
            </p:cNvSpPr>
            <p:nvPr/>
          </p:nvSpPr>
          <p:spPr bwMode="auto">
            <a:xfrm>
              <a:off x="3606" y="799"/>
              <a:ext cx="81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grpSp>
        <p:nvGrpSpPr>
          <p:cNvPr id="1540109" name="Group 13"/>
          <p:cNvGrpSpPr>
            <a:grpSpLocks/>
          </p:cNvGrpSpPr>
          <p:nvPr/>
        </p:nvGrpSpPr>
        <p:grpSpPr bwMode="auto">
          <a:xfrm>
            <a:off x="7528123" y="4949825"/>
            <a:ext cx="2085975" cy="523875"/>
            <a:chOff x="3696" y="3022"/>
            <a:chExt cx="1043" cy="349"/>
          </a:xfrm>
        </p:grpSpPr>
        <p:sp>
          <p:nvSpPr>
            <p:cNvPr id="35855" name="Text Box 14"/>
            <p:cNvSpPr txBox="1">
              <a:spLocks noChangeArrowheads="1"/>
            </p:cNvSpPr>
            <p:nvPr/>
          </p:nvSpPr>
          <p:spPr bwMode="auto">
            <a:xfrm>
              <a:off x="4467" y="3022"/>
              <a:ext cx="272" cy="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+mn-ea"/>
                  <a:ea typeface="+mn-ea"/>
                </a:rPr>
                <a:t>店</a:t>
              </a:r>
            </a:p>
          </p:txBody>
        </p:sp>
        <p:sp>
          <p:nvSpPr>
            <p:cNvPr id="35856" name="Line 15"/>
            <p:cNvSpPr>
              <a:spLocks noChangeShapeType="1"/>
            </p:cNvSpPr>
            <p:nvPr/>
          </p:nvSpPr>
          <p:spPr bwMode="auto">
            <a:xfrm>
              <a:off x="3696" y="3339"/>
              <a:ext cx="816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1540112" name="Text Box 16"/>
          <p:cNvSpPr txBox="1">
            <a:spLocks noChangeArrowheads="1"/>
          </p:cNvSpPr>
          <p:nvPr/>
        </p:nvSpPr>
        <p:spPr bwMode="auto">
          <a:xfrm>
            <a:off x="10045513" y="2592015"/>
            <a:ext cx="544512" cy="1816100"/>
          </a:xfrm>
          <a:prstGeom prst="rect">
            <a:avLst/>
          </a:prstGeom>
          <a:solidFill>
            <a:srgbClr val="008000"/>
          </a:solidFill>
          <a:ln>
            <a:noFill/>
          </a:ln>
          <a:effectLst>
            <a:outerShdw dist="35921" dir="2700000" algn="ctr" rotWithShape="0">
              <a:srgbClr val="FF0000"/>
            </a:outerShdw>
          </a:effectLst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前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店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后</a:t>
            </a:r>
          </a:p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rPr>
              <a:t>厂</a:t>
            </a:r>
          </a:p>
        </p:txBody>
      </p:sp>
      <p:sp>
        <p:nvSpPr>
          <p:cNvPr id="35854" name="Text Box 18"/>
          <p:cNvSpPr txBox="1">
            <a:spLocks noChangeArrowheads="1"/>
          </p:cNvSpPr>
          <p:nvPr/>
        </p:nvSpPr>
        <p:spPr bwMode="auto">
          <a:xfrm>
            <a:off x="644017" y="2592015"/>
            <a:ext cx="544512" cy="18161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合</a:t>
            </a:r>
          </a:p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作</a:t>
            </a:r>
          </a:p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模</a:t>
            </a:r>
          </a:p>
          <a:p>
            <a:pPr eaLnBrk="1" hangingPunct="1"/>
            <a:r>
              <a:rPr lang="zh-CN" altLang="en-US" sz="2800">
                <a:solidFill>
                  <a:schemeClr val="bg1"/>
                </a:solidFill>
                <a:latin typeface="+mn-ea"/>
                <a:ea typeface="+mn-ea"/>
              </a:rPr>
              <a:t>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54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540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40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4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540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54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540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02" grpId="0" animBg="1"/>
      <p:bldP spid="1540103" grpId="0" animBg="1"/>
      <p:bldP spid="1540104" grpId="0" animBg="1"/>
      <p:bldP spid="1540105" grpId="0" animBg="1"/>
      <p:bldP spid="15401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027" name="Text Box 3"/>
          <p:cNvSpPr txBox="1">
            <a:spLocks noChangeArrowheads="1"/>
          </p:cNvSpPr>
          <p:nvPr/>
        </p:nvSpPr>
        <p:spPr bwMode="auto">
          <a:xfrm>
            <a:off x="504453" y="215751"/>
            <a:ext cx="10474614" cy="193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7763" dir="2700000" algn="ctr" rotWithShape="0">
                    <a:srgbClr val="080808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kumimoji="1" lang="en-US" altLang="zh-CN" sz="2800">
                <a:solidFill>
                  <a:srgbClr val="000000"/>
                </a:solidFill>
                <a:latin typeface="+mn-ea"/>
                <a:ea typeface="+mn-ea"/>
              </a:rPr>
              <a:t>    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珠江三角洲位于广东省的</a:t>
            </a:r>
            <a:r>
              <a:rPr kumimoji="1" lang="zh-CN" altLang="en-US" sz="2800" u="sng">
                <a:solidFill>
                  <a:srgbClr val="FF3300"/>
                </a:solidFill>
                <a:latin typeface="+mn-ea"/>
                <a:ea typeface="+mn-ea"/>
              </a:rPr>
              <a:t>中南部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，珠江下游，</a:t>
            </a:r>
            <a:r>
              <a:rPr kumimoji="1" lang="zh-CN" altLang="en-US" sz="2800" u="sng">
                <a:solidFill>
                  <a:srgbClr val="FF3300"/>
                </a:solidFill>
                <a:latin typeface="+mn-ea"/>
                <a:ea typeface="+mn-ea"/>
              </a:rPr>
              <a:t>毗邻香港、澳门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特别行政区，</a:t>
            </a:r>
            <a:r>
              <a:rPr kumimoji="1" lang="zh-CN" altLang="en-US" sz="2800" u="sng">
                <a:solidFill>
                  <a:srgbClr val="FF3300"/>
                </a:solidFill>
                <a:latin typeface="+mn-ea"/>
                <a:ea typeface="+mn-ea"/>
              </a:rPr>
              <a:t>濒临南海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，与</a:t>
            </a:r>
            <a:r>
              <a:rPr kumimoji="1" lang="zh-CN" altLang="en-US" sz="2800" u="sng">
                <a:solidFill>
                  <a:srgbClr val="FF3300"/>
                </a:solidFill>
                <a:latin typeface="+mn-ea"/>
                <a:ea typeface="+mn-ea"/>
              </a:rPr>
              <a:t>东南亚</a:t>
            </a:r>
            <a:r>
              <a:rPr kumimoji="1" lang="zh-CN" altLang="en-US" sz="2800">
                <a:solidFill>
                  <a:srgbClr val="000000"/>
                </a:solidFill>
                <a:latin typeface="+mn-ea"/>
                <a:ea typeface="+mn-ea"/>
              </a:rPr>
              <a:t>地区隔海相望，水陆交通十分便利。</a:t>
            </a: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0767" y="2253896"/>
            <a:ext cx="8172738" cy="3974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9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70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090" name="Picture 2" descr="zhongguozo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7822" y="654050"/>
            <a:ext cx="8137525" cy="518477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7091" name="Freeform 3"/>
          <p:cNvSpPr>
            <a:spLocks/>
          </p:cNvSpPr>
          <p:nvPr/>
        </p:nvSpPr>
        <p:spPr bwMode="auto">
          <a:xfrm>
            <a:off x="7556972" y="4873625"/>
            <a:ext cx="274637" cy="271463"/>
          </a:xfrm>
          <a:custGeom>
            <a:avLst/>
            <a:gdLst>
              <a:gd name="T0" fmla="*/ 13922 w 217"/>
              <a:gd name="T1" fmla="*/ 246350 h 227"/>
              <a:gd name="T2" fmla="*/ 13922 w 217"/>
              <a:gd name="T3" fmla="*/ 84907 h 227"/>
              <a:gd name="T4" fmla="*/ 97452 w 217"/>
              <a:gd name="T5" fmla="*/ 5979 h 227"/>
              <a:gd name="T6" fmla="*/ 218950 w 217"/>
              <a:gd name="T7" fmla="*/ 49031 h 227"/>
              <a:gd name="T8" fmla="*/ 272106 w 217"/>
              <a:gd name="T9" fmla="*/ 142309 h 227"/>
              <a:gd name="T10" fmla="*/ 234138 w 217"/>
              <a:gd name="T11" fmla="*/ 149484 h 227"/>
              <a:gd name="T12" fmla="*/ 199966 w 217"/>
              <a:gd name="T13" fmla="*/ 206886 h 227"/>
              <a:gd name="T14" fmla="*/ 131623 w 217"/>
              <a:gd name="T15" fmla="*/ 120783 h 227"/>
              <a:gd name="T16" fmla="*/ 124030 w 217"/>
              <a:gd name="T17" fmla="*/ 210474 h 227"/>
              <a:gd name="T18" fmla="*/ 82265 w 217"/>
              <a:gd name="T19" fmla="*/ 203298 h 227"/>
              <a:gd name="T20" fmla="*/ 67077 w 217"/>
              <a:gd name="T21" fmla="*/ 239174 h 227"/>
              <a:gd name="T22" fmla="*/ 13922 w 217"/>
              <a:gd name="T23" fmla="*/ 246350 h 2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7" h="227">
                <a:moveTo>
                  <a:pt x="11" y="206"/>
                </a:moveTo>
                <a:cubicBezTo>
                  <a:pt x="4" y="185"/>
                  <a:pt x="0" y="104"/>
                  <a:pt x="11" y="71"/>
                </a:cubicBezTo>
                <a:cubicBezTo>
                  <a:pt x="22" y="38"/>
                  <a:pt x="50" y="10"/>
                  <a:pt x="77" y="5"/>
                </a:cubicBezTo>
                <a:cubicBezTo>
                  <a:pt x="104" y="0"/>
                  <a:pt x="150" y="22"/>
                  <a:pt x="173" y="41"/>
                </a:cubicBezTo>
                <a:cubicBezTo>
                  <a:pt x="196" y="60"/>
                  <a:pt x="213" y="105"/>
                  <a:pt x="215" y="119"/>
                </a:cubicBezTo>
                <a:cubicBezTo>
                  <a:pt x="217" y="133"/>
                  <a:pt x="195" y="116"/>
                  <a:pt x="185" y="125"/>
                </a:cubicBezTo>
                <a:cubicBezTo>
                  <a:pt x="175" y="134"/>
                  <a:pt x="171" y="177"/>
                  <a:pt x="158" y="173"/>
                </a:cubicBezTo>
                <a:cubicBezTo>
                  <a:pt x="145" y="169"/>
                  <a:pt x="114" y="100"/>
                  <a:pt x="104" y="101"/>
                </a:cubicBezTo>
                <a:cubicBezTo>
                  <a:pt x="94" y="102"/>
                  <a:pt x="104" y="165"/>
                  <a:pt x="98" y="176"/>
                </a:cubicBezTo>
                <a:cubicBezTo>
                  <a:pt x="92" y="187"/>
                  <a:pt x="72" y="166"/>
                  <a:pt x="65" y="170"/>
                </a:cubicBezTo>
                <a:cubicBezTo>
                  <a:pt x="58" y="174"/>
                  <a:pt x="62" y="194"/>
                  <a:pt x="53" y="200"/>
                </a:cubicBezTo>
                <a:cubicBezTo>
                  <a:pt x="44" y="206"/>
                  <a:pt x="18" y="227"/>
                  <a:pt x="11" y="206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032845" y="267940"/>
            <a:ext cx="4152806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珠江三角洲在全国的位置</a:t>
            </a:r>
            <a:endParaRPr lang="zh-CN" altLang="en-US" sz="2800">
              <a:solidFill>
                <a:srgbClr val="333333"/>
              </a:solidFill>
              <a:latin typeface="+mn-ea"/>
              <a:ea typeface="+mn-ea"/>
            </a:endParaRPr>
          </a:p>
        </p:txBody>
      </p:sp>
      <p:grpSp>
        <p:nvGrpSpPr>
          <p:cNvPr id="857093" name="Group 5"/>
          <p:cNvGrpSpPr>
            <a:grpSpLocks/>
          </p:cNvGrpSpPr>
          <p:nvPr/>
        </p:nvGrpSpPr>
        <p:grpSpPr bwMode="auto">
          <a:xfrm>
            <a:off x="36302" y="4175844"/>
            <a:ext cx="11629391" cy="629520"/>
            <a:chOff x="0" y="15"/>
            <a:chExt cx="5814" cy="421"/>
          </a:xfrm>
        </p:grpSpPr>
        <p:sp>
          <p:nvSpPr>
            <p:cNvPr id="7176" name="Line 6"/>
            <p:cNvSpPr>
              <a:spLocks noChangeShapeType="1"/>
            </p:cNvSpPr>
            <p:nvPr/>
          </p:nvSpPr>
          <p:spPr bwMode="auto">
            <a:xfrm>
              <a:off x="0" y="436"/>
              <a:ext cx="576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7177" name="Text Box 7"/>
            <p:cNvSpPr txBox="1">
              <a:spLocks noChangeArrowheads="1"/>
            </p:cNvSpPr>
            <p:nvPr/>
          </p:nvSpPr>
          <p:spPr bwMode="auto">
            <a:xfrm>
              <a:off x="4764" y="15"/>
              <a:ext cx="1050" cy="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FF33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>
                  <a:solidFill>
                    <a:schemeClr val="tx2"/>
                  </a:solidFill>
                  <a:latin typeface="+mn-ea"/>
                  <a:ea typeface="+mn-ea"/>
                </a:rPr>
                <a:t>北回归线</a:t>
              </a:r>
            </a:p>
          </p:txBody>
        </p:sp>
      </p:grpSp>
      <p:sp>
        <p:nvSpPr>
          <p:cNvPr id="857096" name="Rectangle 8"/>
          <p:cNvSpPr>
            <a:spLocks noChangeArrowheads="1"/>
          </p:cNvSpPr>
          <p:nvPr/>
        </p:nvSpPr>
        <p:spPr bwMode="auto">
          <a:xfrm>
            <a:off x="9253934" y="5292315"/>
            <a:ext cx="19796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+mn-ea"/>
                <a:ea typeface="+mn-ea"/>
              </a:rPr>
              <a:t>珠江三角洲</a:t>
            </a:r>
          </a:p>
        </p:txBody>
      </p:sp>
      <p:sp>
        <p:nvSpPr>
          <p:cNvPr id="857097" name="Line 9"/>
          <p:cNvSpPr>
            <a:spLocks noChangeShapeType="1"/>
          </p:cNvSpPr>
          <p:nvPr/>
        </p:nvSpPr>
        <p:spPr bwMode="auto">
          <a:xfrm flipH="1" flipV="1">
            <a:off x="7596658" y="5003800"/>
            <a:ext cx="1657275" cy="55045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570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709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5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5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5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7091" grpId="0" animBg="1"/>
      <p:bldP spid="857096" grpId="0"/>
      <p:bldP spid="8570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长江流经的省市自治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25214E"/>
              </a:clrFrom>
              <a:clrTo>
                <a:srgbClr val="25214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22" r="8264"/>
          <a:stretch>
            <a:fillRect/>
          </a:stretch>
        </p:blipFill>
        <p:spPr bwMode="auto">
          <a:xfrm>
            <a:off x="-359643" y="12339"/>
            <a:ext cx="10706101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63" name="Rectangle 3"/>
          <p:cNvSpPr>
            <a:spLocks noChangeArrowheads="1"/>
          </p:cNvSpPr>
          <p:nvPr/>
        </p:nvSpPr>
        <p:spPr bwMode="auto">
          <a:xfrm>
            <a:off x="3729758" y="-149586"/>
            <a:ext cx="458787" cy="1481138"/>
          </a:xfrm>
          <a:prstGeom prst="rect">
            <a:avLst/>
          </a:prstGeom>
          <a:solidFill>
            <a:srgbClr val="1106A2"/>
          </a:solidFill>
          <a:ln w="9525">
            <a:solidFill>
              <a:srgbClr val="1106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zh-CN" altLang="zh-CN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-313605" y="-251186"/>
            <a:ext cx="7673975" cy="6515100"/>
            <a:chOff x="0" y="0"/>
            <a:chExt cx="3787" cy="4320"/>
          </a:xfrm>
        </p:grpSpPr>
        <p:sp>
          <p:nvSpPr>
            <p:cNvPr id="86016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3787" cy="346"/>
            </a:xfrm>
            <a:prstGeom prst="rect">
              <a:avLst/>
            </a:prstGeom>
            <a:solidFill>
              <a:srgbClr val="1106A2"/>
            </a:solidFill>
            <a:ln w="9525">
              <a:solidFill>
                <a:srgbClr val="1106A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66" name="Rectangle 6"/>
            <p:cNvSpPr>
              <a:spLocks noChangeArrowheads="1"/>
            </p:cNvSpPr>
            <p:nvPr/>
          </p:nvSpPr>
          <p:spPr bwMode="auto">
            <a:xfrm>
              <a:off x="2608" y="136"/>
              <a:ext cx="1088" cy="981"/>
            </a:xfrm>
            <a:prstGeom prst="rect">
              <a:avLst/>
            </a:prstGeom>
            <a:solidFill>
              <a:srgbClr val="1106A2"/>
            </a:solidFill>
            <a:ln w="9525">
              <a:solidFill>
                <a:srgbClr val="1106A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67" name="Rectangle 7"/>
            <p:cNvSpPr>
              <a:spLocks noChangeArrowheads="1"/>
            </p:cNvSpPr>
            <p:nvPr/>
          </p:nvSpPr>
          <p:spPr bwMode="auto">
            <a:xfrm>
              <a:off x="0" y="3838"/>
              <a:ext cx="2290" cy="482"/>
            </a:xfrm>
            <a:prstGeom prst="rect">
              <a:avLst/>
            </a:prstGeom>
            <a:solidFill>
              <a:srgbClr val="333333"/>
            </a:solidFill>
            <a:ln w="9525">
              <a:solidFill>
                <a:srgbClr val="333333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zh-CN" altLang="zh-CN" sz="280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68" name="Rectangle 8"/>
            <p:cNvSpPr>
              <a:spLocks noChangeArrowheads="1"/>
            </p:cNvSpPr>
            <p:nvPr/>
          </p:nvSpPr>
          <p:spPr bwMode="auto">
            <a:xfrm>
              <a:off x="2064" y="136"/>
              <a:ext cx="316" cy="981"/>
            </a:xfrm>
            <a:prstGeom prst="rect">
              <a:avLst/>
            </a:prstGeom>
            <a:solidFill>
              <a:srgbClr val="1106A2"/>
            </a:solidFill>
            <a:ln w="9525">
              <a:solidFill>
                <a:srgbClr val="1106A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69" name="Rectangle 9"/>
            <p:cNvSpPr>
              <a:spLocks noChangeArrowheads="1"/>
            </p:cNvSpPr>
            <p:nvPr/>
          </p:nvSpPr>
          <p:spPr bwMode="auto">
            <a:xfrm>
              <a:off x="2381" y="119"/>
              <a:ext cx="227" cy="981"/>
            </a:xfrm>
            <a:prstGeom prst="rect">
              <a:avLst/>
            </a:prstGeom>
            <a:solidFill>
              <a:srgbClr val="1106A2"/>
            </a:solidFill>
            <a:ln w="9525">
              <a:solidFill>
                <a:srgbClr val="1106A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70" name="Rectangle 10"/>
            <p:cNvSpPr>
              <a:spLocks noChangeArrowheads="1"/>
            </p:cNvSpPr>
            <p:nvPr/>
          </p:nvSpPr>
          <p:spPr bwMode="auto">
            <a:xfrm>
              <a:off x="3470" y="0"/>
              <a:ext cx="273" cy="681"/>
            </a:xfrm>
            <a:prstGeom prst="rect">
              <a:avLst/>
            </a:prstGeom>
            <a:solidFill>
              <a:srgbClr val="1106A2"/>
            </a:solidFill>
            <a:ln w="9525">
              <a:solidFill>
                <a:srgbClr val="1106A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</p:grpSp>
      <p:sp>
        <p:nvSpPr>
          <p:cNvPr id="860171" name="Freeform 11"/>
          <p:cNvSpPr>
            <a:spLocks/>
          </p:cNvSpPr>
          <p:nvPr/>
        </p:nvSpPr>
        <p:spPr bwMode="auto">
          <a:xfrm rot="20777323">
            <a:off x="6899995" y="5230452"/>
            <a:ext cx="454025" cy="273050"/>
          </a:xfrm>
          <a:custGeom>
            <a:avLst/>
            <a:gdLst>
              <a:gd name="T0" fmla="*/ 143 w 143"/>
              <a:gd name="T1" fmla="*/ 86 h 111"/>
              <a:gd name="T2" fmla="*/ 63 w 143"/>
              <a:gd name="T3" fmla="*/ 6 h 111"/>
              <a:gd name="T4" fmla="*/ 31 w 143"/>
              <a:gd name="T5" fmla="*/ 54 h 111"/>
              <a:gd name="T6" fmla="*/ 15 w 143"/>
              <a:gd name="T7" fmla="*/ 102 h 111"/>
              <a:gd name="T8" fmla="*/ 63 w 143"/>
              <a:gd name="T9" fmla="*/ 70 h 111"/>
              <a:gd name="T10" fmla="*/ 143 w 143"/>
              <a:gd name="T11" fmla="*/ 8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3" h="111">
                <a:moveTo>
                  <a:pt x="143" y="86"/>
                </a:moveTo>
                <a:cubicBezTo>
                  <a:pt x="133" y="71"/>
                  <a:pt x="94" y="0"/>
                  <a:pt x="63" y="6"/>
                </a:cubicBezTo>
                <a:cubicBezTo>
                  <a:pt x="44" y="10"/>
                  <a:pt x="40" y="37"/>
                  <a:pt x="31" y="54"/>
                </a:cubicBezTo>
                <a:cubicBezTo>
                  <a:pt x="23" y="69"/>
                  <a:pt x="0" y="94"/>
                  <a:pt x="15" y="102"/>
                </a:cubicBezTo>
                <a:cubicBezTo>
                  <a:pt x="32" y="111"/>
                  <a:pt x="47" y="81"/>
                  <a:pt x="63" y="70"/>
                </a:cubicBezTo>
                <a:cubicBezTo>
                  <a:pt x="121" y="89"/>
                  <a:pt x="94" y="86"/>
                  <a:pt x="143" y="86"/>
                </a:cubicBezTo>
                <a:close/>
              </a:path>
            </a:pathLst>
          </a:cu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grpSp>
        <p:nvGrpSpPr>
          <p:cNvPr id="860172" name="Group 12"/>
          <p:cNvGrpSpPr>
            <a:grpSpLocks/>
          </p:cNvGrpSpPr>
          <p:nvPr/>
        </p:nvGrpSpPr>
        <p:grpSpPr bwMode="auto">
          <a:xfrm>
            <a:off x="3107458" y="1344252"/>
            <a:ext cx="5807075" cy="2312987"/>
            <a:chOff x="1565" y="890"/>
            <a:chExt cx="2903" cy="1542"/>
          </a:xfrm>
        </p:grpSpPr>
        <p:sp>
          <p:nvSpPr>
            <p:cNvPr id="860173" name="AutoShape 13"/>
            <p:cNvSpPr>
              <a:spLocks noChangeArrowheads="1"/>
            </p:cNvSpPr>
            <p:nvPr/>
          </p:nvSpPr>
          <p:spPr bwMode="auto">
            <a:xfrm>
              <a:off x="1565" y="890"/>
              <a:ext cx="2903" cy="1542"/>
            </a:xfrm>
            <a:prstGeom prst="wedgeEllipseCallout">
              <a:avLst>
                <a:gd name="adj1" fmla="val 18111"/>
                <a:gd name="adj2" fmla="val 111491"/>
              </a:avLst>
            </a:prstGeom>
            <a:solidFill>
              <a:srgbClr val="00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1" hangingPunct="1">
                <a:defRPr/>
              </a:pPr>
              <a:endParaRPr lang="zh-CN" altLang="zh-CN" sz="280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endParaRPr>
            </a:p>
          </p:txBody>
        </p:sp>
        <p:sp>
          <p:nvSpPr>
            <p:cNvPr id="860174" name="Text Box 14"/>
            <p:cNvSpPr txBox="1">
              <a:spLocks noChangeArrowheads="1"/>
            </p:cNvSpPr>
            <p:nvPr/>
          </p:nvSpPr>
          <p:spPr bwMode="auto">
            <a:xfrm>
              <a:off x="2375" y="1199"/>
              <a:ext cx="1528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zh-CN" altLang="en-US" sz="2800">
                  <a:solidFill>
                    <a:srgbClr val="0000FF"/>
                  </a:solidFill>
                  <a:latin typeface="微软雅黑"/>
                  <a:ea typeface="微软雅黑"/>
                </a:rPr>
                <a:t>我国的东南部，珠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rgbClr val="0000FF"/>
                  </a:solidFill>
                  <a:latin typeface="微软雅黑"/>
                  <a:ea typeface="微软雅黑"/>
                </a:rPr>
                <a:t>江下游，面临广阔</a:t>
              </a:r>
            </a:p>
            <a:p>
              <a:pPr eaLnBrk="1" hangingPunct="1">
                <a:defRPr/>
              </a:pPr>
              <a:r>
                <a:rPr lang="zh-CN" altLang="en-US" sz="2800">
                  <a:solidFill>
                    <a:srgbClr val="0000FF"/>
                  </a:solidFill>
                  <a:latin typeface="微软雅黑"/>
                  <a:ea typeface="微软雅黑"/>
                </a:rPr>
                <a:t>的海洋。</a:t>
              </a:r>
            </a:p>
          </p:txBody>
        </p:sp>
      </p:grpSp>
      <p:sp>
        <p:nvSpPr>
          <p:cNvPr id="860175" name="Text Box 15"/>
          <p:cNvSpPr txBox="1">
            <a:spLocks noChangeArrowheads="1"/>
          </p:cNvSpPr>
          <p:nvPr/>
        </p:nvSpPr>
        <p:spPr bwMode="auto">
          <a:xfrm>
            <a:off x="7055570" y="5582877"/>
            <a:ext cx="903288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南海</a:t>
            </a:r>
          </a:p>
        </p:txBody>
      </p:sp>
      <p:sp>
        <p:nvSpPr>
          <p:cNvPr id="860176" name="Text Box 16"/>
          <p:cNvSpPr txBox="1">
            <a:spLocks noChangeArrowheads="1"/>
          </p:cNvSpPr>
          <p:nvPr/>
        </p:nvSpPr>
        <p:spPr bwMode="auto">
          <a:xfrm>
            <a:off x="10618092" y="2808039"/>
            <a:ext cx="615553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微软雅黑"/>
                <a:ea typeface="微软雅黑"/>
              </a:rPr>
              <a:t>太平洋</a:t>
            </a:r>
          </a:p>
        </p:txBody>
      </p:sp>
      <p:sp>
        <p:nvSpPr>
          <p:cNvPr id="860177" name="Freeform 17"/>
          <p:cNvSpPr>
            <a:spLocks/>
          </p:cNvSpPr>
          <p:nvPr/>
        </p:nvSpPr>
        <p:spPr bwMode="auto">
          <a:xfrm>
            <a:off x="4902920" y="4817702"/>
            <a:ext cx="2268538" cy="612775"/>
          </a:xfrm>
          <a:custGeom>
            <a:avLst/>
            <a:gdLst>
              <a:gd name="T0" fmla="*/ 91 w 1134"/>
              <a:gd name="T1" fmla="*/ 0 h 363"/>
              <a:gd name="T2" fmla="*/ 91 w 1134"/>
              <a:gd name="T3" fmla="*/ 91 h 363"/>
              <a:gd name="T4" fmla="*/ 0 w 1134"/>
              <a:gd name="T5" fmla="*/ 136 h 363"/>
              <a:gd name="T6" fmla="*/ 91 w 1134"/>
              <a:gd name="T7" fmla="*/ 182 h 363"/>
              <a:gd name="T8" fmla="*/ 181 w 1134"/>
              <a:gd name="T9" fmla="*/ 136 h 363"/>
              <a:gd name="T10" fmla="*/ 272 w 1134"/>
              <a:gd name="T11" fmla="*/ 136 h 363"/>
              <a:gd name="T12" fmla="*/ 408 w 1134"/>
              <a:gd name="T13" fmla="*/ 91 h 363"/>
              <a:gd name="T14" fmla="*/ 499 w 1134"/>
              <a:gd name="T15" fmla="*/ 136 h 363"/>
              <a:gd name="T16" fmla="*/ 544 w 1134"/>
              <a:gd name="T17" fmla="*/ 227 h 363"/>
              <a:gd name="T18" fmla="*/ 635 w 1134"/>
              <a:gd name="T19" fmla="*/ 227 h 363"/>
              <a:gd name="T20" fmla="*/ 726 w 1134"/>
              <a:gd name="T21" fmla="*/ 272 h 363"/>
              <a:gd name="T22" fmla="*/ 816 w 1134"/>
              <a:gd name="T23" fmla="*/ 272 h 363"/>
              <a:gd name="T24" fmla="*/ 952 w 1134"/>
              <a:gd name="T25" fmla="*/ 272 h 363"/>
              <a:gd name="T26" fmla="*/ 1043 w 1134"/>
              <a:gd name="T27" fmla="*/ 272 h 363"/>
              <a:gd name="T28" fmla="*/ 1134 w 1134"/>
              <a:gd name="T2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34" h="363">
                <a:moveTo>
                  <a:pt x="91" y="0"/>
                </a:moveTo>
                <a:cubicBezTo>
                  <a:pt x="98" y="34"/>
                  <a:pt x="106" y="68"/>
                  <a:pt x="91" y="91"/>
                </a:cubicBezTo>
                <a:cubicBezTo>
                  <a:pt x="76" y="114"/>
                  <a:pt x="0" y="121"/>
                  <a:pt x="0" y="136"/>
                </a:cubicBezTo>
                <a:cubicBezTo>
                  <a:pt x="0" y="151"/>
                  <a:pt x="61" y="182"/>
                  <a:pt x="91" y="182"/>
                </a:cubicBezTo>
                <a:cubicBezTo>
                  <a:pt x="121" y="182"/>
                  <a:pt x="151" y="144"/>
                  <a:pt x="181" y="136"/>
                </a:cubicBezTo>
                <a:cubicBezTo>
                  <a:pt x="211" y="128"/>
                  <a:pt x="234" y="143"/>
                  <a:pt x="272" y="136"/>
                </a:cubicBezTo>
                <a:cubicBezTo>
                  <a:pt x="310" y="129"/>
                  <a:pt x="370" y="91"/>
                  <a:pt x="408" y="91"/>
                </a:cubicBezTo>
                <a:cubicBezTo>
                  <a:pt x="446" y="91"/>
                  <a:pt x="476" y="113"/>
                  <a:pt x="499" y="136"/>
                </a:cubicBezTo>
                <a:cubicBezTo>
                  <a:pt x="522" y="159"/>
                  <a:pt x="521" y="212"/>
                  <a:pt x="544" y="227"/>
                </a:cubicBezTo>
                <a:cubicBezTo>
                  <a:pt x="567" y="242"/>
                  <a:pt x="605" y="220"/>
                  <a:pt x="635" y="227"/>
                </a:cubicBezTo>
                <a:cubicBezTo>
                  <a:pt x="665" y="234"/>
                  <a:pt x="696" y="265"/>
                  <a:pt x="726" y="272"/>
                </a:cubicBezTo>
                <a:cubicBezTo>
                  <a:pt x="756" y="279"/>
                  <a:pt x="778" y="272"/>
                  <a:pt x="816" y="272"/>
                </a:cubicBezTo>
                <a:cubicBezTo>
                  <a:pt x="854" y="272"/>
                  <a:pt x="914" y="272"/>
                  <a:pt x="952" y="272"/>
                </a:cubicBezTo>
                <a:cubicBezTo>
                  <a:pt x="990" y="272"/>
                  <a:pt x="1013" y="257"/>
                  <a:pt x="1043" y="272"/>
                </a:cubicBezTo>
                <a:cubicBezTo>
                  <a:pt x="1073" y="287"/>
                  <a:pt x="1103" y="325"/>
                  <a:pt x="1134" y="363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860179" name="Line 19"/>
          <p:cNvSpPr>
            <a:spLocks noChangeShapeType="1"/>
          </p:cNvSpPr>
          <p:nvPr/>
        </p:nvSpPr>
        <p:spPr bwMode="auto">
          <a:xfrm flipH="1" flipV="1">
            <a:off x="7444508" y="5667014"/>
            <a:ext cx="1450975" cy="4778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/>
              <a:ea typeface="微软雅黑"/>
            </a:endParaRPr>
          </a:p>
        </p:txBody>
      </p:sp>
      <p:sp>
        <p:nvSpPr>
          <p:cNvPr id="860180" name="Rectangle 20"/>
          <p:cNvSpPr>
            <a:spLocks noChangeArrowheads="1"/>
          </p:cNvSpPr>
          <p:nvPr/>
        </p:nvSpPr>
        <p:spPr bwMode="auto">
          <a:xfrm>
            <a:off x="4719209" y="339948"/>
            <a:ext cx="1979612" cy="5238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/>
                <a:ea typeface="微软雅黑"/>
              </a:rPr>
              <a:t>海陆位置：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86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86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11" t="22021" r="60794" b="28572"/>
          <a:stretch>
            <a:fillRect/>
          </a:stretch>
        </p:blipFill>
        <p:spPr bwMode="auto">
          <a:xfrm>
            <a:off x="1176207" y="1305901"/>
            <a:ext cx="5196898" cy="4638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176207" y="431775"/>
            <a:ext cx="478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+mn-ea"/>
                <a:ea typeface="+mn-ea"/>
              </a:rPr>
              <a:t>亚热带季风气候</a:t>
            </a:r>
          </a:p>
        </p:txBody>
      </p:sp>
      <p:sp>
        <p:nvSpPr>
          <p:cNvPr id="16390" name="WordArt 6" descr="纸袋"/>
          <p:cNvSpPr>
            <a:spLocks noChangeArrowheads="1" noChangeShapeType="1" noTextEdit="1"/>
          </p:cNvSpPr>
          <p:nvPr/>
        </p:nvSpPr>
        <p:spPr bwMode="auto">
          <a:xfrm>
            <a:off x="8038022" y="1778285"/>
            <a:ext cx="1156045" cy="496602"/>
          </a:xfrm>
          <a:prstGeom prst="rect">
            <a:avLst/>
          </a:prstGeom>
          <a:effectLst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+mn-ea"/>
                <a:ea typeface="+mn-ea"/>
              </a:rPr>
              <a:t>特点</a:t>
            </a:r>
          </a:p>
        </p:txBody>
      </p:sp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6949169" y="3068527"/>
            <a:ext cx="3333750" cy="135969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8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+mn-ea"/>
                <a:ea typeface="+mn-ea"/>
              </a:rPr>
              <a:t>夏季高温多雨，</a:t>
            </a:r>
          </a:p>
          <a:p>
            <a:pPr algn="ctr"/>
            <a:endParaRPr lang="zh-CN" altLang="en-US" sz="2800" kern="1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800" kern="1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+mn-ea"/>
                <a:ea typeface="+mn-ea"/>
              </a:rPr>
              <a:t>冬季温暖少雨。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1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8509" y="406400"/>
            <a:ext cx="9285288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52860" y="106450"/>
            <a:ext cx="7348537" cy="644525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rgbClr val="FF0000"/>
                </a:solidFill>
                <a:effectLst/>
                <a:latin typeface="+mn-ea"/>
                <a:ea typeface="+mn-ea"/>
              </a:rPr>
              <a:t>   </a:t>
            </a:r>
            <a:r>
              <a:rPr lang="zh-CN" altLang="en-US" sz="2800" smtClean="0">
                <a:solidFill>
                  <a:srgbClr val="FF0000"/>
                </a:solidFill>
                <a:effectLst/>
                <a:latin typeface="+mn-ea"/>
                <a:ea typeface="+mn-ea"/>
              </a:rPr>
              <a:t>对外开放的有利因素</a:t>
            </a:r>
          </a:p>
        </p:txBody>
      </p:sp>
      <p:sp>
        <p:nvSpPr>
          <p:cNvPr id="942083" name="Text Box 3"/>
          <p:cNvSpPr txBox="1">
            <a:spLocks noChangeArrowheads="1"/>
          </p:cNvSpPr>
          <p:nvPr/>
        </p:nvSpPr>
        <p:spPr bwMode="auto">
          <a:xfrm>
            <a:off x="1223963" y="2855640"/>
            <a:ext cx="2497137" cy="531812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区位因素</a:t>
            </a:r>
          </a:p>
        </p:txBody>
      </p:sp>
      <p:sp>
        <p:nvSpPr>
          <p:cNvPr id="942084" name="Text Box 4"/>
          <p:cNvSpPr txBox="1">
            <a:spLocks noChangeArrowheads="1"/>
          </p:cNvSpPr>
          <p:nvPr/>
        </p:nvSpPr>
        <p:spPr bwMode="auto">
          <a:xfrm>
            <a:off x="1344613" y="971277"/>
            <a:ext cx="2495550" cy="531813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政策因素</a:t>
            </a:r>
          </a:p>
        </p:txBody>
      </p:sp>
      <p:sp>
        <p:nvSpPr>
          <p:cNvPr id="942085" name="Text Box 5"/>
          <p:cNvSpPr txBox="1">
            <a:spLocks noChangeArrowheads="1"/>
          </p:cNvSpPr>
          <p:nvPr/>
        </p:nvSpPr>
        <p:spPr bwMode="auto">
          <a:xfrm>
            <a:off x="1188529" y="4897165"/>
            <a:ext cx="2495550" cy="531812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人文因素</a:t>
            </a:r>
          </a:p>
        </p:txBody>
      </p:sp>
      <p:grpSp>
        <p:nvGrpSpPr>
          <p:cNvPr id="942086" name="Group 6"/>
          <p:cNvGrpSpPr>
            <a:grpSpLocks/>
          </p:cNvGrpSpPr>
          <p:nvPr/>
        </p:nvGrpSpPr>
        <p:grpSpPr bwMode="auto">
          <a:xfrm>
            <a:off x="3783013" y="2131740"/>
            <a:ext cx="944562" cy="2447925"/>
            <a:chOff x="1776" y="846"/>
            <a:chExt cx="472" cy="1104"/>
          </a:xfrm>
        </p:grpSpPr>
        <p:sp>
          <p:nvSpPr>
            <p:cNvPr id="12319" name="Line 7"/>
            <p:cNvSpPr>
              <a:spLocks noChangeShapeType="1"/>
            </p:cNvSpPr>
            <p:nvPr/>
          </p:nvSpPr>
          <p:spPr bwMode="auto">
            <a:xfrm>
              <a:off x="1776" y="1392"/>
              <a:ext cx="336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12320" name="AutoShape 8"/>
            <p:cNvSpPr>
              <a:spLocks/>
            </p:cNvSpPr>
            <p:nvPr/>
          </p:nvSpPr>
          <p:spPr bwMode="auto">
            <a:xfrm>
              <a:off x="2064" y="846"/>
              <a:ext cx="184" cy="1104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+mn-ea"/>
                <a:ea typeface="+mn-ea"/>
              </a:endParaRPr>
            </a:p>
          </p:txBody>
        </p:sp>
      </p:grpSp>
      <p:sp>
        <p:nvSpPr>
          <p:cNvPr id="942089" name="Text Box 9"/>
          <p:cNvSpPr txBox="1">
            <a:spLocks noChangeArrowheads="1"/>
          </p:cNvSpPr>
          <p:nvPr/>
        </p:nvSpPr>
        <p:spPr bwMode="auto">
          <a:xfrm>
            <a:off x="4838700" y="1915840"/>
            <a:ext cx="1824038" cy="5238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纬度位置</a:t>
            </a:r>
          </a:p>
        </p:txBody>
      </p:sp>
      <p:sp>
        <p:nvSpPr>
          <p:cNvPr id="942090" name="Text Box 10"/>
          <p:cNvSpPr txBox="1">
            <a:spLocks noChangeArrowheads="1"/>
          </p:cNvSpPr>
          <p:nvPr/>
        </p:nvSpPr>
        <p:spPr bwMode="auto">
          <a:xfrm>
            <a:off x="7392988" y="1220515"/>
            <a:ext cx="2541587" cy="13827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800">
                <a:latin typeface="+mn-ea"/>
                <a:ea typeface="+mn-ea"/>
              </a:rPr>
              <a:t>气候优越</a:t>
            </a:r>
            <a:br>
              <a:rPr lang="zh-CN" altLang="en-US" sz="2800">
                <a:latin typeface="+mn-ea"/>
                <a:ea typeface="+mn-ea"/>
              </a:rPr>
            </a:br>
            <a:r>
              <a:rPr lang="zh-CN" altLang="en-US" sz="2800">
                <a:latin typeface="+mn-ea"/>
                <a:ea typeface="+mn-ea"/>
              </a:rPr>
              <a:t>农业基础好</a:t>
            </a:r>
            <a:br>
              <a:rPr lang="zh-CN" altLang="en-US" sz="2800">
                <a:latin typeface="+mn-ea"/>
                <a:ea typeface="+mn-ea"/>
              </a:rPr>
            </a:br>
            <a:r>
              <a:rPr lang="zh-CN" altLang="en-US" sz="2800">
                <a:latin typeface="+mn-ea"/>
                <a:ea typeface="+mn-ea"/>
              </a:rPr>
              <a:t>人口稠密</a:t>
            </a:r>
          </a:p>
        </p:txBody>
      </p:sp>
      <p:sp>
        <p:nvSpPr>
          <p:cNvPr id="942091" name="Text Box 11"/>
          <p:cNvSpPr txBox="1">
            <a:spLocks noChangeArrowheads="1"/>
          </p:cNvSpPr>
          <p:nvPr/>
        </p:nvSpPr>
        <p:spPr bwMode="auto">
          <a:xfrm>
            <a:off x="4838700" y="2995340"/>
            <a:ext cx="1824038" cy="5238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海陆位置</a:t>
            </a:r>
          </a:p>
        </p:txBody>
      </p:sp>
      <p:sp>
        <p:nvSpPr>
          <p:cNvPr id="942092" name="Text Box 12"/>
          <p:cNvSpPr txBox="1">
            <a:spLocks noChangeArrowheads="1"/>
          </p:cNvSpPr>
          <p:nvPr/>
        </p:nvSpPr>
        <p:spPr bwMode="auto">
          <a:xfrm>
            <a:off x="4838700" y="4292327"/>
            <a:ext cx="1816100" cy="5238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相对位置</a:t>
            </a:r>
          </a:p>
        </p:txBody>
      </p:sp>
      <p:sp>
        <p:nvSpPr>
          <p:cNvPr id="942093" name="Text Box 13"/>
          <p:cNvSpPr txBox="1">
            <a:spLocks noChangeArrowheads="1"/>
          </p:cNvSpPr>
          <p:nvPr/>
        </p:nvSpPr>
        <p:spPr bwMode="auto">
          <a:xfrm>
            <a:off x="7392988" y="2923902"/>
            <a:ext cx="2541587" cy="5286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zh-CN" altLang="en-US" sz="2800">
                <a:latin typeface="+mn-ea"/>
                <a:ea typeface="+mn-ea"/>
              </a:rPr>
              <a:t>交通便利</a:t>
            </a:r>
          </a:p>
        </p:txBody>
      </p:sp>
      <p:sp>
        <p:nvSpPr>
          <p:cNvPr id="942094" name="Text Box 14"/>
          <p:cNvSpPr txBox="1">
            <a:spLocks noChangeArrowheads="1"/>
          </p:cNvSpPr>
          <p:nvPr/>
        </p:nvSpPr>
        <p:spPr bwMode="auto">
          <a:xfrm>
            <a:off x="7392988" y="3876402"/>
            <a:ext cx="3449637" cy="95567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>
                <a:latin typeface="+mn-ea"/>
                <a:ea typeface="+mn-ea"/>
              </a:rPr>
              <a:t>毗邻港澳，与东南亚隔海相望</a:t>
            </a:r>
          </a:p>
        </p:txBody>
      </p:sp>
      <p:grpSp>
        <p:nvGrpSpPr>
          <p:cNvPr id="942095" name="Group 15"/>
          <p:cNvGrpSpPr>
            <a:grpSpLocks/>
          </p:cNvGrpSpPr>
          <p:nvPr/>
        </p:nvGrpSpPr>
        <p:grpSpPr bwMode="auto">
          <a:xfrm>
            <a:off x="3888829" y="5168627"/>
            <a:ext cx="2514600" cy="523875"/>
            <a:chOff x="1882" y="3654"/>
            <a:chExt cx="1257" cy="350"/>
          </a:xfrm>
        </p:grpSpPr>
        <p:sp>
          <p:nvSpPr>
            <p:cNvPr id="942096" name="Text Box 16"/>
            <p:cNvSpPr txBox="1">
              <a:spLocks noChangeArrowheads="1"/>
            </p:cNvSpPr>
            <p:nvPr/>
          </p:nvSpPr>
          <p:spPr bwMode="auto">
            <a:xfrm>
              <a:off x="2179" y="3654"/>
              <a:ext cx="960" cy="35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latin typeface="+mn-ea"/>
                  <a:ea typeface="+mn-ea"/>
                </a:rPr>
                <a:t>著名侨乡</a:t>
              </a:r>
            </a:p>
          </p:txBody>
        </p:sp>
        <p:sp>
          <p:nvSpPr>
            <p:cNvPr id="12318" name="Line 17"/>
            <p:cNvSpPr>
              <a:spLocks noChangeShapeType="1"/>
            </p:cNvSpPr>
            <p:nvPr/>
          </p:nvSpPr>
          <p:spPr bwMode="auto">
            <a:xfrm>
              <a:off x="1882" y="3794"/>
              <a:ext cx="288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</p:grpSp>
      <p:sp>
        <p:nvSpPr>
          <p:cNvPr id="942098" name="Line 18"/>
          <p:cNvSpPr>
            <a:spLocks noChangeShapeType="1"/>
          </p:cNvSpPr>
          <p:nvPr/>
        </p:nvSpPr>
        <p:spPr bwMode="auto">
          <a:xfrm>
            <a:off x="2312988" y="3943077"/>
            <a:ext cx="0" cy="884238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 type="none" w="sm" len="sm"/>
            <a:tailEnd type="stealth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099" name="Line 19"/>
          <p:cNvSpPr>
            <a:spLocks noChangeShapeType="1"/>
          </p:cNvSpPr>
          <p:nvPr/>
        </p:nvSpPr>
        <p:spPr bwMode="auto">
          <a:xfrm flipH="1" flipV="1">
            <a:off x="2312988" y="1969815"/>
            <a:ext cx="0" cy="817562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 type="none" w="sm" len="sm"/>
            <a:tailEnd type="stealth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100" name="Line 20"/>
          <p:cNvSpPr>
            <a:spLocks noChangeShapeType="1"/>
          </p:cNvSpPr>
          <p:nvPr/>
        </p:nvSpPr>
        <p:spPr bwMode="auto">
          <a:xfrm flipH="1">
            <a:off x="5930180" y="4752255"/>
            <a:ext cx="1343025" cy="360362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101" name="Line 21"/>
          <p:cNvSpPr>
            <a:spLocks noChangeShapeType="1"/>
          </p:cNvSpPr>
          <p:nvPr/>
        </p:nvSpPr>
        <p:spPr bwMode="auto">
          <a:xfrm>
            <a:off x="6848475" y="2038077"/>
            <a:ext cx="3841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102" name="Line 22"/>
          <p:cNvSpPr>
            <a:spLocks noChangeShapeType="1"/>
          </p:cNvSpPr>
          <p:nvPr/>
        </p:nvSpPr>
        <p:spPr bwMode="auto">
          <a:xfrm>
            <a:off x="6848475" y="3195365"/>
            <a:ext cx="3841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103" name="Line 23"/>
          <p:cNvSpPr>
            <a:spLocks noChangeShapeType="1"/>
          </p:cNvSpPr>
          <p:nvPr/>
        </p:nvSpPr>
        <p:spPr bwMode="auto">
          <a:xfrm>
            <a:off x="6759575" y="4487590"/>
            <a:ext cx="3841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sp>
        <p:nvSpPr>
          <p:cNvPr id="942104" name="Line 24"/>
          <p:cNvSpPr>
            <a:spLocks noChangeShapeType="1"/>
          </p:cNvSpPr>
          <p:nvPr/>
        </p:nvSpPr>
        <p:spPr bwMode="auto">
          <a:xfrm>
            <a:off x="6624935" y="5384527"/>
            <a:ext cx="576262" cy="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+mn-ea"/>
              <a:ea typeface="+mn-ea"/>
            </a:endParaRPr>
          </a:p>
        </p:txBody>
      </p:sp>
      <p:grpSp>
        <p:nvGrpSpPr>
          <p:cNvPr id="942105" name="Group 25"/>
          <p:cNvGrpSpPr>
            <a:grpSpLocks/>
          </p:cNvGrpSpPr>
          <p:nvPr/>
        </p:nvGrpSpPr>
        <p:grpSpPr bwMode="auto">
          <a:xfrm>
            <a:off x="3996841" y="755868"/>
            <a:ext cx="2627477" cy="954088"/>
            <a:chOff x="2018" y="685"/>
            <a:chExt cx="1314" cy="637"/>
          </a:xfrm>
        </p:grpSpPr>
        <p:sp>
          <p:nvSpPr>
            <p:cNvPr id="12315" name="Line 26"/>
            <p:cNvSpPr>
              <a:spLocks noChangeShapeType="1"/>
            </p:cNvSpPr>
            <p:nvPr/>
          </p:nvSpPr>
          <p:spPr bwMode="auto">
            <a:xfrm>
              <a:off x="2018" y="997"/>
              <a:ext cx="288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>
                <a:latin typeface="+mn-ea"/>
                <a:ea typeface="+mn-ea"/>
              </a:endParaRPr>
            </a:p>
          </p:txBody>
        </p:sp>
        <p:sp>
          <p:nvSpPr>
            <p:cNvPr id="942107" name="Text Box 27"/>
            <p:cNvSpPr txBox="1">
              <a:spLocks noChangeArrowheads="1"/>
            </p:cNvSpPr>
            <p:nvPr/>
          </p:nvSpPr>
          <p:spPr bwMode="auto">
            <a:xfrm>
              <a:off x="2334" y="685"/>
              <a:ext cx="998" cy="637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800">
                  <a:solidFill>
                    <a:srgbClr val="FF0000"/>
                  </a:solidFill>
                  <a:latin typeface="+mn-ea"/>
                  <a:ea typeface="+mn-ea"/>
                </a:rPr>
                <a:t>对外开放优先发展</a:t>
              </a:r>
            </a:p>
          </p:txBody>
        </p:sp>
      </p:grpSp>
      <p:sp>
        <p:nvSpPr>
          <p:cNvPr id="942108" name="Text Box 28"/>
          <p:cNvSpPr txBox="1">
            <a:spLocks noChangeArrowheads="1"/>
          </p:cNvSpPr>
          <p:nvPr/>
        </p:nvSpPr>
        <p:spPr bwMode="auto">
          <a:xfrm>
            <a:off x="360834" y="1834877"/>
            <a:ext cx="615553" cy="3402013"/>
          </a:xfrm>
          <a:prstGeom prst="rect">
            <a:avLst/>
          </a:prstGeom>
          <a:gradFill rotWithShape="1">
            <a:gsLst>
              <a:gs pos="0">
                <a:srgbClr val="3333CC"/>
              </a:gs>
              <a:gs pos="50000">
                <a:srgbClr val="FFFFFF"/>
              </a:gs>
              <a:gs pos="100000">
                <a:srgbClr val="3333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+mn-ea"/>
                <a:ea typeface="+mn-ea"/>
              </a:rPr>
              <a:t>对外开放的前沿</a:t>
            </a:r>
          </a:p>
        </p:txBody>
      </p:sp>
      <p:sp>
        <p:nvSpPr>
          <p:cNvPr id="942109" name="Text Box 29"/>
          <p:cNvSpPr txBox="1">
            <a:spLocks noChangeArrowheads="1"/>
          </p:cNvSpPr>
          <p:nvPr/>
        </p:nvSpPr>
        <p:spPr bwMode="auto">
          <a:xfrm>
            <a:off x="7348538" y="5133702"/>
            <a:ext cx="3381051" cy="5286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>
                <a:latin typeface="+mn-ea"/>
                <a:ea typeface="+mn-ea"/>
              </a:rPr>
              <a:t>华人、华侨的投资</a:t>
            </a:r>
          </a:p>
        </p:txBody>
      </p:sp>
      <p:sp>
        <p:nvSpPr>
          <p:cNvPr id="942110" name="Rectangle 30"/>
          <p:cNvSpPr>
            <a:spLocks noChangeArrowheads="1"/>
          </p:cNvSpPr>
          <p:nvPr/>
        </p:nvSpPr>
        <p:spPr bwMode="auto">
          <a:xfrm>
            <a:off x="1764593" y="1493565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天时</a:t>
            </a: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942111" name="Rectangle 31"/>
          <p:cNvSpPr>
            <a:spLocks noChangeArrowheads="1"/>
          </p:cNvSpPr>
          <p:nvPr/>
        </p:nvSpPr>
        <p:spPr bwMode="auto">
          <a:xfrm>
            <a:off x="1764593" y="3363640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地利</a:t>
            </a: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  <p:sp>
        <p:nvSpPr>
          <p:cNvPr id="942112" name="Rectangle 32"/>
          <p:cNvSpPr>
            <a:spLocks noChangeArrowheads="1"/>
          </p:cNvSpPr>
          <p:nvPr/>
        </p:nvSpPr>
        <p:spPr bwMode="auto">
          <a:xfrm>
            <a:off x="1764593" y="5473427"/>
            <a:ext cx="126188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(</a:t>
            </a:r>
            <a:r>
              <a:rPr kumimoji="1" lang="zh-CN" altLang="en-US" sz="2800">
                <a:solidFill>
                  <a:srgbClr val="FF0000"/>
                </a:solidFill>
                <a:latin typeface="+mn-ea"/>
                <a:ea typeface="+mn-ea"/>
              </a:rPr>
              <a:t>人和</a:t>
            </a:r>
            <a:r>
              <a:rPr kumimoji="1" lang="en-US" altLang="zh-CN" sz="2800">
                <a:solidFill>
                  <a:srgbClr val="FF0000"/>
                </a:solidFill>
                <a:latin typeface="+mn-ea"/>
                <a:ea typeface="+mn-ea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4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4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4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94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4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4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94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4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4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4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94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4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4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4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4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4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94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94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94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4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42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4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42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42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942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083" grpId="0" animBg="1" autoUpdateAnimBg="0"/>
      <p:bldP spid="942084" grpId="0" animBg="1" autoUpdateAnimBg="0"/>
      <p:bldP spid="942085" grpId="0" animBg="1" autoUpdateAnimBg="0"/>
      <p:bldP spid="942089" grpId="0" animBg="1" autoUpdateAnimBg="0"/>
      <p:bldP spid="942090" grpId="0" animBg="1" autoUpdateAnimBg="0"/>
      <p:bldP spid="942091" grpId="0" animBg="1" autoUpdateAnimBg="0"/>
      <p:bldP spid="942092" grpId="0" animBg="1" autoUpdateAnimBg="0"/>
      <p:bldP spid="942093" grpId="0" animBg="1" autoUpdateAnimBg="0"/>
      <p:bldP spid="942094" grpId="0" animBg="1" autoUpdateAnimBg="0"/>
      <p:bldP spid="942098" grpId="0" animBg="1"/>
      <p:bldP spid="942099" grpId="0" animBg="1"/>
      <p:bldP spid="942100" grpId="0" animBg="1"/>
      <p:bldP spid="942101" grpId="0" animBg="1"/>
      <p:bldP spid="942102" grpId="0" animBg="1"/>
      <p:bldP spid="942103" grpId="0" animBg="1"/>
      <p:bldP spid="942104" grpId="0" animBg="1"/>
      <p:bldP spid="942108" grpId="0" animBg="1"/>
      <p:bldP spid="942109" grpId="0" animBg="1" autoUpdateAnimBg="0"/>
    </p:bldLst>
  </p:timing>
</p:sld>
</file>

<file path=ppt/theme/theme1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4516</TotalTime>
  <Words>685</Words>
  <Application>Microsoft Office PowerPoint</Application>
  <Paragraphs>146</Paragraphs>
  <Slides>30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Balloons</vt:lpstr>
      <vt:lpstr>Microsoft Office PowerPoint 97-2003 演示文稿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   对外开放的有利因素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港澳的地理位置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yiduiyi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</cp:lastModifiedBy>
  <dcterms:created xsi:type="dcterms:W3CDTF">2005-05-20T05:22:03Z</dcterms:created>
  <dcterms:modified xsi:type="dcterms:W3CDTF">2018-10-09T02:24:42Z</dcterms:modified>
</cp:coreProperties>
</file>