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sldIdLst>
    <p:sldId id="694" r:id="rId2"/>
    <p:sldId id="772" r:id="rId3"/>
    <p:sldId id="905" r:id="rId4"/>
    <p:sldId id="906" r:id="rId5"/>
    <p:sldId id="907" r:id="rId6"/>
    <p:sldId id="908" r:id="rId7"/>
    <p:sldId id="911" r:id="rId8"/>
    <p:sldId id="912" r:id="rId9"/>
    <p:sldId id="913" r:id="rId10"/>
    <p:sldId id="923" r:id="rId11"/>
    <p:sldId id="914" r:id="rId12"/>
    <p:sldId id="909" r:id="rId13"/>
    <p:sldId id="910" r:id="rId14"/>
    <p:sldId id="915" r:id="rId15"/>
    <p:sldId id="916" r:id="rId16"/>
    <p:sldId id="917" r:id="rId17"/>
    <p:sldId id="918" r:id="rId18"/>
    <p:sldId id="919" r:id="rId19"/>
    <p:sldId id="924" r:id="rId20"/>
    <p:sldId id="920" r:id="rId21"/>
    <p:sldId id="921" r:id="rId22"/>
    <p:sldId id="925" r:id="rId23"/>
    <p:sldId id="922" r:id="rId24"/>
    <p:sldId id="926" r:id="rId25"/>
    <p:sldId id="927" r:id="rId26"/>
    <p:sldId id="928" r:id="rId27"/>
    <p:sldId id="929" r:id="rId28"/>
    <p:sldId id="713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6BE"/>
    <a:srgbClr val="0000FF"/>
    <a:srgbClr val="ECFBA3"/>
    <a:srgbClr val="BCADF1"/>
    <a:srgbClr val="8C99AA"/>
    <a:srgbClr val="99CC00"/>
    <a:srgbClr val="6DFF44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702"/>
    <p:restoredTop sz="94620"/>
  </p:normalViewPr>
  <p:slideViewPr>
    <p:cSldViewPr>
      <p:cViewPr varScale="1">
        <p:scale>
          <a:sx n="88" d="100"/>
          <a:sy n="88" d="100"/>
        </p:scale>
        <p:origin x="-150" y="-120"/>
      </p:cViewPr>
      <p:guideLst>
        <p:guide orient="horz" pos="3258"/>
        <p:guide pos="2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22D86486-2CAC-44D9-ACF9-761E792D0A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7410" name="文本占位符 2"/>
          <p:cNvSpPr>
            <a:spLocks noGrp="1"/>
          </p:cNvSpPr>
          <p:nvPr>
            <p:ph type="body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55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58E879AE-0B53-4555-BF98-98136CF2F6F1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B99F263-35EB-4C70-995A-89F425ED951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55D658-EBC3-44DB-A972-8E1BD8B53067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8D550-0A79-4141-9E1A-53ECF81C52A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260A10-25EA-421E-AA44-99BCC080AAF5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2236-64A3-4972-8B4F-578B8581E3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B0809B-3D35-4A4E-B6EA-B4825E58B853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14DB03-81CC-4BF9-968A-14B57442F4D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025227-D939-4B0A-A7EA-E9848DAA3068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05E96-D9F2-4DE9-B980-56338D0037A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BF8D72-62C5-4A8F-8C85-CD3E8E1F85FB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15A9F-E445-4124-A73E-5FFE0BEC9ED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A94F0B-F6AE-40F7-B21C-25B124C16583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466DB-07CB-4095-AA22-02F666B2418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114982-6E02-48C4-88BF-5B383805BB27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93235-CF5A-45EB-9C1C-AA4ED4429CF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7C09BF-7EDA-444F-8B50-43037C390444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5B399-DB52-45AB-8347-ACB9630F8F0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51A412-D88F-479E-BE2B-D5CACC3009A1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75CD0-7515-47EE-8EC1-5EC0148735D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56397E-E911-4946-AAE0-BCEF6A4C26B8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E5ACB-0220-4723-AA93-B2EAF196CF5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88EB87D-9D1C-4B63-A38E-1DF0BB862F3D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1FEF32-DC44-4951-AD1F-EA79376AF3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8"/>
          <p:cNvGrpSpPr>
            <a:grpSpLocks/>
          </p:cNvGrpSpPr>
          <p:nvPr/>
        </p:nvGrpSpPr>
        <p:grpSpPr bwMode="auto">
          <a:xfrm>
            <a:off x="350838" y="-36513"/>
            <a:ext cx="8839200" cy="5978526"/>
            <a:chOff x="538" y="-39"/>
            <a:chExt cx="13919" cy="9413"/>
          </a:xfrm>
        </p:grpSpPr>
        <p:pic>
          <p:nvPicPr>
            <p:cNvPr id="15366" name="图片 5" descr="黑板-空.png"/>
            <p:cNvPicPr>
              <a:picLocks noChangeAspect="1"/>
            </p:cNvPicPr>
            <p:nvPr/>
          </p:nvPicPr>
          <p:blipFill>
            <a:blip r:embed="rId2"/>
            <a:srcRect l="19395" t="4956" b="17786"/>
            <a:stretch>
              <a:fillRect/>
            </a:stretch>
          </p:blipFill>
          <p:spPr bwMode="auto">
            <a:xfrm>
              <a:off x="540" y="865"/>
              <a:ext cx="13550" cy="7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7" name="图片 7" descr="叶子.png"/>
            <p:cNvPicPr>
              <a:picLocks noChangeAspect="1"/>
            </p:cNvPicPr>
            <p:nvPr/>
          </p:nvPicPr>
          <p:blipFill>
            <a:blip r:embed="rId3"/>
            <a:srcRect l="54369" b="60822"/>
            <a:stretch>
              <a:fillRect/>
            </a:stretch>
          </p:blipFill>
          <p:spPr bwMode="auto">
            <a:xfrm>
              <a:off x="7809" y="-39"/>
              <a:ext cx="6648" cy="3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图片 15" descr="桌子.png"/>
            <p:cNvPicPr>
              <a:picLocks noChangeAspect="1"/>
            </p:cNvPicPr>
            <p:nvPr/>
          </p:nvPicPr>
          <p:blipFill>
            <a:blip r:embed="rId4"/>
            <a:srcRect t="80530" r="40938"/>
            <a:stretch>
              <a:fillRect/>
            </a:stretch>
          </p:blipFill>
          <p:spPr bwMode="auto">
            <a:xfrm>
              <a:off x="538" y="8038"/>
              <a:ext cx="6237" cy="1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图片 16" descr="粉笔画.png"/>
            <p:cNvPicPr>
              <a:picLocks noChangeAspect="1"/>
            </p:cNvPicPr>
            <p:nvPr/>
          </p:nvPicPr>
          <p:blipFill>
            <a:blip r:embed="rId5"/>
            <a:srcRect l="49934" t="39178" b="17915"/>
            <a:stretch>
              <a:fillRect/>
            </a:stretch>
          </p:blipFill>
          <p:spPr bwMode="auto">
            <a:xfrm>
              <a:off x="7191" y="4406"/>
              <a:ext cx="6456" cy="3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图片 11" descr="书本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71" y="7621"/>
              <a:ext cx="1658" cy="1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图片 14" descr="钟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53" y="8163"/>
              <a:ext cx="845" cy="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图片 10" descr="铅笔筒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029" y="7416"/>
              <a:ext cx="1118" cy="1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图片 13" descr="眼镜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855" y="8568"/>
              <a:ext cx="860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62" name="图片 3" descr="女老师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96075" y="2797175"/>
            <a:ext cx="275590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1262063" y="1479550"/>
            <a:ext cx="6786562" cy="2951163"/>
            <a:chOff x="1859" y="2387"/>
            <a:chExt cx="10692" cy="4641"/>
          </a:xfrm>
        </p:grpSpPr>
        <p:sp>
          <p:nvSpPr>
            <p:cNvPr id="15364" name="文本框 1"/>
            <p:cNvSpPr txBox="1">
              <a:spLocks noChangeArrowheads="1"/>
            </p:cNvSpPr>
            <p:nvPr/>
          </p:nvSpPr>
          <p:spPr bwMode="auto">
            <a:xfrm>
              <a:off x="1859" y="3720"/>
              <a:ext cx="10692" cy="3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 typeface="Arial" charset="0"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第三节  珠江三角洲和香港、</a:t>
              </a:r>
            </a:p>
            <a:p>
              <a:pPr algn="ctr">
                <a:lnSpc>
                  <a:spcPct val="120000"/>
                </a:lnSpc>
                <a:buFont typeface="Arial" charset="0"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    澳门特别行政区</a:t>
              </a:r>
            </a:p>
            <a:p>
              <a:pPr algn="ctr">
                <a:lnSpc>
                  <a:spcPct val="120000"/>
                </a:lnSpc>
                <a:buFont typeface="Arial" charset="0"/>
                <a:buNone/>
              </a:pPr>
              <a:endParaRPr lang="zh-CN" altLang="en-US" sz="300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5365" name="文本框 3"/>
            <p:cNvSpPr txBox="1">
              <a:spLocks noChangeArrowheads="1"/>
            </p:cNvSpPr>
            <p:nvPr/>
          </p:nvSpPr>
          <p:spPr bwMode="auto">
            <a:xfrm>
              <a:off x="4820" y="2387"/>
              <a:ext cx="4762" cy="1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000">
                  <a:solidFill>
                    <a:srgbClr val="ECEEE1"/>
                  </a:solidFill>
                  <a:latin typeface="Calibri" pitchFamily="34" charset="0"/>
                  <a:sym typeface="宋体" charset="-122"/>
                </a:rPr>
                <a:t>第七章  南方地区</a:t>
              </a:r>
              <a:endParaRPr lang="en-US" altLang="zh-CN" sz="3000">
                <a:solidFill>
                  <a:srgbClr val="ECEEE1"/>
                </a:solidFill>
                <a:latin typeface="Calibri" pitchFamily="34" charset="0"/>
                <a:sym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Text Box 2"/>
          <p:cNvSpPr txBox="1">
            <a:spLocks noChangeArrowheads="1"/>
          </p:cNvSpPr>
          <p:nvPr/>
        </p:nvSpPr>
        <p:spPr bwMode="auto">
          <a:xfrm>
            <a:off x="492125" y="1498600"/>
            <a:ext cx="6207125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珠江三角洲产业结构的调整</a:t>
            </a:r>
          </a:p>
        </p:txBody>
      </p:sp>
      <p:sp>
        <p:nvSpPr>
          <p:cNvPr id="808963" name="Text Box 3"/>
          <p:cNvSpPr txBox="1">
            <a:spLocks noChangeArrowheads="1"/>
          </p:cNvSpPr>
          <p:nvPr/>
        </p:nvSpPr>
        <p:spPr bwMode="auto">
          <a:xfrm>
            <a:off x="492125" y="2184400"/>
            <a:ext cx="70866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220">
                <a:latin typeface="微软雅黑" panose="020B0503020204020204" charset="-122"/>
                <a:ea typeface="微软雅黑" panose="020B0503020204020204" charset="-122"/>
              </a:rPr>
              <a:t>以生产通信设备或高科技产品为主。</a:t>
            </a:r>
          </a:p>
        </p:txBody>
      </p:sp>
      <p:pic>
        <p:nvPicPr>
          <p:cNvPr id="808964" name="Picture 4" descr="20100622_d05894f7d7d036dbd763aiaksboeo6j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2971800"/>
            <a:ext cx="35067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65" name="Line 5"/>
          <p:cNvSpPr>
            <a:spLocks noChangeShapeType="1"/>
          </p:cNvSpPr>
          <p:nvPr/>
        </p:nvSpPr>
        <p:spPr bwMode="auto">
          <a:xfrm>
            <a:off x="4038600" y="4000500"/>
            <a:ext cx="9144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43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08966" name="Picture 6" descr="04ebcea92a67934934e0e39eda0ca2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7138" y="2971800"/>
            <a:ext cx="350678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67" name="Picture 7" descr="420177_092915032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7138" y="2971800"/>
            <a:ext cx="35067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0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0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0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0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0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0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62" grpId="0" bldLvl="0" animBg="1"/>
      <p:bldP spid="80896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zhuj5"/>
          <p:cNvPicPr>
            <a:picLocks noChangeAspect="1"/>
          </p:cNvPicPr>
          <p:nvPr/>
        </p:nvPicPr>
        <p:blipFill>
          <a:blip r:embed="rId2">
            <a:lum bright="-18000" contrast="24000"/>
          </a:blip>
          <a:srcRect l="15099" t="6554" r="12958" b="50130"/>
          <a:stretch>
            <a:fillRect/>
          </a:stretch>
        </p:blipFill>
        <p:spPr bwMode="auto">
          <a:xfrm>
            <a:off x="482600" y="65088"/>
            <a:ext cx="8316913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673100" y="5640388"/>
            <a:ext cx="7258050" cy="955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CC"/>
                </a:solidFill>
                <a:ea typeface="黑体" pitchFamily="49" charset="-122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ea typeface="黑体" pitchFamily="49" charset="-122"/>
              </a:rPr>
              <a:t>、外向型经济对区域经济发展的促进作用：</a:t>
            </a:r>
            <a:endParaRPr lang="en-US" altLang="zh-CN" sz="2800" b="1">
              <a:solidFill>
                <a:srgbClr val="0000CC"/>
              </a:solidFill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可在短时间内促进经济的发展</a:t>
            </a:r>
            <a:endParaRPr lang="zh-CN" altLang="en-US" sz="24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3"/>
          <p:cNvSpPr txBox="1">
            <a:spLocks noChangeArrowheads="1"/>
          </p:cNvSpPr>
          <p:nvPr/>
        </p:nvSpPr>
        <p:spPr bwMode="auto">
          <a:xfrm>
            <a:off x="533400" y="1752600"/>
            <a:ext cx="8229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200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200">
                <a:latin typeface="黑体" pitchFamily="49" charset="-122"/>
                <a:ea typeface="黑体" pitchFamily="49" charset="-122"/>
              </a:rPr>
              <a:t>结合教材</a:t>
            </a:r>
            <a:r>
              <a:rPr lang="en-US" altLang="zh-CN" sz="2200">
                <a:latin typeface="黑体" pitchFamily="49" charset="-122"/>
                <a:ea typeface="黑体" pitchFamily="49" charset="-122"/>
              </a:rPr>
              <a:t>52</a:t>
            </a:r>
            <a:r>
              <a:rPr lang="zh-CN" altLang="en-US" sz="2200">
                <a:latin typeface="黑体" pitchFamily="49" charset="-122"/>
                <a:ea typeface="黑体" pitchFamily="49" charset="-122"/>
              </a:rPr>
              <a:t>页材料，说一说，珠江三角洲发展外向型经济有哪些优势条件。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endParaRPr lang="zh-CN" altLang="zh-CN" sz="20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765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950" y="990600"/>
            <a:ext cx="817563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143000" y="1173163"/>
            <a:ext cx="12842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0249CD"/>
                </a:solidFill>
                <a:latin typeface="+mn-ea"/>
                <a:ea typeface="+mn-ea"/>
              </a:rPr>
              <a:t>活动</a:t>
            </a: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23900" y="3048000"/>
            <a:ext cx="4673600" cy="1404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）紧邻港澳和东南亚，地理位置优越</a:t>
            </a:r>
          </a:p>
          <a:p>
            <a:pPr marL="342900" indent="-342900"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）海陆交通便利</a:t>
            </a:r>
          </a:p>
          <a:p>
            <a:pPr marL="342900" indent="-342900"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）很多地方是著名的侨乡</a:t>
            </a:r>
          </a:p>
        </p:txBody>
      </p:sp>
      <p:grpSp>
        <p:nvGrpSpPr>
          <p:cNvPr id="27653" name="组合 2"/>
          <p:cNvGrpSpPr>
            <a:grpSpLocks/>
          </p:cNvGrpSpPr>
          <p:nvPr/>
        </p:nvGrpSpPr>
        <p:grpSpPr bwMode="auto">
          <a:xfrm>
            <a:off x="4987925" y="3048000"/>
            <a:ext cx="3930650" cy="2811463"/>
            <a:chOff x="5029188" y="3131912"/>
            <a:chExt cx="3931136" cy="2811622"/>
          </a:xfrm>
        </p:grpSpPr>
        <p:sp>
          <p:nvSpPr>
            <p:cNvPr id="27654" name="云形标注 1"/>
            <p:cNvSpPr>
              <a:spLocks noChangeArrowheads="1"/>
            </p:cNvSpPr>
            <p:nvPr/>
          </p:nvSpPr>
          <p:spPr bwMode="auto">
            <a:xfrm>
              <a:off x="5029188" y="3131912"/>
              <a:ext cx="3702543" cy="2811622"/>
            </a:xfrm>
            <a:prstGeom prst="cloudCallout">
              <a:avLst>
                <a:gd name="adj1" fmla="val -83315"/>
                <a:gd name="adj2" fmla="val 30551"/>
              </a:avLst>
            </a:prstGeom>
            <a:solidFill>
              <a:srgbClr val="66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>
                <a:latin typeface="Times New Roman" pitchFamily="18" charset="0"/>
                <a:ea typeface="楷体_GB2312"/>
                <a:cs typeface="楷体_GB2312"/>
              </a:endParaRPr>
            </a:p>
          </p:txBody>
        </p:sp>
        <p:sp>
          <p:nvSpPr>
            <p:cNvPr id="27655" name="Text Box 2"/>
            <p:cNvSpPr txBox="1">
              <a:spLocks noChangeArrowheads="1"/>
            </p:cNvSpPr>
            <p:nvPr/>
          </p:nvSpPr>
          <p:spPr bwMode="auto">
            <a:xfrm>
              <a:off x="5105386" y="3468171"/>
              <a:ext cx="3854938" cy="2246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buFont typeface="Arial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        外向型经济的发展，使</a:t>
              </a:r>
              <a:endParaRPr lang="en-US" altLang="zh-CN" sz="20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endParaRPr>
            </a:p>
            <a:p>
              <a:pPr algn="just">
                <a:buFont typeface="Arial" charset="0"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    </a:t>
              </a:r>
              <a:r>
                <a:rPr lang="zh-CN" altLang="en-US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得珠江三角洲由过去的商品</a:t>
              </a:r>
              <a:endParaRPr lang="en-US" altLang="zh-CN" sz="20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endParaRPr>
            </a:p>
            <a:p>
              <a:pPr algn="just">
                <a:buFont typeface="Arial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 粮和热带水果生产基地，成为</a:t>
              </a:r>
              <a:endParaRPr lang="en-US" altLang="zh-CN" sz="20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endParaRPr>
            </a:p>
            <a:p>
              <a:pPr algn="just">
                <a:buFont typeface="Arial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我国重要出口创汇农业基地。</a:t>
              </a:r>
              <a:endParaRPr lang="en-US" altLang="zh-CN" sz="20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endParaRPr>
            </a:p>
            <a:p>
              <a:pPr algn="just">
                <a:buFont typeface="Arial" charset="0"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 </a:t>
              </a:r>
              <a:r>
                <a:rPr lang="zh-CN" altLang="en-US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产品除满足本地需要外，还</a:t>
              </a:r>
              <a:endParaRPr lang="en-US" altLang="zh-CN" sz="20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endParaRPr>
            </a:p>
            <a:p>
              <a:pPr algn="just">
                <a:buFont typeface="Arial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  大量出口东南亚和日本等</a:t>
              </a:r>
              <a:endParaRPr lang="en-US" altLang="zh-CN" sz="20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endParaRPr>
            </a:p>
            <a:p>
              <a:pPr algn="just">
                <a:buFont typeface="Arial" charset="0"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         </a:t>
              </a:r>
              <a:r>
                <a:rPr lang="zh-CN" altLang="en-US" sz="20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地。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4"/>
          <p:cNvSpPr>
            <a:spLocks noChangeArrowheads="1"/>
          </p:cNvSpPr>
          <p:nvPr/>
        </p:nvSpPr>
        <p:spPr bwMode="auto">
          <a:xfrm>
            <a:off x="457200" y="1295400"/>
            <a:ext cx="8229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200">
                <a:latin typeface="黑体" pitchFamily="49" charset="-122"/>
                <a:ea typeface="黑体" pitchFamily="49" charset="-122"/>
              </a:rPr>
              <a:t>2. </a:t>
            </a:r>
            <a:r>
              <a:rPr lang="zh-CN" altLang="en-US" sz="2200">
                <a:latin typeface="黑体" pitchFamily="49" charset="-122"/>
                <a:ea typeface="黑体" pitchFamily="49" charset="-122"/>
              </a:rPr>
              <a:t>议一议，外向型经济对当地区域发展有哪些促进作用。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33425" y="2047875"/>
            <a:ext cx="5441950" cy="5540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ea typeface="+mn-ea"/>
              </a:rPr>
              <a:t> （</a:t>
            </a:r>
            <a:r>
              <a:rPr lang="en-US" altLang="zh-CN" sz="2000" dirty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ea typeface="+mn-ea"/>
              </a:rPr>
              <a:t>）有利于引进外资，促进我国经济发展。</a:t>
            </a:r>
            <a:r>
              <a:rPr lang="zh-CN" altLang="en-US" sz="2000" dirty="0">
                <a:latin typeface="+mn-ea"/>
                <a:ea typeface="+mn-ea"/>
              </a:rPr>
              <a:t> 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23900" y="2667000"/>
            <a:ext cx="7962900" cy="10160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ea typeface="+mn-ea"/>
              </a:rPr>
              <a:t> （</a:t>
            </a:r>
            <a:r>
              <a:rPr lang="en-US" altLang="zh-CN" sz="2000" dirty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ea typeface="+mn-ea"/>
              </a:rPr>
              <a:t>）有利于引进国外先进技术，提高我国科技水平，同时可以提高我国的自主创新能力</a:t>
            </a:r>
            <a:r>
              <a:rPr lang="zh-CN" altLang="en-US" sz="2000" dirty="0">
                <a:latin typeface="+mn-ea"/>
                <a:ea typeface="+mn-ea"/>
              </a:rPr>
              <a:t>。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96925" y="3748088"/>
            <a:ext cx="6853238" cy="5540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ea typeface="+mn-ea"/>
              </a:rPr>
              <a:t>）有利于参与国际竞争，提高我国企业的国际竞争力。 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96925" y="4367213"/>
            <a:ext cx="5057775" cy="5540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+mn-ea"/>
                <a:ea typeface="+mn-ea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ea typeface="+mn-ea"/>
              </a:rPr>
              <a:t>）有利于加强同各国的经济文化交流。</a:t>
            </a:r>
            <a:r>
              <a:rPr lang="zh-CN" altLang="en-US" sz="2000" dirty="0">
                <a:latin typeface="+mn-ea"/>
                <a:ea typeface="+mn-ea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"/>
          <p:cNvSpPr>
            <a:spLocks noChangeArrowheads="1"/>
          </p:cNvSpPr>
          <p:nvPr/>
        </p:nvSpPr>
        <p:spPr bwMode="auto">
          <a:xfrm>
            <a:off x="5334000" y="5497513"/>
            <a:ext cx="272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1999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日澳门回归</a:t>
            </a:r>
          </a:p>
        </p:txBody>
      </p:sp>
      <p:pic>
        <p:nvPicPr>
          <p:cNvPr id="29698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2865438"/>
            <a:ext cx="420370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矩形 3"/>
          <p:cNvSpPr>
            <a:spLocks noChangeArrowheads="1"/>
          </p:cNvSpPr>
          <p:nvPr/>
        </p:nvSpPr>
        <p:spPr bwMode="auto">
          <a:xfrm>
            <a:off x="1295400" y="5497513"/>
            <a:ext cx="2492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1997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日香港回归</a:t>
            </a:r>
          </a:p>
        </p:txBody>
      </p:sp>
      <p:pic>
        <p:nvPicPr>
          <p:cNvPr id="29700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865438"/>
            <a:ext cx="3584575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53016" y="1519589"/>
            <a:ext cx="1345288" cy="1345288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/>
          <a:srcRect l="20445" t="12677" r="25141" b="22780"/>
          <a:stretch>
            <a:fillRect/>
          </a:stretch>
        </p:blipFill>
        <p:spPr>
          <a:xfrm>
            <a:off x="1852967" y="1519589"/>
            <a:ext cx="1302462" cy="1321959"/>
          </a:xfrm>
          <a:prstGeom prst="ellipse">
            <a:avLst/>
          </a:prstGeom>
        </p:spPr>
      </p:pic>
      <p:sp>
        <p:nvSpPr>
          <p:cNvPr id="29703" name="文本框 1"/>
          <p:cNvSpPr txBox="1">
            <a:spLocks noChangeArrowheads="1"/>
          </p:cNvSpPr>
          <p:nvPr/>
        </p:nvSpPr>
        <p:spPr bwMode="auto">
          <a:xfrm>
            <a:off x="1812925" y="592138"/>
            <a:ext cx="72755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Calibri" pitchFamily="34" charset="0"/>
              </a:rPr>
              <a:t>二、香港特别行政区、澳门特别行政区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94" y="1371654"/>
            <a:ext cx="6019800" cy="4379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810000" y="3236913"/>
            <a:ext cx="1752600" cy="838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2400"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30723" name="文本框 1"/>
          <p:cNvSpPr txBox="1">
            <a:spLocks noChangeArrowheads="1"/>
          </p:cNvSpPr>
          <p:nvPr/>
        </p:nvSpPr>
        <p:spPr bwMode="auto">
          <a:xfrm>
            <a:off x="7543800" y="1447800"/>
            <a:ext cx="4572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香港、澳门在中国的位置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143000"/>
            <a:ext cx="5181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4"/>
          <p:cNvSpPr>
            <a:spLocks noChangeArrowheads="1"/>
          </p:cNvSpPr>
          <p:nvPr/>
        </p:nvSpPr>
        <p:spPr bwMode="auto">
          <a:xfrm>
            <a:off x="457200" y="4572000"/>
            <a:ext cx="8001000" cy="1447800"/>
          </a:xfrm>
          <a:prstGeom prst="roundRect">
            <a:avLst>
              <a:gd name="adj" fmla="val 10861"/>
            </a:avLst>
          </a:prstGeom>
          <a:solidFill>
            <a:schemeClr val="bg1"/>
          </a:solidFill>
          <a:ln w="25400">
            <a:solidFill>
              <a:srgbClr val="C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读图，独立完成后小组交流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 1.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结合教材图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7—3—4 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 7—3—5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，找出香港和澳门的主要组成部分。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 2.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找出香港、澳门临近的城市，说说它们的相对位置。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" y="3886200"/>
            <a:ext cx="292417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" y="1676400"/>
            <a:ext cx="2924175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86200" y="1828800"/>
            <a:ext cx="41211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香港由香港岛、九龙、“新界”组成，陆地面积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1104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平方千米，人口约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710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万（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2010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年）。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889375" y="4008438"/>
            <a:ext cx="41211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澳门由澳门半岛、氹仔岛和路环岛组成，陆地面积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29.7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平方千米，人口约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55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万（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2010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年）。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66" y="2667020"/>
            <a:ext cx="5029068" cy="3352712"/>
          </a:xfrm>
          <a:prstGeom prst="foldedCorner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7200" y="1295400"/>
            <a:ext cx="8229600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200" dirty="0">
                <a:latin typeface="+mn-ea"/>
                <a:ea typeface="+mn-ea"/>
              </a:rPr>
              <a:t>    香港是世界著名的自由贸易港，也是重要的国际金融中心、贸易中心、信息服务中心及航运中心。</a:t>
            </a:r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5410200" y="2736850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维多利亚港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42900" y="1074738"/>
            <a:ext cx="8378825" cy="4640262"/>
          </a:xfrm>
          <a:solidFill>
            <a:srgbClr val="FFFFFF">
              <a:alpha val="45097"/>
            </a:srgbClr>
          </a:solidFill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zh-CN" sz="2200">
                <a:latin typeface="宋体" charset="-122"/>
              </a:rPr>
              <a:t>◆</a:t>
            </a:r>
            <a:r>
              <a:rPr lang="zh-CN" altLang="en-US" sz="2200">
                <a:solidFill>
                  <a:srgbClr val="000000"/>
                </a:solidFill>
                <a:latin typeface="宋体" charset="-122"/>
              </a:rPr>
              <a:t>香港是一个</a:t>
            </a:r>
            <a:r>
              <a:rPr lang="zh-CN" altLang="en-US" sz="2200">
                <a:solidFill>
                  <a:srgbClr val="FF3300"/>
                </a:solidFill>
                <a:latin typeface="宋体" charset="-122"/>
              </a:rPr>
              <a:t>自由贸易港</a:t>
            </a:r>
            <a:r>
              <a:rPr lang="zh-CN" altLang="en-US" sz="2200">
                <a:solidFill>
                  <a:srgbClr val="000000"/>
                </a:solidFill>
                <a:latin typeface="宋体" charset="-122"/>
              </a:rPr>
              <a:t>。目前与世界上160多个国家和地区的500多个港口有货运往来,</a:t>
            </a:r>
            <a:endParaRPr lang="en-US" altLang="zh-CN" sz="2200">
              <a:solidFill>
                <a:srgbClr val="000000"/>
              </a:solidFill>
              <a:latin typeface="宋体" charset="-122"/>
            </a:endParaRP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zh-CN" sz="2200">
                <a:latin typeface="宋体" charset="-122"/>
              </a:rPr>
              <a:t>◆</a:t>
            </a:r>
            <a:r>
              <a:rPr lang="zh-CN" altLang="en-US" sz="2200">
                <a:solidFill>
                  <a:srgbClr val="000000"/>
                </a:solidFill>
                <a:latin typeface="宋体" charset="-122"/>
              </a:rPr>
              <a:t>形成一个以香港为枢纽,联系五大洲、三大洋的海上运输网络。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zh-CN" sz="2200">
                <a:latin typeface="宋体" charset="-122"/>
              </a:rPr>
              <a:t>◆</a:t>
            </a:r>
            <a:r>
              <a:rPr lang="zh-CN" altLang="en-US" sz="2200">
                <a:solidFill>
                  <a:srgbClr val="000000"/>
                </a:solidFill>
                <a:latin typeface="宋体" charset="-122"/>
              </a:rPr>
              <a:t>香港一贯实行自由贸易政策。对许多进出口商品免征关税,进出口手续也极为简便,从而吸引国际船只和货物过境,发展</a:t>
            </a:r>
            <a:r>
              <a:rPr lang="zh-CN" altLang="en-US" sz="2200">
                <a:solidFill>
                  <a:srgbClr val="FF3300"/>
                </a:solidFill>
                <a:latin typeface="宋体" charset="-122"/>
              </a:rPr>
              <a:t>过境贸易</a:t>
            </a:r>
            <a:r>
              <a:rPr lang="zh-CN" altLang="en-US" sz="2200">
                <a:solidFill>
                  <a:srgbClr val="000000"/>
                </a:solidFill>
                <a:latin typeface="宋体" charset="-122"/>
              </a:rPr>
              <a:t>,</a:t>
            </a:r>
            <a:endParaRPr lang="en-US" altLang="zh-CN" sz="2200">
              <a:solidFill>
                <a:srgbClr val="000000"/>
              </a:solidFill>
              <a:latin typeface="宋体" charset="-122"/>
            </a:endParaRP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zh-CN" sz="2200">
                <a:latin typeface="宋体" charset="-122"/>
              </a:rPr>
              <a:t>◆</a:t>
            </a:r>
            <a:r>
              <a:rPr lang="zh-CN" altLang="en-US" sz="2200">
                <a:solidFill>
                  <a:srgbClr val="000000"/>
                </a:solidFill>
                <a:latin typeface="宋体" charset="-122"/>
              </a:rPr>
              <a:t>加上香港生产旅游者比较喜爱的轻工业产品(看图),香港被誉为“</a:t>
            </a:r>
            <a:r>
              <a:rPr lang="zh-CN" altLang="en-US" sz="2200">
                <a:solidFill>
                  <a:srgbClr val="FF00FF"/>
                </a:solidFill>
                <a:latin typeface="宋体" charset="-122"/>
              </a:rPr>
              <a:t>购物者的天堂”</a:t>
            </a:r>
            <a:r>
              <a:rPr lang="zh-CN" altLang="en-US" sz="2200">
                <a:solidFill>
                  <a:srgbClr val="000000"/>
                </a:solidFill>
                <a:latin typeface="宋体" charset="-122"/>
              </a:rPr>
              <a:t>和</a:t>
            </a:r>
            <a:r>
              <a:rPr lang="zh-CN" altLang="en-US" sz="2200">
                <a:solidFill>
                  <a:srgbClr val="FF00FF"/>
                </a:solidFill>
                <a:latin typeface="宋体" charset="-122"/>
              </a:rPr>
              <a:t>“东方明珠”。</a:t>
            </a:r>
            <a:r>
              <a:rPr lang="zh-CN" altLang="en-US" sz="2200">
                <a:latin typeface="宋体" charset="-122"/>
              </a:rPr>
              <a:t> 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200">
                <a:latin typeface="宋体" charset="-122"/>
              </a:rPr>
              <a:t>◆澳门有</a:t>
            </a:r>
            <a:r>
              <a:rPr lang="zh-CN" altLang="en-US" sz="2200">
                <a:solidFill>
                  <a:srgbClr val="FF3300"/>
                </a:solidFill>
                <a:latin typeface="宋体" charset="-122"/>
              </a:rPr>
              <a:t>“海上花园”</a:t>
            </a:r>
            <a:r>
              <a:rPr lang="zh-CN" altLang="en-US" sz="2200">
                <a:latin typeface="宋体" charset="-122"/>
              </a:rPr>
              <a:t>及</a:t>
            </a:r>
            <a:r>
              <a:rPr lang="zh-CN" altLang="en-US" sz="2200">
                <a:solidFill>
                  <a:srgbClr val="CC0000"/>
                </a:solidFill>
                <a:latin typeface="宋体" charset="-122"/>
              </a:rPr>
              <a:t>“东方第一大赌城”</a:t>
            </a:r>
            <a:r>
              <a:rPr lang="zh-CN" altLang="en-US" sz="2200">
                <a:latin typeface="宋体" charset="-122"/>
              </a:rPr>
              <a:t>之称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endParaRPr lang="zh-CN" altLang="en-US" sz="2200">
              <a:solidFill>
                <a:srgbClr val="CC00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C:\Users\zyglb\Desktop\标题33\学习目标1.png学习目标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63525"/>
            <a:ext cx="22066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5" name="Group 5"/>
          <p:cNvGraphicFramePr>
            <a:graphicFrameLocks noGrp="1"/>
          </p:cNvGraphicFramePr>
          <p:nvPr/>
        </p:nvGraphicFramePr>
        <p:xfrm>
          <a:off x="457200" y="1447800"/>
          <a:ext cx="8229600" cy="2209800"/>
        </p:xfrm>
        <a:graphic>
          <a:graphicData uri="http://schemas.openxmlformats.org/drawingml/2006/table">
            <a:tbl>
              <a:tblPr/>
              <a:tblGrid>
                <a:gridCol w="685800"/>
                <a:gridCol w="7543800"/>
              </a:tblGrid>
              <a:tr h="2209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EDC7"/>
                        </a:solidFill>
                        <a:effectLst/>
                        <a:latin typeface="Tahoma" pitchFamily="34" charset="0"/>
                        <a:ea typeface="黑体" pitchFamily="49" charset="-122"/>
                        <a:sym typeface="Tahoma" pitchFamily="34" charset="0"/>
                      </a:endParaRPr>
                    </a:p>
                  </a:txBody>
                  <a:tcPr marL="90170" marR="90170" marT="46989" marB="4698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70C0"/>
                        </a:gs>
                        <a:gs pos="50000">
                          <a:srgbClr val="0070C0"/>
                        </a:gs>
                        <a:gs pos="100000">
                          <a:srgbClr val="00B0F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   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EDC7"/>
                          </a:solidFill>
                          <a:effectLst/>
                          <a:latin typeface="Tahoma" pitchFamily="34" charset="0"/>
                          <a:ea typeface="黑体" pitchFamily="49" charset="-122"/>
                          <a:sym typeface="Tahoma" pitchFamily="34" charset="0"/>
                        </a:rPr>
                        <a:t>1.运用地图简要评价某区域的地理位置。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EDC7"/>
                          </a:solidFill>
                          <a:effectLst/>
                          <a:latin typeface="Tahoma" pitchFamily="34" charset="0"/>
                          <a:ea typeface="黑体" pitchFamily="49" charset="-122"/>
                          <a:sym typeface="Tahoma" pitchFamily="34" charset="0"/>
                        </a:rPr>
                        <a:t>  2.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EDC7"/>
                          </a:solidFill>
                          <a:effectLst/>
                          <a:latin typeface="Tahoma" pitchFamily="34" charset="0"/>
                          <a:ea typeface="黑体" pitchFamily="49" charset="-122"/>
                          <a:sym typeface="Tahoma" pitchFamily="34" charset="0"/>
                        </a:rPr>
                        <a:t>运用有关资料分析说明外向型经济对某区域发展的影响。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EDC7"/>
                        </a:solidFill>
                        <a:effectLst/>
                        <a:latin typeface="Tahoma" pitchFamily="34" charset="0"/>
                        <a:ea typeface="黑体" pitchFamily="49" charset="-122"/>
                        <a:sym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EDC7"/>
                          </a:solidFill>
                          <a:effectLst/>
                          <a:latin typeface="Tahoma" pitchFamily="34" charset="0"/>
                          <a:ea typeface="黑体" pitchFamily="49" charset="-122"/>
                          <a:sym typeface="Tahoma" pitchFamily="34" charset="0"/>
                        </a:rPr>
                        <a:t>  3.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EDC7"/>
                          </a:solidFill>
                          <a:effectLst/>
                          <a:latin typeface="Tahoma" pitchFamily="34" charset="0"/>
                          <a:ea typeface="黑体" pitchFamily="49" charset="-122"/>
                          <a:sym typeface="Tahoma" pitchFamily="34" charset="0"/>
                        </a:rPr>
                        <a:t>举例说出区际联系对区域经济发展的意义。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EDC7"/>
                        </a:solidFill>
                        <a:effectLst/>
                        <a:latin typeface="Tahoma" pitchFamily="34" charset="0"/>
                        <a:ea typeface="黑体" pitchFamily="49" charset="-122"/>
                        <a:sym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EDC7"/>
                          </a:solidFill>
                          <a:effectLst/>
                          <a:latin typeface="Tahoma" pitchFamily="34" charset="0"/>
                          <a:ea typeface="黑体" pitchFamily="49" charset="-122"/>
                          <a:sym typeface="Tahoma" pitchFamily="34" charset="0"/>
                        </a:rPr>
                        <a:t>  4.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EDC7"/>
                          </a:solidFill>
                          <a:effectLst/>
                          <a:latin typeface="Tahoma" pitchFamily="34" charset="0"/>
                          <a:ea typeface="黑体" pitchFamily="49" charset="-122"/>
                          <a:sym typeface="Tahoma" pitchFamily="34" charset="0"/>
                        </a:rPr>
                        <a:t>举例说明祖国内地与香港、澳门经济发展的相互促进作用。</a:t>
                      </a:r>
                    </a:p>
                  </a:txBody>
                  <a:tcPr marL="90170" marR="90170" marT="46989" marB="4698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70C0"/>
                        </a:gs>
                        <a:gs pos="50000">
                          <a:srgbClr val="0070C0"/>
                        </a:gs>
                        <a:gs pos="100000">
                          <a:srgbClr val="00B0F0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9306" y="2209832"/>
            <a:ext cx="5287228" cy="3965422"/>
          </a:xfrm>
          <a:prstGeom prst="teardrop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7200" y="1295400"/>
            <a:ext cx="8229600" cy="520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200" dirty="0">
                <a:latin typeface="+mn-ea"/>
                <a:ea typeface="+mn-ea"/>
              </a:rPr>
              <a:t>    澳门博彩旅游业发达，是其经济发展的支柱产业。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61138" y="1447800"/>
            <a:ext cx="1439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内地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637338" y="5607050"/>
            <a:ext cx="1439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香港</a:t>
            </a: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543800" y="2239963"/>
            <a:ext cx="0" cy="3167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V="1">
            <a:off x="7038975" y="2239963"/>
            <a:ext cx="0" cy="3168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661275" y="2058988"/>
            <a:ext cx="492125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生活消费品、原料、廉价劳动力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413500" y="2049463"/>
            <a:ext cx="492125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资金、技术、人才、管理经验等</a:t>
            </a:r>
          </a:p>
        </p:txBody>
      </p:sp>
      <p:pic>
        <p:nvPicPr>
          <p:cNvPr id="12" name="Picture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50" y="1881188"/>
            <a:ext cx="54546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457200" y="1036638"/>
            <a:ext cx="800100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200" dirty="0">
                <a:latin typeface="+mn-ea"/>
                <a:ea typeface="+mn-ea"/>
              </a:rPr>
              <a:t>港澳与祖国内地联系十分紧密。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/>
      <p:bldP spid="10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2571750" y="1430338"/>
            <a:ext cx="1206500" cy="619125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lin ang="5400000" scaled="1"/>
          </a:gradFill>
          <a:ln w="38100">
            <a:solidFill>
              <a:schemeClr val="tx1"/>
            </a:solidFill>
            <a:rou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220">
              <a:latin typeface="+mn-ea"/>
              <a:ea typeface="+mn-ea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2471738" y="898525"/>
            <a:ext cx="1592262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rgbClr val="333333"/>
                </a:solidFill>
                <a:latin typeface="+mn-ea"/>
                <a:ea typeface="+mn-ea"/>
              </a:rPr>
              <a:t>珠江三角洲</a:t>
            </a:r>
          </a:p>
        </p:txBody>
      </p:sp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2566988" y="3267075"/>
            <a:ext cx="1208087" cy="619125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lin ang="5400000" scaled="1"/>
          </a:gradFill>
          <a:ln w="38100">
            <a:solidFill>
              <a:schemeClr val="tx1"/>
            </a:solidFill>
            <a:rou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220">
              <a:latin typeface="+mn-ea"/>
              <a:ea typeface="+mn-ea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2560638" y="4097338"/>
            <a:ext cx="1311275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rgbClr val="333333"/>
                </a:solidFill>
                <a:latin typeface="+mn-ea"/>
                <a:ea typeface="+mn-ea"/>
              </a:rPr>
              <a:t>港澳地区</a:t>
            </a:r>
          </a:p>
        </p:txBody>
      </p:sp>
      <p:sp>
        <p:nvSpPr>
          <p:cNvPr id="1540102" name="Text Box 6"/>
          <p:cNvSpPr txBox="1">
            <a:spLocks noChangeArrowheads="1"/>
          </p:cNvSpPr>
          <p:nvPr/>
        </p:nvSpPr>
        <p:spPr bwMode="auto">
          <a:xfrm>
            <a:off x="1412875" y="2078038"/>
            <a:ext cx="3282950" cy="430212"/>
          </a:xfrm>
          <a:prstGeom prst="rect">
            <a:avLst/>
          </a:prstGeom>
          <a:solidFill>
            <a:srgbClr val="DAFD2B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rgbClr val="0000FF"/>
                </a:solidFill>
                <a:latin typeface="+mn-ea"/>
                <a:ea typeface="+mn-ea"/>
              </a:rPr>
              <a:t>产品的加工、制造和装配</a:t>
            </a:r>
          </a:p>
        </p:txBody>
      </p:sp>
      <p:sp>
        <p:nvSpPr>
          <p:cNvPr id="1540103" name="Text Box 7"/>
          <p:cNvSpPr txBox="1">
            <a:spLocks noChangeArrowheads="1"/>
          </p:cNvSpPr>
          <p:nvPr/>
        </p:nvSpPr>
        <p:spPr bwMode="auto">
          <a:xfrm>
            <a:off x="1341438" y="4719638"/>
            <a:ext cx="3659187" cy="1104900"/>
          </a:xfrm>
          <a:prstGeom prst="rect">
            <a:avLst/>
          </a:prstGeom>
          <a:solidFill>
            <a:srgbClr val="DAFD2B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rgbClr val="0000FF"/>
                </a:solidFill>
                <a:latin typeface="+mn-ea"/>
                <a:ea typeface="+mn-ea"/>
              </a:rPr>
              <a:t>承接海外订单、样品</a:t>
            </a:r>
            <a:r>
              <a:rPr lang="zh-CN" altLang="en-US" sz="2220" smtClean="0">
                <a:solidFill>
                  <a:srgbClr val="0000FF"/>
                </a:solidFill>
                <a:latin typeface="+mn-ea"/>
                <a:ea typeface="+mn-ea"/>
              </a:rPr>
              <a:t>制造</a:t>
            </a:r>
            <a:r>
              <a:rPr lang="zh-CN" altLang="en-US" sz="2220">
                <a:solidFill>
                  <a:srgbClr val="0000FF"/>
                </a:solidFill>
                <a:latin typeface="+mn-ea"/>
                <a:ea typeface="+mn-ea"/>
              </a:rPr>
              <a:t>、新产品新工艺开发</a:t>
            </a:r>
            <a:r>
              <a:rPr lang="zh-CN" altLang="en-US" sz="2220" smtClean="0">
                <a:solidFill>
                  <a:srgbClr val="0000FF"/>
                </a:solidFill>
                <a:latin typeface="+mn-ea"/>
                <a:ea typeface="+mn-ea"/>
              </a:rPr>
              <a:t>、原材料</a:t>
            </a:r>
            <a:r>
              <a:rPr lang="zh-CN" altLang="en-US" sz="2220">
                <a:solidFill>
                  <a:srgbClr val="0000FF"/>
                </a:solidFill>
                <a:latin typeface="+mn-ea"/>
                <a:ea typeface="+mn-ea"/>
              </a:rPr>
              <a:t>元器件的供应。</a:t>
            </a:r>
          </a:p>
        </p:txBody>
      </p:sp>
      <p:sp>
        <p:nvSpPr>
          <p:cNvPr id="1540104" name="WordArt 8"/>
          <p:cNvSpPr>
            <a:spLocks noChangeArrowheads="1" noChangeShapeType="1" noTextEdit="1"/>
          </p:cNvSpPr>
          <p:nvPr/>
        </p:nvSpPr>
        <p:spPr bwMode="auto">
          <a:xfrm>
            <a:off x="5114925" y="1541463"/>
            <a:ext cx="639763" cy="534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220" kern="1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+mn-ea"/>
                <a:ea typeface="+mn-ea"/>
                <a:cs typeface="+mn-ea"/>
              </a:rPr>
              <a:t>产</a:t>
            </a:r>
          </a:p>
        </p:txBody>
      </p:sp>
      <p:sp>
        <p:nvSpPr>
          <p:cNvPr id="1540105" name="WordArt 9"/>
          <p:cNvSpPr>
            <a:spLocks noChangeArrowheads="1" noChangeShapeType="1" noTextEdit="1"/>
          </p:cNvSpPr>
          <p:nvPr/>
        </p:nvSpPr>
        <p:spPr bwMode="auto">
          <a:xfrm>
            <a:off x="5187950" y="4895850"/>
            <a:ext cx="639763" cy="534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220" kern="1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+mn-ea"/>
                <a:ea typeface="+mn-ea"/>
                <a:cs typeface="+mn-ea"/>
              </a:rPr>
              <a:t>销</a:t>
            </a:r>
          </a:p>
        </p:txBody>
      </p:sp>
      <p:grpSp>
        <p:nvGrpSpPr>
          <p:cNvPr id="1540106" name="Group 10"/>
          <p:cNvGrpSpPr>
            <a:grpSpLocks/>
          </p:cNvGrpSpPr>
          <p:nvPr/>
        </p:nvGrpSpPr>
        <p:grpSpPr bwMode="auto">
          <a:xfrm>
            <a:off x="5973763" y="1376363"/>
            <a:ext cx="1754187" cy="431800"/>
            <a:chOff x="3606" y="436"/>
            <a:chExt cx="1105" cy="363"/>
          </a:xfrm>
        </p:grpSpPr>
        <p:sp>
          <p:nvSpPr>
            <p:cNvPr id="35857" name="Text Box 11"/>
            <p:cNvSpPr txBox="1">
              <a:spLocks noChangeArrowheads="1"/>
            </p:cNvSpPr>
            <p:nvPr/>
          </p:nvSpPr>
          <p:spPr bwMode="auto">
            <a:xfrm>
              <a:off x="4418" y="436"/>
              <a:ext cx="293" cy="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220">
                  <a:solidFill>
                    <a:srgbClr val="0000FF"/>
                  </a:solidFill>
                  <a:latin typeface="+mn-ea"/>
                  <a:ea typeface="+mn-ea"/>
                </a:rPr>
                <a:t>厂</a:t>
              </a:r>
            </a:p>
          </p:txBody>
        </p:sp>
        <p:sp>
          <p:nvSpPr>
            <p:cNvPr id="35858" name="Line 12"/>
            <p:cNvSpPr>
              <a:spLocks noChangeShapeType="1"/>
            </p:cNvSpPr>
            <p:nvPr/>
          </p:nvSpPr>
          <p:spPr bwMode="auto">
            <a:xfrm>
              <a:off x="3606" y="799"/>
              <a:ext cx="81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1430">
                <a:latin typeface="+mn-ea"/>
                <a:ea typeface="+mn-ea"/>
              </a:endParaRPr>
            </a:p>
          </p:txBody>
        </p:sp>
      </p:grpSp>
      <p:grpSp>
        <p:nvGrpSpPr>
          <p:cNvPr id="1540109" name="Group 13"/>
          <p:cNvGrpSpPr>
            <a:grpSpLocks/>
          </p:cNvGrpSpPr>
          <p:nvPr/>
        </p:nvGrpSpPr>
        <p:grpSpPr bwMode="auto">
          <a:xfrm>
            <a:off x="5973763" y="4786313"/>
            <a:ext cx="1689100" cy="428625"/>
            <a:chOff x="3696" y="3022"/>
            <a:chExt cx="1064" cy="360"/>
          </a:xfrm>
        </p:grpSpPr>
        <p:sp>
          <p:nvSpPr>
            <p:cNvPr id="35855" name="Text Box 14"/>
            <p:cNvSpPr txBox="1">
              <a:spLocks noChangeArrowheads="1"/>
            </p:cNvSpPr>
            <p:nvPr/>
          </p:nvSpPr>
          <p:spPr bwMode="auto">
            <a:xfrm>
              <a:off x="4467" y="3022"/>
              <a:ext cx="293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220">
                  <a:solidFill>
                    <a:srgbClr val="0000FF"/>
                  </a:solidFill>
                  <a:latin typeface="+mn-ea"/>
                  <a:ea typeface="+mn-ea"/>
                </a:rPr>
                <a:t>店</a:t>
              </a:r>
            </a:p>
          </p:txBody>
        </p:sp>
        <p:sp>
          <p:nvSpPr>
            <p:cNvPr id="35856" name="Line 15"/>
            <p:cNvSpPr>
              <a:spLocks noChangeShapeType="1"/>
            </p:cNvSpPr>
            <p:nvPr/>
          </p:nvSpPr>
          <p:spPr bwMode="auto">
            <a:xfrm>
              <a:off x="3696" y="3339"/>
              <a:ext cx="81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1430">
                <a:latin typeface="+mn-ea"/>
                <a:ea typeface="+mn-ea"/>
              </a:endParaRPr>
            </a:p>
          </p:txBody>
        </p:sp>
      </p:grpSp>
      <p:sp>
        <p:nvSpPr>
          <p:cNvPr id="1540112" name="Text Box 16"/>
          <p:cNvSpPr txBox="1">
            <a:spLocks noChangeArrowheads="1"/>
          </p:cNvSpPr>
          <p:nvPr/>
        </p:nvSpPr>
        <p:spPr bwMode="auto">
          <a:xfrm>
            <a:off x="7972425" y="2914650"/>
            <a:ext cx="465138" cy="1443038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1240B29-F687-4F45-9708-019B960494DF}"/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前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店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后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厂</a:t>
            </a:r>
          </a:p>
        </p:txBody>
      </p:sp>
      <p:sp>
        <p:nvSpPr>
          <p:cNvPr id="35854" name="Text Box 18"/>
          <p:cNvSpPr txBox="1">
            <a:spLocks noChangeArrowheads="1"/>
          </p:cNvSpPr>
          <p:nvPr/>
        </p:nvSpPr>
        <p:spPr bwMode="auto">
          <a:xfrm>
            <a:off x="511175" y="2914650"/>
            <a:ext cx="465138" cy="1443038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chemeClr val="bg1"/>
                </a:solidFill>
                <a:latin typeface="+mn-ea"/>
                <a:ea typeface="+mn-ea"/>
              </a:rPr>
              <a:t>合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chemeClr val="bg1"/>
                </a:solidFill>
                <a:latin typeface="+mn-ea"/>
                <a:ea typeface="+mn-ea"/>
              </a:rPr>
              <a:t>作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chemeClr val="bg1"/>
                </a:solidFill>
                <a:latin typeface="+mn-ea"/>
                <a:ea typeface="+mn-ea"/>
              </a:rPr>
              <a:t>模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20">
                <a:solidFill>
                  <a:schemeClr val="bg1"/>
                </a:solidFill>
                <a:latin typeface="+mn-ea"/>
                <a:ea typeface="+mn-ea"/>
              </a:rPr>
              <a:t>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40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40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540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540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540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540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540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102" grpId="0" bldLvl="0" animBg="1"/>
      <p:bldP spid="1540103" grpId="0" bldLvl="0" animBg="1"/>
      <p:bldP spid="1540104" grpId="0" animBg="1"/>
      <p:bldP spid="1540105" grpId="0" animBg="1"/>
      <p:bldP spid="15401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" y="1219200"/>
            <a:ext cx="82296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dirty="0">
                <a:latin typeface="+mn-ea"/>
                <a:ea typeface="+mn-ea"/>
              </a:rPr>
              <a:t> </a:t>
            </a:r>
            <a:r>
              <a:rPr lang="en-US" altLang="zh-CN" sz="2000" dirty="0">
                <a:latin typeface="+mn-ea"/>
                <a:ea typeface="+mn-ea"/>
              </a:rPr>
              <a:t>1.</a:t>
            </a:r>
            <a:r>
              <a:rPr lang="zh-CN" altLang="en-US" sz="2000" dirty="0">
                <a:latin typeface="+mn-ea"/>
                <a:ea typeface="+mn-ea"/>
              </a:rPr>
              <a:t> 说说在“前店后厂”的合作模式中，珠江三角洲地区和香港各提供了哪些优势条件，这种合作模式对双方各有什么好处。</a:t>
            </a:r>
          </a:p>
        </p:txBody>
      </p:sp>
      <p:sp>
        <p:nvSpPr>
          <p:cNvPr id="38914" name="矩形 2"/>
          <p:cNvSpPr>
            <a:spLocks noChangeArrowheads="1"/>
          </p:cNvSpPr>
          <p:nvPr/>
        </p:nvSpPr>
        <p:spPr bwMode="auto">
          <a:xfrm>
            <a:off x="4724400" y="2590800"/>
            <a:ext cx="3962400" cy="33242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   促进作用</a:t>
            </a:r>
            <a:endParaRPr lang="en-US" altLang="zh-CN" sz="2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  使港澳地区产业结构得到优化，取得了最佳的经济效益、社会效益和生态效益。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  促进了珠江三角洲地区产业结构的升级和优化，增加了就业机会。</a:t>
            </a:r>
          </a:p>
        </p:txBody>
      </p:sp>
      <p:sp>
        <p:nvSpPr>
          <p:cNvPr id="38915" name="矩形 11"/>
          <p:cNvSpPr>
            <a:spLocks noChangeArrowheads="1"/>
          </p:cNvSpPr>
          <p:nvPr/>
        </p:nvSpPr>
        <p:spPr bwMode="auto">
          <a:xfrm>
            <a:off x="457200" y="2590800"/>
            <a:ext cx="3962400" cy="33242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优势条件</a:t>
            </a:r>
            <a:endParaRPr lang="en-US" altLang="zh-CN" sz="2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00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港澳地区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拥有海外订单，先进生产技术，资金丰富、先进管理经验等。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  珠江三角洲地区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000">
                <a:latin typeface="黑体" pitchFamily="49" charset="-122"/>
                <a:ea typeface="黑体" pitchFamily="49" charset="-122"/>
              </a:rPr>
              <a:t>劳动力丰富、价格低，土地、原材料和能源丰富。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Group 3"/>
          <p:cNvGrpSpPr>
            <a:grpSpLocks/>
          </p:cNvGrpSpPr>
          <p:nvPr/>
        </p:nvGrpSpPr>
        <p:grpSpPr bwMode="auto">
          <a:xfrm>
            <a:off x="1524000" y="152400"/>
            <a:ext cx="7589838" cy="6705600"/>
            <a:chOff x="0" y="0"/>
            <a:chExt cx="11952" cy="10560"/>
          </a:xfrm>
        </p:grpSpPr>
        <p:sp>
          <p:nvSpPr>
            <p:cNvPr id="39942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2400">
                <a:solidFill>
                  <a:srgbClr val="003399"/>
                </a:solidFill>
                <a:latin typeface="Times New Roman" pitchFamily="18" charset="0"/>
                <a:ea typeface="华文楷体"/>
                <a:cs typeface="华文楷体"/>
                <a:sym typeface="Arial" charset="0"/>
              </a:endParaRPr>
            </a:p>
          </p:txBody>
        </p:sp>
        <p:sp>
          <p:nvSpPr>
            <p:cNvPr id="39943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8785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2400">
                <a:solidFill>
                  <a:srgbClr val="003399"/>
                </a:solidFill>
                <a:latin typeface="华文行楷"/>
                <a:ea typeface="华文行楷"/>
                <a:cs typeface="华文行楷"/>
                <a:sym typeface="Arial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57200" y="1295400"/>
            <a:ext cx="8229600" cy="46624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kern="1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珠江三角洲地区发展经济的优势条件不包括（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A.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对外开放的政策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B.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自然资源丰富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C.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许多地方是侨乡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D.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靠近我国香港和东南亚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地理位置优越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2.1980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我国建立了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个经济特区。下列经济特区位于珠江三角洲的是（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①汕头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②珠海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③深圳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④厦门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A.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①②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    B.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①③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   C.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②③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     D.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③④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29400" y="1322388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rgbClr val="C00000"/>
                </a:solidFill>
                <a:latin typeface="Times New Roman" pitchFamily="18" charset="0"/>
                <a:ea typeface="楷体_GB2312"/>
                <a:cs typeface="楷体_GB2312"/>
              </a:rPr>
              <a:t>B</a:t>
            </a:r>
            <a:endParaRPr lang="zh-CN" altLang="en-US">
              <a:solidFill>
                <a:srgbClr val="C00000"/>
              </a:solidFill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752600" y="43434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rgbClr val="C00000"/>
                </a:solidFill>
                <a:latin typeface="Times New Roman" pitchFamily="18" charset="0"/>
                <a:ea typeface="楷体_GB2312"/>
                <a:cs typeface="楷体_GB2312"/>
              </a:rPr>
              <a:t>C</a:t>
            </a:r>
            <a:endParaRPr lang="zh-CN" altLang="en-US">
              <a:solidFill>
                <a:srgbClr val="C00000"/>
              </a:solidFill>
              <a:latin typeface="Times New Roman" pitchFamily="18" charset="0"/>
              <a:ea typeface="楷体_GB2312"/>
              <a:cs typeface="楷体_GB2312"/>
            </a:endParaRPr>
          </a:p>
        </p:txBody>
      </p:sp>
      <p:pic>
        <p:nvPicPr>
          <p:cNvPr id="39941" name="Picture 2" descr="C:\Users\zyglb\Desktop\标题33\学以致用1.png学以致用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19050"/>
            <a:ext cx="223202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Group 3"/>
          <p:cNvGrpSpPr>
            <a:grpSpLocks/>
          </p:cNvGrpSpPr>
          <p:nvPr/>
        </p:nvGrpSpPr>
        <p:grpSpPr bwMode="auto">
          <a:xfrm>
            <a:off x="1524000" y="152400"/>
            <a:ext cx="7589838" cy="6705600"/>
            <a:chOff x="0" y="0"/>
            <a:chExt cx="11952" cy="10560"/>
          </a:xfrm>
        </p:grpSpPr>
        <p:sp>
          <p:nvSpPr>
            <p:cNvPr id="40966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2400">
                <a:solidFill>
                  <a:srgbClr val="003399"/>
                </a:solidFill>
                <a:latin typeface="Times New Roman" pitchFamily="18" charset="0"/>
                <a:ea typeface="华文楷体"/>
                <a:cs typeface="华文楷体"/>
                <a:sym typeface="Arial" charset="0"/>
              </a:endParaRPr>
            </a:p>
          </p:txBody>
        </p:sp>
        <p:sp>
          <p:nvSpPr>
            <p:cNvPr id="40967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8785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2400">
                <a:solidFill>
                  <a:srgbClr val="003399"/>
                </a:solidFill>
                <a:latin typeface="华文行楷"/>
                <a:ea typeface="华文行楷"/>
                <a:cs typeface="华文行楷"/>
                <a:sym typeface="Arial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57200" y="1098550"/>
            <a:ext cx="8229600" cy="51704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+mn-ea"/>
                <a:ea typeface="+mn-ea"/>
              </a:rPr>
              <a:t>    </a:t>
            </a:r>
            <a:r>
              <a:rPr lang="zh-CN" altLang="zh-CN" sz="2200" i="1" dirty="0">
                <a:latin typeface="+mn-ea"/>
                <a:ea typeface="+mn-ea"/>
              </a:rPr>
              <a:t>香港、澳门特别行政区位于美丽富饶的珠江三角洲，这里气候湿热，四季常青；经济繁荣，风景优美。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+mn-ea"/>
                <a:ea typeface="+mn-ea"/>
              </a:rPr>
              <a:t> 3.</a:t>
            </a:r>
            <a:r>
              <a:rPr lang="zh-CN" altLang="zh-CN" sz="2200" dirty="0">
                <a:latin typeface="+mn-ea"/>
                <a:ea typeface="+mn-ea"/>
              </a:rPr>
              <a:t>澳门经济发展的重要支柱产业是（　　）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+mn-ea"/>
                <a:ea typeface="+mn-ea"/>
              </a:rPr>
              <a:t>   A.</a:t>
            </a:r>
            <a:r>
              <a:rPr lang="zh-CN" altLang="zh-CN" sz="2200" dirty="0">
                <a:latin typeface="+mn-ea"/>
                <a:ea typeface="+mn-ea"/>
              </a:rPr>
              <a:t>金融、服装</a:t>
            </a:r>
            <a:r>
              <a:rPr lang="en-US" altLang="zh-CN" sz="2200" dirty="0">
                <a:latin typeface="+mn-ea"/>
                <a:ea typeface="+mn-ea"/>
              </a:rPr>
              <a:t>		B.</a:t>
            </a:r>
            <a:r>
              <a:rPr lang="zh-CN" altLang="zh-CN" sz="2200" dirty="0">
                <a:latin typeface="+mn-ea"/>
                <a:ea typeface="+mn-ea"/>
              </a:rPr>
              <a:t>博彩旅游业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+mn-ea"/>
                <a:ea typeface="+mn-ea"/>
              </a:rPr>
              <a:t>   C.</a:t>
            </a:r>
            <a:r>
              <a:rPr lang="zh-CN" altLang="zh-CN" sz="2200" dirty="0">
                <a:latin typeface="+mn-ea"/>
                <a:ea typeface="+mn-ea"/>
              </a:rPr>
              <a:t>农业、矿业</a:t>
            </a:r>
            <a:r>
              <a:rPr lang="en-US" altLang="zh-CN" sz="2200" dirty="0">
                <a:latin typeface="+mn-ea"/>
                <a:ea typeface="+mn-ea"/>
              </a:rPr>
              <a:t>		D.</a:t>
            </a:r>
            <a:r>
              <a:rPr lang="zh-CN" altLang="zh-CN" sz="2200" dirty="0">
                <a:latin typeface="+mn-ea"/>
                <a:ea typeface="+mn-ea"/>
              </a:rPr>
              <a:t>对外贸易、房地产业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+mn-ea"/>
                <a:ea typeface="+mn-ea"/>
              </a:rPr>
              <a:t> 4.</a:t>
            </a:r>
            <a:r>
              <a:rPr lang="zh-CN" altLang="zh-CN" sz="2200" dirty="0">
                <a:latin typeface="+mn-ea"/>
                <a:ea typeface="+mn-ea"/>
              </a:rPr>
              <a:t>与祖国内地的经济合作中，香港具有的优势是（　　）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+mn-ea"/>
                <a:ea typeface="+mn-ea"/>
              </a:rPr>
              <a:t>   A.</a:t>
            </a:r>
            <a:r>
              <a:rPr lang="zh-CN" altLang="zh-CN" sz="2200" dirty="0">
                <a:latin typeface="+mn-ea"/>
                <a:ea typeface="+mn-ea"/>
              </a:rPr>
              <a:t>低廉的地价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+mn-ea"/>
                <a:ea typeface="+mn-ea"/>
              </a:rPr>
              <a:t>   B.</a:t>
            </a:r>
            <a:r>
              <a:rPr lang="zh-CN" altLang="zh-CN" sz="2200" dirty="0">
                <a:latin typeface="+mn-ea"/>
                <a:ea typeface="+mn-ea"/>
              </a:rPr>
              <a:t>资金、技术、管理经验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+mn-ea"/>
                <a:ea typeface="+mn-ea"/>
              </a:rPr>
              <a:t>   C.</a:t>
            </a:r>
            <a:r>
              <a:rPr lang="zh-CN" altLang="zh-CN" sz="2200" dirty="0">
                <a:latin typeface="+mn-ea"/>
                <a:ea typeface="+mn-ea"/>
              </a:rPr>
              <a:t>有大量廉价的劳动力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200" dirty="0">
                <a:latin typeface="+mn-ea"/>
                <a:ea typeface="+mn-ea"/>
              </a:rPr>
              <a:t>   D.</a:t>
            </a:r>
            <a:r>
              <a:rPr lang="zh-CN" altLang="zh-CN" sz="2200" dirty="0">
                <a:latin typeface="+mn-ea"/>
                <a:ea typeface="+mn-ea"/>
              </a:rPr>
              <a:t>有丰富的自然资源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181600" y="21336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rgbClr val="C00000"/>
                </a:solidFill>
                <a:latin typeface="Times New Roman" pitchFamily="18" charset="0"/>
                <a:ea typeface="楷体_GB2312"/>
                <a:cs typeface="楷体_GB2312"/>
              </a:rPr>
              <a:t>B</a:t>
            </a:r>
            <a:endParaRPr lang="zh-CN" altLang="en-US">
              <a:solidFill>
                <a:srgbClr val="C00000"/>
              </a:solidFill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886575" y="3683000"/>
            <a:ext cx="91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rgbClr val="C00000"/>
                </a:solidFill>
                <a:latin typeface="Times New Roman" pitchFamily="18" charset="0"/>
                <a:ea typeface="楷体_GB2312"/>
                <a:cs typeface="楷体_GB2312"/>
              </a:rPr>
              <a:t>B</a:t>
            </a:r>
            <a:endParaRPr lang="zh-CN" altLang="en-US">
              <a:solidFill>
                <a:srgbClr val="C00000"/>
              </a:solidFill>
              <a:latin typeface="Times New Roman" pitchFamily="18" charset="0"/>
              <a:ea typeface="楷体_GB2312"/>
              <a:cs typeface="楷体_GB2312"/>
            </a:endParaRPr>
          </a:p>
        </p:txBody>
      </p:sp>
      <p:pic>
        <p:nvPicPr>
          <p:cNvPr id="40965" name="Picture 2" descr="C:\Users\zyglb\Desktop\标题33\学以致用1.png学以致用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19050"/>
            <a:ext cx="223202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Group 3"/>
          <p:cNvGrpSpPr>
            <a:grpSpLocks/>
          </p:cNvGrpSpPr>
          <p:nvPr/>
        </p:nvGrpSpPr>
        <p:grpSpPr bwMode="auto">
          <a:xfrm>
            <a:off x="1524000" y="152400"/>
            <a:ext cx="7589838" cy="6705600"/>
            <a:chOff x="0" y="0"/>
            <a:chExt cx="11952" cy="10560"/>
          </a:xfrm>
        </p:grpSpPr>
        <p:sp>
          <p:nvSpPr>
            <p:cNvPr id="41996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2400">
                <a:solidFill>
                  <a:srgbClr val="003399"/>
                </a:solidFill>
                <a:latin typeface="Times New Roman" pitchFamily="18" charset="0"/>
                <a:ea typeface="华文楷体"/>
                <a:cs typeface="华文楷体"/>
                <a:sym typeface="Arial" charset="0"/>
              </a:endParaRPr>
            </a:p>
          </p:txBody>
        </p:sp>
        <p:sp>
          <p:nvSpPr>
            <p:cNvPr id="41997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8785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2400">
                <a:solidFill>
                  <a:srgbClr val="003399"/>
                </a:solidFill>
                <a:latin typeface="华文行楷"/>
                <a:ea typeface="华文行楷"/>
                <a:cs typeface="华文行楷"/>
                <a:sym typeface="Arial" charset="0"/>
              </a:endParaRPr>
            </a:p>
          </p:txBody>
        </p:sp>
      </p:grpSp>
      <p:sp>
        <p:nvSpPr>
          <p:cNvPr id="9" name="流程图: 联系 8"/>
          <p:cNvSpPr/>
          <p:nvPr/>
        </p:nvSpPr>
        <p:spPr bwMode="auto">
          <a:xfrm rot="2241883">
            <a:off x="4249738" y="2547938"/>
            <a:ext cx="1582737" cy="2570162"/>
          </a:xfrm>
          <a:prstGeom prst="flowChartConnector">
            <a:avLst/>
          </a:prstGeom>
          <a:noFill/>
          <a:ln w="28575" cap="flat" cmpd="sng" algn="ctr">
            <a:solidFill>
              <a:srgbClr val="9FD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41987" name="流程图: 联系 2"/>
          <p:cNvSpPr>
            <a:spLocks noChangeArrowheads="1"/>
          </p:cNvSpPr>
          <p:nvPr/>
        </p:nvSpPr>
        <p:spPr bwMode="auto">
          <a:xfrm>
            <a:off x="4078288" y="1676400"/>
            <a:ext cx="1341437" cy="1346200"/>
          </a:xfrm>
          <a:prstGeom prst="flowChartConnector">
            <a:avLst/>
          </a:prstGeom>
          <a:solidFill>
            <a:srgbClr val="9FD0F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外向型经济的发展</a:t>
            </a:r>
          </a:p>
        </p:txBody>
      </p:sp>
      <p:sp>
        <p:nvSpPr>
          <p:cNvPr id="41988" name="流程图: 联系 19"/>
          <p:cNvSpPr>
            <a:spLocks noChangeArrowheads="1"/>
          </p:cNvSpPr>
          <p:nvPr/>
        </p:nvSpPr>
        <p:spPr bwMode="auto">
          <a:xfrm>
            <a:off x="2057400" y="3371850"/>
            <a:ext cx="2111375" cy="1439863"/>
          </a:xfrm>
          <a:prstGeom prst="flowChartConnector">
            <a:avLst/>
          </a:prstGeom>
          <a:solidFill>
            <a:srgbClr val="9FD0F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香港特别行政区、澳门特别行政区</a:t>
            </a:r>
          </a:p>
        </p:txBody>
      </p:sp>
      <p:sp>
        <p:nvSpPr>
          <p:cNvPr id="41989" name="流程图: 联系 29"/>
          <p:cNvSpPr>
            <a:spLocks noChangeArrowheads="1"/>
          </p:cNvSpPr>
          <p:nvPr/>
        </p:nvSpPr>
        <p:spPr bwMode="auto">
          <a:xfrm>
            <a:off x="4941888" y="4240213"/>
            <a:ext cx="2136775" cy="1395412"/>
          </a:xfrm>
          <a:prstGeom prst="flowChartConnector">
            <a:avLst/>
          </a:prstGeom>
          <a:solidFill>
            <a:srgbClr val="9FD0F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香港、澳门和祖国内地的密切联系</a:t>
            </a:r>
          </a:p>
        </p:txBody>
      </p:sp>
      <p:cxnSp>
        <p:nvCxnSpPr>
          <p:cNvPr id="13" name="直接连接符 12"/>
          <p:cNvCxnSpPr>
            <a:cxnSpLocks noChangeShapeType="1"/>
            <a:stCxn id="41987" idx="6"/>
          </p:cNvCxnSpPr>
          <p:nvPr/>
        </p:nvCxnSpPr>
        <p:spPr bwMode="auto">
          <a:xfrm>
            <a:off x="5419725" y="2349500"/>
            <a:ext cx="741363" cy="0"/>
          </a:xfrm>
          <a:prstGeom prst="line">
            <a:avLst/>
          </a:prstGeom>
          <a:noFill/>
          <a:ln w="9525">
            <a:solidFill>
              <a:srgbClr val="6699FF"/>
            </a:solidFill>
            <a:round/>
            <a:headEnd/>
            <a:tailEnd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5191125" y="1835150"/>
            <a:ext cx="1331913" cy="0"/>
          </a:xfrm>
          <a:prstGeom prst="line">
            <a:avLst/>
          </a:prstGeom>
          <a:noFill/>
          <a:ln w="9525">
            <a:solidFill>
              <a:srgbClr val="6699FF"/>
            </a:solidFill>
            <a:round/>
            <a:headEnd/>
            <a:tailEnd/>
          </a:ln>
        </p:spPr>
      </p:cxn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132388" y="1447800"/>
            <a:ext cx="1390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有利条件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5419725" y="1971675"/>
            <a:ext cx="895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特征</a:t>
            </a:r>
          </a:p>
        </p:txBody>
      </p:sp>
      <p:sp>
        <p:nvSpPr>
          <p:cNvPr id="41994" name="矩形 1"/>
          <p:cNvSpPr>
            <a:spLocks noChangeArrowheads="1"/>
          </p:cNvSpPr>
          <p:nvPr/>
        </p:nvSpPr>
        <p:spPr bwMode="auto">
          <a:xfrm>
            <a:off x="4067175" y="2957513"/>
            <a:ext cx="2247900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珠江三角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洲和香港、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澳门特别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行政区</a:t>
            </a:r>
          </a:p>
        </p:txBody>
      </p:sp>
      <p:pic>
        <p:nvPicPr>
          <p:cNvPr id="41995" name="Picture 14" descr="C:\Users\zyglb\Desktop\标题33\课堂小结1.png课堂小结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" y="55563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Group 3"/>
          <p:cNvGrpSpPr>
            <a:grpSpLocks/>
          </p:cNvGrpSpPr>
          <p:nvPr/>
        </p:nvGrpSpPr>
        <p:grpSpPr bwMode="auto">
          <a:xfrm>
            <a:off x="1524000" y="152400"/>
            <a:ext cx="7589838" cy="6705600"/>
            <a:chOff x="0" y="0"/>
            <a:chExt cx="11952" cy="10560"/>
          </a:xfrm>
        </p:grpSpPr>
        <p:sp>
          <p:nvSpPr>
            <p:cNvPr id="43024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2400">
                <a:solidFill>
                  <a:srgbClr val="003399"/>
                </a:solidFill>
                <a:latin typeface="Times New Roman" pitchFamily="18" charset="0"/>
                <a:ea typeface="华文楷体"/>
                <a:cs typeface="华文楷体"/>
                <a:sym typeface="Arial" charset="0"/>
              </a:endParaRPr>
            </a:p>
          </p:txBody>
        </p:sp>
        <p:sp>
          <p:nvSpPr>
            <p:cNvPr id="43025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8785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2400">
                <a:solidFill>
                  <a:srgbClr val="003399"/>
                </a:solidFill>
                <a:latin typeface="华文行楷"/>
                <a:ea typeface="华文行楷"/>
                <a:cs typeface="华文行楷"/>
                <a:sym typeface="Arial" charset="0"/>
              </a:endParaRPr>
            </a:p>
          </p:txBody>
        </p:sp>
      </p:grpSp>
      <p:sp>
        <p:nvSpPr>
          <p:cNvPr id="9" name="流程图: 联系 8"/>
          <p:cNvSpPr/>
          <p:nvPr/>
        </p:nvSpPr>
        <p:spPr bwMode="auto">
          <a:xfrm rot="2241883">
            <a:off x="4714875" y="2547938"/>
            <a:ext cx="1581150" cy="2570162"/>
          </a:xfrm>
          <a:prstGeom prst="flowChartConnector">
            <a:avLst/>
          </a:prstGeom>
          <a:noFill/>
          <a:ln w="28575" cap="flat" cmpd="sng" algn="ctr">
            <a:solidFill>
              <a:srgbClr val="9FD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43011" name="流程图: 联系 2"/>
          <p:cNvSpPr>
            <a:spLocks noChangeArrowheads="1"/>
          </p:cNvSpPr>
          <p:nvPr/>
        </p:nvSpPr>
        <p:spPr bwMode="auto">
          <a:xfrm>
            <a:off x="4543425" y="1676400"/>
            <a:ext cx="1341438" cy="1346200"/>
          </a:xfrm>
          <a:prstGeom prst="flowChartConnector">
            <a:avLst/>
          </a:prstGeom>
          <a:solidFill>
            <a:srgbClr val="9FD0F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外向型经济的发展</a:t>
            </a:r>
          </a:p>
        </p:txBody>
      </p:sp>
      <p:sp>
        <p:nvSpPr>
          <p:cNvPr id="43012" name="流程图: 联系 19"/>
          <p:cNvSpPr>
            <a:spLocks noChangeArrowheads="1"/>
          </p:cNvSpPr>
          <p:nvPr/>
        </p:nvSpPr>
        <p:spPr bwMode="auto">
          <a:xfrm>
            <a:off x="2522538" y="3371850"/>
            <a:ext cx="2111375" cy="1439863"/>
          </a:xfrm>
          <a:prstGeom prst="flowChartConnector">
            <a:avLst/>
          </a:prstGeom>
          <a:solidFill>
            <a:srgbClr val="9FD0F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香港特别行政区、澳门特别行政区</a:t>
            </a:r>
          </a:p>
        </p:txBody>
      </p:sp>
      <p:sp>
        <p:nvSpPr>
          <p:cNvPr id="43013" name="流程图: 联系 29"/>
          <p:cNvSpPr>
            <a:spLocks noChangeArrowheads="1"/>
          </p:cNvSpPr>
          <p:nvPr/>
        </p:nvSpPr>
        <p:spPr bwMode="auto">
          <a:xfrm>
            <a:off x="5407025" y="4240213"/>
            <a:ext cx="2136775" cy="1395412"/>
          </a:xfrm>
          <a:prstGeom prst="flowChartConnector">
            <a:avLst/>
          </a:prstGeom>
          <a:solidFill>
            <a:srgbClr val="9FD0F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香港、澳门和祖国内地的密切联系</a:t>
            </a:r>
          </a:p>
        </p:txBody>
      </p:sp>
      <p:cxnSp>
        <p:nvCxnSpPr>
          <p:cNvPr id="13" name="直接连接符 12"/>
          <p:cNvCxnSpPr>
            <a:cxnSpLocks noChangeShapeType="1"/>
            <a:stCxn id="43011" idx="6"/>
          </p:cNvCxnSpPr>
          <p:nvPr/>
        </p:nvCxnSpPr>
        <p:spPr bwMode="auto">
          <a:xfrm>
            <a:off x="5884863" y="2349500"/>
            <a:ext cx="741362" cy="0"/>
          </a:xfrm>
          <a:prstGeom prst="line">
            <a:avLst/>
          </a:prstGeom>
          <a:noFill/>
          <a:ln w="9525">
            <a:solidFill>
              <a:srgbClr val="6699FF"/>
            </a:solidFill>
            <a:round/>
            <a:headEnd/>
            <a:tailEnd/>
          </a:ln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1292225" y="3579813"/>
            <a:ext cx="1563688" cy="0"/>
          </a:xfrm>
          <a:prstGeom prst="line">
            <a:avLst/>
          </a:prstGeom>
          <a:noFill/>
          <a:ln w="9525">
            <a:solidFill>
              <a:srgbClr val="6699FF"/>
            </a:solidFill>
            <a:round/>
            <a:headEnd/>
            <a:tailEnd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5656263" y="1835150"/>
            <a:ext cx="1331912" cy="0"/>
          </a:xfrm>
          <a:prstGeom prst="line">
            <a:avLst/>
          </a:prstGeom>
          <a:noFill/>
          <a:ln w="9525">
            <a:solidFill>
              <a:srgbClr val="6699FF"/>
            </a:solidFill>
            <a:round/>
            <a:headEnd/>
            <a:tailEnd/>
          </a:ln>
        </p:spPr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597525" y="1447800"/>
            <a:ext cx="1390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有利条件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443038" y="3189288"/>
            <a:ext cx="1943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位置和组成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884863" y="1971675"/>
            <a:ext cx="895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特征</a:t>
            </a:r>
          </a:p>
        </p:txBody>
      </p:sp>
      <p:sp>
        <p:nvSpPr>
          <p:cNvPr id="43020" name="矩形 18"/>
          <p:cNvSpPr>
            <a:spLocks noChangeArrowheads="1"/>
          </p:cNvSpPr>
          <p:nvPr/>
        </p:nvSpPr>
        <p:spPr bwMode="auto">
          <a:xfrm>
            <a:off x="4532313" y="2957513"/>
            <a:ext cx="2247900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珠江三角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洲和香港、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澳门特别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行政区</a:t>
            </a:r>
          </a:p>
        </p:txBody>
      </p: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1714500" y="4787900"/>
            <a:ext cx="1671638" cy="0"/>
          </a:xfrm>
          <a:prstGeom prst="line">
            <a:avLst/>
          </a:prstGeom>
          <a:noFill/>
          <a:ln w="9525">
            <a:solidFill>
              <a:srgbClr val="6699FF"/>
            </a:solidFill>
            <a:round/>
            <a:headEnd/>
            <a:tailEnd/>
          </a:ln>
        </p:spPr>
      </p:cxn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636713" y="4387850"/>
            <a:ext cx="1943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经济特点</a:t>
            </a:r>
          </a:p>
        </p:txBody>
      </p:sp>
      <p:pic>
        <p:nvPicPr>
          <p:cNvPr id="43023" name="Picture 14" descr="C:\Users\zyglb\Desktop\标题33\课堂小结1.png课堂小结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" y="55563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32" descr="C:\Users\Administrator\Desktop\下课了（无）.jpg下课了（无）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20638"/>
            <a:ext cx="9170988" cy="687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 descr="下课啦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4013" y="1412875"/>
            <a:ext cx="38052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文本框 33"/>
          <p:cNvSpPr txBox="1">
            <a:spLocks noChangeArrowheads="1"/>
          </p:cNvSpPr>
          <p:nvPr/>
        </p:nvSpPr>
        <p:spPr bwMode="auto">
          <a:xfrm rot="420000">
            <a:off x="7000875" y="4451350"/>
            <a:ext cx="13843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xx</a:t>
            </a:r>
            <a:r>
              <a:rPr lang="zh-CN" altLang="en-US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中学</a:t>
            </a:r>
          </a:p>
          <a:p>
            <a:pPr algn="ctr">
              <a:buFont typeface="Arial" charset="0"/>
              <a:buNone/>
            </a:pPr>
            <a:r>
              <a:rPr lang="en-US" altLang="zh-CN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x</a:t>
            </a:r>
            <a:r>
              <a:rPr lang="zh-CN" altLang="en-US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年级</a:t>
            </a:r>
            <a:r>
              <a:rPr lang="en-US" altLang="zh-CN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x</a:t>
            </a:r>
            <a:r>
              <a:rPr lang="zh-CN" altLang="en-US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班</a:t>
            </a:r>
          </a:p>
        </p:txBody>
      </p:sp>
      <p:sp>
        <p:nvSpPr>
          <p:cNvPr id="44036" name="文本框 1"/>
          <p:cNvSpPr txBox="1">
            <a:spLocks noChangeArrowheads="1"/>
          </p:cNvSpPr>
          <p:nvPr/>
        </p:nvSpPr>
        <p:spPr bwMode="auto">
          <a:xfrm rot="420000">
            <a:off x="7231063" y="5383213"/>
            <a:ext cx="733425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xxx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珠江三角洲在中国的位置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1371600"/>
            <a:ext cx="41338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AutoShape 5"/>
          <p:cNvSpPr>
            <a:spLocks/>
          </p:cNvSpPr>
          <p:nvPr/>
        </p:nvSpPr>
        <p:spPr bwMode="auto">
          <a:xfrm>
            <a:off x="1927225" y="5045075"/>
            <a:ext cx="1939925" cy="466725"/>
          </a:xfrm>
          <a:prstGeom prst="borderCallout2">
            <a:avLst>
              <a:gd name="adj1" fmla="val 24491"/>
              <a:gd name="adj2" fmla="val 103926"/>
              <a:gd name="adj3" fmla="val 24491"/>
              <a:gd name="adj4" fmla="val 121847"/>
              <a:gd name="adj5" fmla="val -164287"/>
              <a:gd name="adj6" fmla="val 14050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400"/>
              <a:t>珠江三角洲</a:t>
            </a:r>
          </a:p>
        </p:txBody>
      </p:sp>
      <p:sp>
        <p:nvSpPr>
          <p:cNvPr id="18435" name="文本框 1"/>
          <p:cNvSpPr txBox="1">
            <a:spLocks noChangeArrowheads="1"/>
          </p:cNvSpPr>
          <p:nvPr/>
        </p:nvSpPr>
        <p:spPr bwMode="auto">
          <a:xfrm>
            <a:off x="6629400" y="1600200"/>
            <a:ext cx="5334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珠江三角洲在中国的位置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5"/>
          <p:cNvSpPr txBox="1">
            <a:spLocks noChangeArrowheads="1"/>
          </p:cNvSpPr>
          <p:nvPr/>
        </p:nvSpPr>
        <p:spPr bwMode="auto">
          <a:xfrm>
            <a:off x="457200" y="1143000"/>
            <a:ext cx="82296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2200">
                <a:latin typeface="黑体" pitchFamily="49" charset="-122"/>
                <a:ea typeface="黑体" pitchFamily="49" charset="-122"/>
              </a:rPr>
              <a:t>    珠江三角洲位于中国南部沿海地区，是由珠江及其支流冲积而成的三角洲的总称，简称“珠三角”。</a:t>
            </a:r>
          </a:p>
        </p:txBody>
      </p:sp>
      <p:pic>
        <p:nvPicPr>
          <p:cNvPr id="1945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362200"/>
            <a:ext cx="5076825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未知"/>
          <p:cNvSpPr>
            <a:spLocks/>
          </p:cNvSpPr>
          <p:nvPr/>
        </p:nvSpPr>
        <p:spPr bwMode="auto">
          <a:xfrm>
            <a:off x="2209800" y="2514600"/>
            <a:ext cx="4846638" cy="3252788"/>
          </a:xfrm>
          <a:custGeom>
            <a:avLst/>
            <a:gdLst>
              <a:gd name="T0" fmla="*/ 2147483647 w 3053"/>
              <a:gd name="T1" fmla="*/ 2147483647 h 2049"/>
              <a:gd name="T2" fmla="*/ 2147483647 w 3053"/>
              <a:gd name="T3" fmla="*/ 2147483647 h 2049"/>
              <a:gd name="T4" fmla="*/ 2147483647 w 3053"/>
              <a:gd name="T5" fmla="*/ 2147483647 h 2049"/>
              <a:gd name="T6" fmla="*/ 2147483647 w 3053"/>
              <a:gd name="T7" fmla="*/ 2147483647 h 2049"/>
              <a:gd name="T8" fmla="*/ 2147483647 w 3053"/>
              <a:gd name="T9" fmla="*/ 2147483647 h 2049"/>
              <a:gd name="T10" fmla="*/ 2147483647 w 3053"/>
              <a:gd name="T11" fmla="*/ 2147483647 h 2049"/>
              <a:gd name="T12" fmla="*/ 2147483647 w 3053"/>
              <a:gd name="T13" fmla="*/ 2147483647 h 2049"/>
              <a:gd name="T14" fmla="*/ 2147483647 w 3053"/>
              <a:gd name="T15" fmla="*/ 2147483647 h 2049"/>
              <a:gd name="T16" fmla="*/ 2147483647 w 3053"/>
              <a:gd name="T17" fmla="*/ 2147483647 h 2049"/>
              <a:gd name="T18" fmla="*/ 2147483647 w 3053"/>
              <a:gd name="T19" fmla="*/ 2147483647 h 2049"/>
              <a:gd name="T20" fmla="*/ 2147483647 w 3053"/>
              <a:gd name="T21" fmla="*/ 2147483647 h 2049"/>
              <a:gd name="T22" fmla="*/ 2147483647 w 3053"/>
              <a:gd name="T23" fmla="*/ 2147483647 h 2049"/>
              <a:gd name="T24" fmla="*/ 2147483647 w 3053"/>
              <a:gd name="T25" fmla="*/ 2147483647 h 2049"/>
              <a:gd name="T26" fmla="*/ 2147483647 w 3053"/>
              <a:gd name="T27" fmla="*/ 2147483647 h 2049"/>
              <a:gd name="T28" fmla="*/ 2147483647 w 3053"/>
              <a:gd name="T29" fmla="*/ 2147483647 h 2049"/>
              <a:gd name="T30" fmla="*/ 2147483647 w 3053"/>
              <a:gd name="T31" fmla="*/ 2147483647 h 2049"/>
              <a:gd name="T32" fmla="*/ 2147483647 w 3053"/>
              <a:gd name="T33" fmla="*/ 2147483647 h 2049"/>
              <a:gd name="T34" fmla="*/ 2147483647 w 3053"/>
              <a:gd name="T35" fmla="*/ 2147483647 h 2049"/>
              <a:gd name="T36" fmla="*/ 2147483647 w 3053"/>
              <a:gd name="T37" fmla="*/ 2147483647 h 2049"/>
              <a:gd name="T38" fmla="*/ 2147483647 w 3053"/>
              <a:gd name="T39" fmla="*/ 2147483647 h 2049"/>
              <a:gd name="T40" fmla="*/ 2147483647 w 3053"/>
              <a:gd name="T41" fmla="*/ 2147483647 h 2049"/>
              <a:gd name="T42" fmla="*/ 2147483647 w 3053"/>
              <a:gd name="T43" fmla="*/ 2147483647 h 2049"/>
              <a:gd name="T44" fmla="*/ 2147483647 w 3053"/>
              <a:gd name="T45" fmla="*/ 2147483647 h 2049"/>
              <a:gd name="T46" fmla="*/ 2147483647 w 3053"/>
              <a:gd name="T47" fmla="*/ 2147483647 h 2049"/>
              <a:gd name="T48" fmla="*/ 2147483647 w 3053"/>
              <a:gd name="T49" fmla="*/ 2147483647 h 2049"/>
              <a:gd name="T50" fmla="*/ 2147483647 w 3053"/>
              <a:gd name="T51" fmla="*/ 2147483647 h 2049"/>
              <a:gd name="T52" fmla="*/ 2147483647 w 3053"/>
              <a:gd name="T53" fmla="*/ 2147483647 h 2049"/>
              <a:gd name="T54" fmla="*/ 2147483647 w 3053"/>
              <a:gd name="T55" fmla="*/ 2147483647 h 2049"/>
              <a:gd name="T56" fmla="*/ 2147483647 w 3053"/>
              <a:gd name="T57" fmla="*/ 2147483647 h 2049"/>
              <a:gd name="T58" fmla="*/ 2147483647 w 3053"/>
              <a:gd name="T59" fmla="*/ 2147483647 h 2049"/>
              <a:gd name="T60" fmla="*/ 2147483647 w 3053"/>
              <a:gd name="T61" fmla="*/ 2147483647 h 2049"/>
              <a:gd name="T62" fmla="*/ 2147483647 w 3053"/>
              <a:gd name="T63" fmla="*/ 2147483647 h 2049"/>
              <a:gd name="T64" fmla="*/ 2147483647 w 3053"/>
              <a:gd name="T65" fmla="*/ 2147483647 h 2049"/>
              <a:gd name="T66" fmla="*/ 2147483647 w 3053"/>
              <a:gd name="T67" fmla="*/ 2147483647 h 2049"/>
              <a:gd name="T68" fmla="*/ 2147483647 w 3053"/>
              <a:gd name="T69" fmla="*/ 2147483647 h 2049"/>
              <a:gd name="T70" fmla="*/ 2147483647 w 3053"/>
              <a:gd name="T71" fmla="*/ 2147483647 h 2049"/>
              <a:gd name="T72" fmla="*/ 2147483647 w 3053"/>
              <a:gd name="T73" fmla="*/ 2147483647 h 2049"/>
              <a:gd name="T74" fmla="*/ 2147483647 w 3053"/>
              <a:gd name="T75" fmla="*/ 2147483647 h 2049"/>
              <a:gd name="T76" fmla="*/ 2147483647 w 3053"/>
              <a:gd name="T77" fmla="*/ 2147483647 h 2049"/>
              <a:gd name="T78" fmla="*/ 2147483647 w 3053"/>
              <a:gd name="T79" fmla="*/ 2147483647 h 2049"/>
              <a:gd name="T80" fmla="*/ 2147483647 w 3053"/>
              <a:gd name="T81" fmla="*/ 2147483647 h 2049"/>
              <a:gd name="T82" fmla="*/ 2147483647 w 3053"/>
              <a:gd name="T83" fmla="*/ 2147483647 h 2049"/>
              <a:gd name="T84" fmla="*/ 2147483647 w 3053"/>
              <a:gd name="T85" fmla="*/ 2147483647 h 2049"/>
              <a:gd name="T86" fmla="*/ 2147483647 w 3053"/>
              <a:gd name="T87" fmla="*/ 2147483647 h 2049"/>
              <a:gd name="T88" fmla="*/ 2147483647 w 3053"/>
              <a:gd name="T89" fmla="*/ 2147483647 h 2049"/>
              <a:gd name="T90" fmla="*/ 2147483647 w 3053"/>
              <a:gd name="T91" fmla="*/ 2147483647 h 2049"/>
              <a:gd name="T92" fmla="*/ 2147483647 w 3053"/>
              <a:gd name="T93" fmla="*/ 2147483647 h 2049"/>
              <a:gd name="T94" fmla="*/ 2147483647 w 3053"/>
              <a:gd name="T95" fmla="*/ 2147483647 h 2049"/>
              <a:gd name="T96" fmla="*/ 2147483647 w 3053"/>
              <a:gd name="T97" fmla="*/ 2147483647 h 2049"/>
              <a:gd name="T98" fmla="*/ 2147483647 w 3053"/>
              <a:gd name="T99" fmla="*/ 2147483647 h 2049"/>
              <a:gd name="T100" fmla="*/ 2147483647 w 3053"/>
              <a:gd name="T101" fmla="*/ 2147483647 h 2049"/>
              <a:gd name="T102" fmla="*/ 2147483647 w 3053"/>
              <a:gd name="T103" fmla="*/ 2147483647 h 2049"/>
              <a:gd name="T104" fmla="*/ 2147483647 w 3053"/>
              <a:gd name="T105" fmla="*/ 2147483647 h 2049"/>
              <a:gd name="T106" fmla="*/ 2147483647 w 3053"/>
              <a:gd name="T107" fmla="*/ 2147483647 h 2049"/>
              <a:gd name="T108" fmla="*/ 2147483647 w 3053"/>
              <a:gd name="T109" fmla="*/ 2147483647 h 2049"/>
              <a:gd name="T110" fmla="*/ 2147483647 w 3053"/>
              <a:gd name="T111" fmla="*/ 2147483647 h 2049"/>
              <a:gd name="T112" fmla="*/ 2147483647 w 3053"/>
              <a:gd name="T113" fmla="*/ 2147483647 h 2049"/>
              <a:gd name="T114" fmla="*/ 2147483647 w 3053"/>
              <a:gd name="T115" fmla="*/ 2147483647 h 2049"/>
              <a:gd name="T116" fmla="*/ 2147483647 w 3053"/>
              <a:gd name="T117" fmla="*/ 2147483647 h 2049"/>
              <a:gd name="T118" fmla="*/ 2147483647 w 3053"/>
              <a:gd name="T119" fmla="*/ 2147483647 h 2049"/>
              <a:gd name="T120" fmla="*/ 2147483647 w 3053"/>
              <a:gd name="T121" fmla="*/ 2147483647 h 2049"/>
              <a:gd name="T122" fmla="*/ 2147483647 w 3053"/>
              <a:gd name="T123" fmla="*/ 2147483647 h 2049"/>
              <a:gd name="T124" fmla="*/ 2147483647 w 3053"/>
              <a:gd name="T125" fmla="*/ 2147483647 h 204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53"/>
              <a:gd name="T190" fmla="*/ 0 h 2049"/>
              <a:gd name="T191" fmla="*/ 3053 w 3053"/>
              <a:gd name="T192" fmla="*/ 2049 h 204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53" h="2049">
                <a:moveTo>
                  <a:pt x="733" y="2049"/>
                </a:moveTo>
                <a:cubicBezTo>
                  <a:pt x="740" y="1981"/>
                  <a:pt x="748" y="1913"/>
                  <a:pt x="733" y="1868"/>
                </a:cubicBezTo>
                <a:cubicBezTo>
                  <a:pt x="718" y="1823"/>
                  <a:pt x="672" y="1800"/>
                  <a:pt x="642" y="1777"/>
                </a:cubicBezTo>
                <a:cubicBezTo>
                  <a:pt x="612" y="1754"/>
                  <a:pt x="582" y="1755"/>
                  <a:pt x="552" y="1732"/>
                </a:cubicBezTo>
                <a:cubicBezTo>
                  <a:pt x="522" y="1709"/>
                  <a:pt x="461" y="1671"/>
                  <a:pt x="461" y="1641"/>
                </a:cubicBezTo>
                <a:cubicBezTo>
                  <a:pt x="461" y="1611"/>
                  <a:pt x="522" y="1565"/>
                  <a:pt x="552" y="1550"/>
                </a:cubicBezTo>
                <a:cubicBezTo>
                  <a:pt x="582" y="1535"/>
                  <a:pt x="627" y="1573"/>
                  <a:pt x="642" y="1550"/>
                </a:cubicBezTo>
                <a:cubicBezTo>
                  <a:pt x="657" y="1527"/>
                  <a:pt x="619" y="1452"/>
                  <a:pt x="642" y="1414"/>
                </a:cubicBezTo>
                <a:cubicBezTo>
                  <a:pt x="665" y="1376"/>
                  <a:pt x="740" y="1338"/>
                  <a:pt x="778" y="1323"/>
                </a:cubicBezTo>
                <a:cubicBezTo>
                  <a:pt x="816" y="1308"/>
                  <a:pt x="869" y="1338"/>
                  <a:pt x="869" y="1323"/>
                </a:cubicBezTo>
                <a:cubicBezTo>
                  <a:pt x="869" y="1308"/>
                  <a:pt x="801" y="1256"/>
                  <a:pt x="778" y="1233"/>
                </a:cubicBezTo>
                <a:cubicBezTo>
                  <a:pt x="755" y="1210"/>
                  <a:pt x="748" y="1217"/>
                  <a:pt x="733" y="1187"/>
                </a:cubicBezTo>
                <a:cubicBezTo>
                  <a:pt x="718" y="1157"/>
                  <a:pt x="695" y="1089"/>
                  <a:pt x="688" y="1051"/>
                </a:cubicBezTo>
                <a:cubicBezTo>
                  <a:pt x="681" y="1013"/>
                  <a:pt x="711" y="975"/>
                  <a:pt x="688" y="960"/>
                </a:cubicBezTo>
                <a:cubicBezTo>
                  <a:pt x="665" y="945"/>
                  <a:pt x="590" y="960"/>
                  <a:pt x="552" y="960"/>
                </a:cubicBezTo>
                <a:cubicBezTo>
                  <a:pt x="514" y="960"/>
                  <a:pt x="499" y="967"/>
                  <a:pt x="461" y="960"/>
                </a:cubicBezTo>
                <a:cubicBezTo>
                  <a:pt x="423" y="953"/>
                  <a:pt x="370" y="930"/>
                  <a:pt x="325" y="915"/>
                </a:cubicBezTo>
                <a:cubicBezTo>
                  <a:pt x="280" y="900"/>
                  <a:pt x="219" y="885"/>
                  <a:pt x="189" y="870"/>
                </a:cubicBezTo>
                <a:cubicBezTo>
                  <a:pt x="159" y="855"/>
                  <a:pt x="173" y="832"/>
                  <a:pt x="143" y="824"/>
                </a:cubicBezTo>
                <a:cubicBezTo>
                  <a:pt x="113" y="816"/>
                  <a:pt x="14" y="847"/>
                  <a:pt x="7" y="824"/>
                </a:cubicBezTo>
                <a:cubicBezTo>
                  <a:pt x="0" y="801"/>
                  <a:pt x="75" y="733"/>
                  <a:pt x="98" y="688"/>
                </a:cubicBezTo>
                <a:cubicBezTo>
                  <a:pt x="121" y="643"/>
                  <a:pt x="120" y="582"/>
                  <a:pt x="143" y="552"/>
                </a:cubicBezTo>
                <a:cubicBezTo>
                  <a:pt x="166" y="522"/>
                  <a:pt x="219" y="530"/>
                  <a:pt x="234" y="507"/>
                </a:cubicBezTo>
                <a:cubicBezTo>
                  <a:pt x="249" y="484"/>
                  <a:pt x="204" y="431"/>
                  <a:pt x="234" y="416"/>
                </a:cubicBezTo>
                <a:cubicBezTo>
                  <a:pt x="264" y="401"/>
                  <a:pt x="377" y="431"/>
                  <a:pt x="415" y="416"/>
                </a:cubicBezTo>
                <a:cubicBezTo>
                  <a:pt x="453" y="401"/>
                  <a:pt x="453" y="370"/>
                  <a:pt x="461" y="325"/>
                </a:cubicBezTo>
                <a:cubicBezTo>
                  <a:pt x="469" y="280"/>
                  <a:pt x="469" y="182"/>
                  <a:pt x="461" y="144"/>
                </a:cubicBezTo>
                <a:cubicBezTo>
                  <a:pt x="453" y="106"/>
                  <a:pt x="408" y="106"/>
                  <a:pt x="415" y="99"/>
                </a:cubicBezTo>
                <a:cubicBezTo>
                  <a:pt x="422" y="92"/>
                  <a:pt x="468" y="99"/>
                  <a:pt x="506" y="99"/>
                </a:cubicBezTo>
                <a:cubicBezTo>
                  <a:pt x="544" y="99"/>
                  <a:pt x="604" y="99"/>
                  <a:pt x="642" y="99"/>
                </a:cubicBezTo>
                <a:cubicBezTo>
                  <a:pt x="680" y="99"/>
                  <a:pt x="725" y="114"/>
                  <a:pt x="733" y="99"/>
                </a:cubicBezTo>
                <a:cubicBezTo>
                  <a:pt x="741" y="84"/>
                  <a:pt x="665" y="16"/>
                  <a:pt x="688" y="8"/>
                </a:cubicBezTo>
                <a:cubicBezTo>
                  <a:pt x="711" y="0"/>
                  <a:pt x="846" y="23"/>
                  <a:pt x="869" y="53"/>
                </a:cubicBezTo>
                <a:cubicBezTo>
                  <a:pt x="892" y="83"/>
                  <a:pt x="824" y="144"/>
                  <a:pt x="824" y="189"/>
                </a:cubicBezTo>
                <a:cubicBezTo>
                  <a:pt x="824" y="234"/>
                  <a:pt x="839" y="302"/>
                  <a:pt x="869" y="325"/>
                </a:cubicBezTo>
                <a:cubicBezTo>
                  <a:pt x="899" y="348"/>
                  <a:pt x="982" y="302"/>
                  <a:pt x="1005" y="325"/>
                </a:cubicBezTo>
                <a:cubicBezTo>
                  <a:pt x="1028" y="348"/>
                  <a:pt x="998" y="417"/>
                  <a:pt x="1005" y="462"/>
                </a:cubicBezTo>
                <a:cubicBezTo>
                  <a:pt x="1012" y="507"/>
                  <a:pt x="1027" y="575"/>
                  <a:pt x="1050" y="598"/>
                </a:cubicBezTo>
                <a:cubicBezTo>
                  <a:pt x="1073" y="621"/>
                  <a:pt x="1118" y="583"/>
                  <a:pt x="1141" y="598"/>
                </a:cubicBezTo>
                <a:cubicBezTo>
                  <a:pt x="1164" y="613"/>
                  <a:pt x="1172" y="665"/>
                  <a:pt x="1187" y="688"/>
                </a:cubicBezTo>
                <a:cubicBezTo>
                  <a:pt x="1202" y="711"/>
                  <a:pt x="1187" y="749"/>
                  <a:pt x="1232" y="734"/>
                </a:cubicBezTo>
                <a:cubicBezTo>
                  <a:pt x="1277" y="719"/>
                  <a:pt x="1414" y="636"/>
                  <a:pt x="1459" y="598"/>
                </a:cubicBezTo>
                <a:cubicBezTo>
                  <a:pt x="1504" y="560"/>
                  <a:pt x="1474" y="515"/>
                  <a:pt x="1504" y="507"/>
                </a:cubicBezTo>
                <a:cubicBezTo>
                  <a:pt x="1534" y="499"/>
                  <a:pt x="1610" y="567"/>
                  <a:pt x="1640" y="552"/>
                </a:cubicBezTo>
                <a:cubicBezTo>
                  <a:pt x="1670" y="537"/>
                  <a:pt x="1641" y="446"/>
                  <a:pt x="1686" y="416"/>
                </a:cubicBezTo>
                <a:cubicBezTo>
                  <a:pt x="1731" y="386"/>
                  <a:pt x="1844" y="378"/>
                  <a:pt x="1912" y="371"/>
                </a:cubicBezTo>
                <a:cubicBezTo>
                  <a:pt x="1980" y="364"/>
                  <a:pt x="2041" y="364"/>
                  <a:pt x="2094" y="371"/>
                </a:cubicBezTo>
                <a:cubicBezTo>
                  <a:pt x="2147" y="378"/>
                  <a:pt x="2207" y="393"/>
                  <a:pt x="2230" y="416"/>
                </a:cubicBezTo>
                <a:cubicBezTo>
                  <a:pt x="2253" y="439"/>
                  <a:pt x="2215" y="492"/>
                  <a:pt x="2230" y="507"/>
                </a:cubicBezTo>
                <a:cubicBezTo>
                  <a:pt x="2245" y="522"/>
                  <a:pt x="2283" y="484"/>
                  <a:pt x="2321" y="507"/>
                </a:cubicBezTo>
                <a:cubicBezTo>
                  <a:pt x="2359" y="530"/>
                  <a:pt x="2427" y="605"/>
                  <a:pt x="2457" y="643"/>
                </a:cubicBezTo>
                <a:cubicBezTo>
                  <a:pt x="2487" y="681"/>
                  <a:pt x="2487" y="704"/>
                  <a:pt x="2502" y="734"/>
                </a:cubicBezTo>
                <a:cubicBezTo>
                  <a:pt x="2517" y="764"/>
                  <a:pt x="2532" y="794"/>
                  <a:pt x="2547" y="824"/>
                </a:cubicBezTo>
                <a:cubicBezTo>
                  <a:pt x="2562" y="854"/>
                  <a:pt x="2570" y="915"/>
                  <a:pt x="2593" y="915"/>
                </a:cubicBezTo>
                <a:cubicBezTo>
                  <a:pt x="2616" y="915"/>
                  <a:pt x="2653" y="839"/>
                  <a:pt x="2683" y="824"/>
                </a:cubicBezTo>
                <a:cubicBezTo>
                  <a:pt x="2713" y="809"/>
                  <a:pt x="2728" y="839"/>
                  <a:pt x="2774" y="824"/>
                </a:cubicBezTo>
                <a:cubicBezTo>
                  <a:pt x="2820" y="809"/>
                  <a:pt x="2918" y="734"/>
                  <a:pt x="2956" y="734"/>
                </a:cubicBezTo>
                <a:cubicBezTo>
                  <a:pt x="2994" y="734"/>
                  <a:pt x="2986" y="794"/>
                  <a:pt x="3001" y="824"/>
                </a:cubicBezTo>
                <a:cubicBezTo>
                  <a:pt x="3016" y="854"/>
                  <a:pt x="3053" y="885"/>
                  <a:pt x="3046" y="915"/>
                </a:cubicBezTo>
                <a:cubicBezTo>
                  <a:pt x="3039" y="945"/>
                  <a:pt x="3001" y="983"/>
                  <a:pt x="2956" y="1006"/>
                </a:cubicBezTo>
                <a:cubicBezTo>
                  <a:pt x="2911" y="1029"/>
                  <a:pt x="2820" y="1028"/>
                  <a:pt x="2774" y="1051"/>
                </a:cubicBezTo>
                <a:cubicBezTo>
                  <a:pt x="2728" y="1074"/>
                  <a:pt x="2690" y="1112"/>
                  <a:pt x="2683" y="1142"/>
                </a:cubicBezTo>
                <a:cubicBezTo>
                  <a:pt x="2676" y="1172"/>
                  <a:pt x="2721" y="1210"/>
                  <a:pt x="2729" y="1233"/>
                </a:cubicBezTo>
              </a:path>
            </a:pathLst>
          </a:custGeom>
          <a:noFill/>
          <a:ln w="57150" cap="rnd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838200" y="2016125"/>
            <a:ext cx="76327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2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2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珠江三角洲位于中国南部沿海地区，与东南亚隔海相望，是中国的“南大门”；大部分位于北回归线以北。</a:t>
            </a:r>
          </a:p>
        </p:txBody>
      </p:sp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1028700" y="1319213"/>
            <a:ext cx="18589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zh-CN" sz="2400">
                <a:latin typeface="Times New Roman" pitchFamily="18" charset="0"/>
                <a:ea typeface="黑体" pitchFamily="49" charset="-122"/>
              </a:rPr>
              <a:t>、地理位置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33463" y="3371850"/>
            <a:ext cx="18589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、</a:t>
            </a:r>
            <a:r>
              <a:rPr lang="zh-CN" altLang="zh-CN" sz="2400">
                <a:latin typeface="Times New Roman" pitchFamily="18" charset="0"/>
                <a:ea typeface="黑体" pitchFamily="49" charset="-122"/>
              </a:rPr>
              <a:t>地理范围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838200" y="4114800"/>
            <a:ext cx="76327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2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2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珠江三角洲区域是以珠江三角洲为核心，由珠江沿岸的广州、深圳、佛山、珠海、东莞、中山、惠州、江门、肈庆9个城市所组成的区域。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143000" y="1600200"/>
            <a:ext cx="6858000" cy="39163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Aft>
                <a:spcPct val="50000"/>
              </a:spcAft>
              <a:defRPr/>
            </a:pPr>
            <a:r>
              <a:rPr lang="zh-CN" altLang="zh-CN" sz="2200" b="0" dirty="0" smtClean="0">
                <a:latin typeface="+mn-ea"/>
                <a:ea typeface="+mn-ea"/>
              </a:rPr>
              <a:t>珠江三角洲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 b="0" dirty="0" smtClean="0">
                <a:solidFill>
                  <a:srgbClr val="000000"/>
                </a:solidFill>
                <a:latin typeface="+mn-ea"/>
                <a:ea typeface="+mn-ea"/>
              </a:rPr>
              <a:t>    珠江三角洲</a:t>
            </a:r>
            <a:r>
              <a:rPr lang="zh-CN" altLang="en-US" sz="2000" b="0" dirty="0">
                <a:solidFill>
                  <a:srgbClr val="000000"/>
                </a:solidFill>
                <a:latin typeface="+mn-ea"/>
                <a:ea typeface="+mn-ea"/>
              </a:rPr>
              <a:t>人口稠密，劳动力资源丰富，拥有许多我国著名的侨乡。深圳、珠海地处珠江口两岸，是我国首批确立的济济特区。与之相邻的香港、澳门是我国的特别行政区。珠江三角洲凭借对外开放的优惠政策，充分利用毗邻香港、澳门和南海的地理位置优势，以及侨胞遍及世界各地的有利条件，大力发展外向型经济，成为我国经济发展最快、最富裕的地区之一</a:t>
            </a:r>
            <a:r>
              <a:rPr lang="zh-CN" altLang="en-US" sz="2000" b="0" dirty="0" smtClean="0">
                <a:solidFill>
                  <a:srgbClr val="000000"/>
                </a:solidFill>
                <a:latin typeface="+mn-ea"/>
                <a:ea typeface="+mn-ea"/>
              </a:rPr>
              <a:t>。</a:t>
            </a:r>
            <a:endParaRPr lang="zh-CN" altLang="en-US" sz="2000" b="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2317750" y="581025"/>
            <a:ext cx="5749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Calibri" pitchFamily="34" charset="0"/>
              </a:rPr>
              <a:t>一、外向型经济的发展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zyglb\Desktop\标题33\探究新知1.png探究新知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-57150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3"/>
          <p:cNvSpPr>
            <a:spLocks noGrp="1" noRot="1"/>
          </p:cNvSpPr>
          <p:nvPr/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endParaRPr lang="zh-CN" altLang="zh-CN" sz="240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zh-CN" altLang="zh-CN" sz="2400">
                <a:latin typeface="Calibri" pitchFamily="34" charset="0"/>
              </a:rPr>
              <a:t>1、珠江三角洲充分发挥其地理位置优势，就近接受港澳的产业扩散，引进了大量的外资，同时也引进了先进的技术设备、经营管理办法和最新的工商科技信息，创办了一大批对劳动力数量要求较多的加工制造企业。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zh-CN" altLang="zh-CN" sz="2400">
                <a:latin typeface="Calibri" pitchFamily="34" charset="0"/>
              </a:rPr>
              <a:t>2、主要工业部门有：纺织、服装、电子、通信设备、玩具、电气机械及器材。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zh-CN" altLang="zh-CN" sz="2400">
                <a:latin typeface="Calibri" pitchFamily="34" charset="0"/>
              </a:rPr>
              <a:t>3、产品通过港澳贸易渠道，出口至东南亚、欧洲、非洲、美洲、大洋洲等地区，赚取了大量的外汇，使该地区贸易国际化水平有了大幅度提高。至20世纪末，这里已经成为全球最大的电子和曰用消费品生产出口基地之一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Grp="1" noChangeArrowheads="1"/>
          </p:cNvSpPr>
          <p:nvPr/>
        </p:nvSpPr>
        <p:spPr>
          <a:xfrm>
            <a:off x="11113" y="138113"/>
            <a:ext cx="9144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defRPr/>
            </a:pPr>
            <a:r>
              <a:rPr lang="zh-CN" altLang="en-US" sz="3600" b="1" kern="0" dirty="0" smtClean="0">
                <a:solidFill>
                  <a:srgbClr val="996633"/>
                </a:solidFill>
                <a:latin typeface="+mn-ea"/>
                <a:ea typeface="+mn-ea"/>
              </a:rPr>
              <a:t>东莞塞车，全球缺货</a:t>
            </a:r>
            <a:r>
              <a:rPr lang="en-US" altLang="zh-CN" sz="3600" b="1" kern="0" dirty="0" smtClean="0">
                <a:solidFill>
                  <a:srgbClr val="996633"/>
                </a:solidFill>
                <a:latin typeface="+mn-ea"/>
                <a:ea typeface="+mn-ea"/>
              </a:rPr>
              <a:t>——</a:t>
            </a:r>
            <a:r>
              <a:rPr lang="zh-CN" altLang="en-US" sz="3600" b="1" kern="0" dirty="0" smtClean="0">
                <a:solidFill>
                  <a:srgbClr val="996633"/>
                </a:solidFill>
                <a:latin typeface="+mn-ea"/>
                <a:ea typeface="+mn-ea"/>
              </a:rPr>
              <a:t>电子通讯产品、服装、鞋类</a:t>
            </a:r>
          </a:p>
        </p:txBody>
      </p:sp>
      <p:pic>
        <p:nvPicPr>
          <p:cNvPr id="144387" name="Picture 3" descr="id=nWndPjn4P6&amp;gp=402&amp;time=nHcLnjD4nW6dn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425" y="4554538"/>
            <a:ext cx="304800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8" name="Picture 4" descr="d041a4a104c395984610644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412875"/>
            <a:ext cx="3630612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9" name="Picture 5" descr="d0526df0da59d89fa40f52a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81113"/>
            <a:ext cx="41148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0" name="Picture 6" descr="e49cf91177dff8d2a7ef3fe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450" y="3097213"/>
            <a:ext cx="3048000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1" name="Picture 7" descr="fab3ac1163fed04ecb80c43b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03563" y="2782888"/>
            <a:ext cx="2900362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2" name="Picture 8" descr="0130000024964612234755954265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51538" y="2967038"/>
            <a:ext cx="3203575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我在那一角落患过伤风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/>
        </p:nvSpPr>
        <p:spPr bwMode="auto">
          <a:xfrm>
            <a:off x="457200" y="-127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003366"/>
                </a:solidFill>
                <a:latin typeface="Calibri" pitchFamily="34" charset="0"/>
                <a:ea typeface="魏碑体"/>
                <a:cs typeface="魏碑体"/>
              </a:rPr>
              <a:t>顺德</a:t>
            </a:r>
            <a:r>
              <a:rPr lang="en-US" altLang="zh-CN" sz="2800" b="1">
                <a:solidFill>
                  <a:srgbClr val="003366"/>
                </a:solidFill>
                <a:latin typeface="Calibri" pitchFamily="34" charset="0"/>
                <a:ea typeface="魏碑体"/>
                <a:cs typeface="魏碑体"/>
              </a:rPr>
              <a:t>——</a:t>
            </a:r>
            <a:r>
              <a:rPr lang="zh-CN" altLang="en-US" sz="2800" b="1">
                <a:solidFill>
                  <a:srgbClr val="003366"/>
                </a:solidFill>
                <a:latin typeface="Calibri" pitchFamily="34" charset="0"/>
                <a:ea typeface="魏碑体"/>
                <a:cs typeface="魏碑体"/>
              </a:rPr>
              <a:t>中国家电之都</a:t>
            </a:r>
          </a:p>
        </p:txBody>
      </p:sp>
      <p:pic>
        <p:nvPicPr>
          <p:cNvPr id="145411" name="Picture 3" descr="86d5bac276c6603b0ff4775d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4813" y="4481513"/>
            <a:ext cx="5473700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2" name="Picture 4" descr="4bd1e803597d6e473812bb0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781050"/>
            <a:ext cx="547370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3" name="Picture 5" descr="0db52fada4cd991a4b36d6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35150" y="2627313"/>
            <a:ext cx="54737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1983</Words>
  <Application>WPS 演示</Application>
  <Paragraphs>131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Calibri</vt:lpstr>
      <vt:lpstr>宋体</vt:lpstr>
      <vt:lpstr>Arial</vt:lpstr>
      <vt:lpstr>Wingdings</vt:lpstr>
      <vt:lpstr>黑体</vt:lpstr>
      <vt:lpstr>Tahoma</vt:lpstr>
      <vt:lpstr>Times New Roman</vt:lpstr>
      <vt:lpstr>Wingdings 2</vt:lpstr>
      <vt:lpstr>魏碑体</vt:lpstr>
      <vt:lpstr>微软雅黑</vt:lpstr>
      <vt:lpstr>楷体_GB2312</vt:lpstr>
      <vt:lpstr>华文楷体</vt:lpstr>
      <vt:lpstr>华文行楷</vt:lpstr>
      <vt:lpstr>方正卡通简体</vt:lpstr>
      <vt:lpstr>诗情画意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USER</cp:lastModifiedBy>
  <dcterms:created xsi:type="dcterms:W3CDTF">2016-08-26T13:09:00Z</dcterms:created>
  <dcterms:modified xsi:type="dcterms:W3CDTF">2018-10-09T02:24:42Z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